
<file path=[Content_Types].xml><?xml version="1.0" encoding="utf-8"?>
<Types xmlns="http://schemas.openxmlformats.org/package/2006/content-types">
  <Default Extension="png" ContentType="image/png"/>
  <Default Extension="png&amp;ehk=gmJB2TiXKrR0fQiO0XHLSg&amp;r=0&amp;pid=OfficeInsert" ContentType="image/png"/>
  <Default Extension="m4a" ContentType="audio/mp4"/>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79" r:id="rId3"/>
    <p:sldId id="329" r:id="rId4"/>
    <p:sldId id="301" r:id="rId5"/>
    <p:sldId id="257" r:id="rId6"/>
    <p:sldId id="358" r:id="rId7"/>
    <p:sldId id="273" r:id="rId8"/>
    <p:sldId id="284" r:id="rId9"/>
    <p:sldId id="262" r:id="rId10"/>
    <p:sldId id="299" r:id="rId11"/>
    <p:sldId id="289" r:id="rId12"/>
    <p:sldId id="333" r:id="rId13"/>
    <p:sldId id="258" r:id="rId14"/>
    <p:sldId id="360" r:id="rId15"/>
    <p:sldId id="280" r:id="rId16"/>
    <p:sldId id="276" r:id="rId17"/>
    <p:sldId id="295" r:id="rId18"/>
    <p:sldId id="342" r:id="rId19"/>
    <p:sldId id="269" r:id="rId20"/>
    <p:sldId id="286" r:id="rId21"/>
    <p:sldId id="343" r:id="rId22"/>
    <p:sldId id="270" r:id="rId23"/>
    <p:sldId id="282" r:id="rId24"/>
    <p:sldId id="346" r:id="rId25"/>
    <p:sldId id="347" r:id="rId26"/>
    <p:sldId id="348" r:id="rId27"/>
    <p:sldId id="349" r:id="rId28"/>
    <p:sldId id="350" r:id="rId29"/>
    <p:sldId id="351" r:id="rId30"/>
    <p:sldId id="352" r:id="rId31"/>
    <p:sldId id="353" r:id="rId32"/>
    <p:sldId id="354" r:id="rId33"/>
    <p:sldId id="334" r:id="rId34"/>
    <p:sldId id="335" r:id="rId35"/>
    <p:sldId id="336" r:id="rId36"/>
    <p:sldId id="337" r:id="rId37"/>
    <p:sldId id="355" r:id="rId38"/>
    <p:sldId id="263" r:id="rId39"/>
    <p:sldId id="357" r:id="rId40"/>
    <p:sldId id="339" r:id="rId41"/>
  </p:sldIdLst>
  <p:sldSz cx="9144000" cy="6858000" type="screen4x3"/>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FF66"/>
    <a:srgbClr val="99CCFF"/>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0424" autoAdjust="0"/>
  </p:normalViewPr>
  <p:slideViewPr>
    <p:cSldViewPr>
      <p:cViewPr varScale="1">
        <p:scale>
          <a:sx n="65" d="100"/>
          <a:sy n="65" d="100"/>
        </p:scale>
        <p:origin x="1536"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307CA9C8-D6E6-491D-AD44-97D64344F8D9}" type="datetimeFigureOut">
              <a:rPr lang="en-GB" smtClean="0"/>
              <a:t>14/09/2025</a:t>
            </a:fld>
            <a:endParaRPr lang="en-GB"/>
          </a:p>
        </p:txBody>
      </p:sp>
      <p:sp>
        <p:nvSpPr>
          <p:cNvPr id="4" name="Slide Image Placeholder 3"/>
          <p:cNvSpPr>
            <a:spLocks noGrp="1" noRot="1" noChangeAspect="1"/>
          </p:cNvSpPr>
          <p:nvPr>
            <p:ph type="sldImg" idx="2"/>
          </p:nvPr>
        </p:nvSpPr>
        <p:spPr>
          <a:xfrm>
            <a:off x="1166813" y="1241425"/>
            <a:ext cx="4465637"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F5BBC225-FEC7-45D9-9FDF-8BFE6A776F80}" type="slidenum">
              <a:rPr lang="en-GB" smtClean="0"/>
              <a:t>‹#›</a:t>
            </a:fld>
            <a:endParaRPr lang="en-GB"/>
          </a:p>
        </p:txBody>
      </p:sp>
    </p:spTree>
    <p:extLst>
      <p:ext uri="{BB962C8B-B14F-4D97-AF65-F5344CB8AC3E}">
        <p14:creationId xmlns:p14="http://schemas.microsoft.com/office/powerpoint/2010/main" val="4204044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Welcome to our Year 3 and 4 parent information session. Thank for taking the time to listen to some key information regarding Lower Key Stage Two. The purpose of this presentation is to give you a clear overview of what Upper KS2 involves- from the curriculum and routines to the key expectations, and how we can work together to support your child’s learning and well-being. </a:t>
            </a:r>
          </a:p>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1</a:t>
            </a:fld>
            <a:endParaRPr lang="en-GB"/>
          </a:p>
        </p:txBody>
      </p:sp>
    </p:spTree>
    <p:extLst>
      <p:ext uri="{BB962C8B-B14F-4D97-AF65-F5344CB8AC3E}">
        <p14:creationId xmlns:p14="http://schemas.microsoft.com/office/powerpoint/2010/main" val="3254308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13</a:t>
            </a:fld>
            <a:endParaRPr lang="en-GB"/>
          </a:p>
        </p:txBody>
      </p:sp>
    </p:spTree>
    <p:extLst>
      <p:ext uri="{BB962C8B-B14F-4D97-AF65-F5344CB8AC3E}">
        <p14:creationId xmlns:p14="http://schemas.microsoft.com/office/powerpoint/2010/main" val="1567301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15</a:t>
            </a:fld>
            <a:endParaRPr lang="en-GB"/>
          </a:p>
        </p:txBody>
      </p:sp>
    </p:spTree>
    <p:extLst>
      <p:ext uri="{BB962C8B-B14F-4D97-AF65-F5344CB8AC3E}">
        <p14:creationId xmlns:p14="http://schemas.microsoft.com/office/powerpoint/2010/main" val="3787683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16</a:t>
            </a:fld>
            <a:endParaRPr lang="en-GB"/>
          </a:p>
        </p:txBody>
      </p:sp>
    </p:spTree>
    <p:extLst>
      <p:ext uri="{BB962C8B-B14F-4D97-AF65-F5344CB8AC3E}">
        <p14:creationId xmlns:p14="http://schemas.microsoft.com/office/powerpoint/2010/main" val="3298131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17</a:t>
            </a:fld>
            <a:endParaRPr lang="en-GB"/>
          </a:p>
        </p:txBody>
      </p:sp>
    </p:spTree>
    <p:extLst>
      <p:ext uri="{BB962C8B-B14F-4D97-AF65-F5344CB8AC3E}">
        <p14:creationId xmlns:p14="http://schemas.microsoft.com/office/powerpoint/2010/main" val="1337060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19</a:t>
            </a:fld>
            <a:endParaRPr lang="en-GB"/>
          </a:p>
        </p:txBody>
      </p:sp>
    </p:spTree>
    <p:extLst>
      <p:ext uri="{BB962C8B-B14F-4D97-AF65-F5344CB8AC3E}">
        <p14:creationId xmlns:p14="http://schemas.microsoft.com/office/powerpoint/2010/main" val="2379748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20</a:t>
            </a:fld>
            <a:endParaRPr lang="en-GB"/>
          </a:p>
        </p:txBody>
      </p:sp>
    </p:spTree>
    <p:extLst>
      <p:ext uri="{BB962C8B-B14F-4D97-AF65-F5344CB8AC3E}">
        <p14:creationId xmlns:p14="http://schemas.microsoft.com/office/powerpoint/2010/main" val="3536648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22</a:t>
            </a:fld>
            <a:endParaRPr lang="en-GB"/>
          </a:p>
        </p:txBody>
      </p:sp>
    </p:spTree>
    <p:extLst>
      <p:ext uri="{BB962C8B-B14F-4D97-AF65-F5344CB8AC3E}">
        <p14:creationId xmlns:p14="http://schemas.microsoft.com/office/powerpoint/2010/main" val="1227775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23</a:t>
            </a:fld>
            <a:endParaRPr lang="en-GB"/>
          </a:p>
        </p:txBody>
      </p:sp>
    </p:spTree>
    <p:extLst>
      <p:ext uri="{BB962C8B-B14F-4D97-AF65-F5344CB8AC3E}">
        <p14:creationId xmlns:p14="http://schemas.microsoft.com/office/powerpoint/2010/main" val="2115892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BC225-FEC7-45D9-9FDF-8BFE6A776F8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8434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SLT</a:t>
            </a:r>
          </a:p>
        </p:txBody>
      </p:sp>
      <p:sp>
        <p:nvSpPr>
          <p:cNvPr id="4" name="Slide Number Placeholder 3"/>
          <p:cNvSpPr>
            <a:spLocks noGrp="1"/>
          </p:cNvSpPr>
          <p:nvPr>
            <p:ph type="sldNum" sz="quarter" idx="5"/>
          </p:nvPr>
        </p:nvSpPr>
        <p:spPr/>
        <p:txBody>
          <a:bodyPr/>
          <a:lstStyle/>
          <a:p>
            <a:fld id="{F5BBC225-FEC7-45D9-9FDF-8BFE6A776F80}" type="slidenum">
              <a:rPr lang="en-GB" smtClean="0"/>
              <a:t>27</a:t>
            </a:fld>
            <a:endParaRPr lang="en-GB"/>
          </a:p>
        </p:txBody>
      </p:sp>
    </p:spTree>
    <p:extLst>
      <p:ext uri="{BB962C8B-B14F-4D97-AF65-F5344CB8AC3E}">
        <p14:creationId xmlns:p14="http://schemas.microsoft.com/office/powerpoint/2010/main" val="223420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877888"/>
            <a:ext cx="5856288" cy="439261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3785654" y="11122313"/>
            <a:ext cx="2896093" cy="58752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620F84-F77B-F543-ABC2-65D2CAC21E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2164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KS</a:t>
            </a:r>
          </a:p>
        </p:txBody>
      </p:sp>
      <p:sp>
        <p:nvSpPr>
          <p:cNvPr id="4" name="Slide Number Placeholder 3"/>
          <p:cNvSpPr>
            <a:spLocks noGrp="1"/>
          </p:cNvSpPr>
          <p:nvPr>
            <p:ph type="sldNum" sz="quarter" idx="5"/>
          </p:nvPr>
        </p:nvSpPr>
        <p:spPr/>
        <p:txBody>
          <a:bodyPr/>
          <a:lstStyle/>
          <a:p>
            <a:fld id="{F5BBC225-FEC7-45D9-9FDF-8BFE6A776F80}" type="slidenum">
              <a:rPr lang="en-GB" smtClean="0"/>
              <a:t>28</a:t>
            </a:fld>
            <a:endParaRPr lang="en-GB"/>
          </a:p>
        </p:txBody>
      </p:sp>
    </p:spTree>
    <p:extLst>
      <p:ext uri="{BB962C8B-B14F-4D97-AF65-F5344CB8AC3E}">
        <p14:creationId xmlns:p14="http://schemas.microsoft.com/office/powerpoint/2010/main" val="24027875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SLT</a:t>
            </a:r>
          </a:p>
        </p:txBody>
      </p:sp>
      <p:sp>
        <p:nvSpPr>
          <p:cNvPr id="4" name="Slide Number Placeholder 3"/>
          <p:cNvSpPr>
            <a:spLocks noGrp="1"/>
          </p:cNvSpPr>
          <p:nvPr>
            <p:ph type="sldNum" sz="quarter" idx="5"/>
          </p:nvPr>
        </p:nvSpPr>
        <p:spPr/>
        <p:txBody>
          <a:bodyPr/>
          <a:lstStyle/>
          <a:p>
            <a:fld id="{F5BBC225-FEC7-45D9-9FDF-8BFE6A776F80}" type="slidenum">
              <a:rPr lang="en-GB" smtClean="0"/>
              <a:t>36</a:t>
            </a:fld>
            <a:endParaRPr lang="en-GB"/>
          </a:p>
        </p:txBody>
      </p:sp>
    </p:spTree>
    <p:extLst>
      <p:ext uri="{BB962C8B-B14F-4D97-AF65-F5344CB8AC3E}">
        <p14:creationId xmlns:p14="http://schemas.microsoft.com/office/powerpoint/2010/main" val="2724618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38</a:t>
            </a:fld>
            <a:endParaRPr lang="en-GB"/>
          </a:p>
        </p:txBody>
      </p:sp>
    </p:spTree>
    <p:extLst>
      <p:ext uri="{BB962C8B-B14F-4D97-AF65-F5344CB8AC3E}">
        <p14:creationId xmlns:p14="http://schemas.microsoft.com/office/powerpoint/2010/main" val="25488689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40</a:t>
            </a:fld>
            <a:endParaRPr lang="en-GB"/>
          </a:p>
        </p:txBody>
      </p:sp>
    </p:spTree>
    <p:extLst>
      <p:ext uri="{BB962C8B-B14F-4D97-AF65-F5344CB8AC3E}">
        <p14:creationId xmlns:p14="http://schemas.microsoft.com/office/powerpoint/2010/main" val="123069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5</a:t>
            </a:fld>
            <a:endParaRPr lang="en-GB"/>
          </a:p>
        </p:txBody>
      </p:sp>
    </p:spTree>
    <p:extLst>
      <p:ext uri="{BB962C8B-B14F-4D97-AF65-F5344CB8AC3E}">
        <p14:creationId xmlns:p14="http://schemas.microsoft.com/office/powerpoint/2010/main" val="2541458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our Year 4 team we have Mr Bray who teaches 4B. Mrs Ford and Mrs Gilmour teach 4FG. Mrs Gilmour teaches 4FG on Mondays to Wednesdays and Mrs Ford teaches 4FG on Thursdays and Fridays. Supporting them is Mr Mansfield, our Year 4 teaching assistant, who also provides  additional support across the year group.</a:t>
            </a:r>
          </a:p>
        </p:txBody>
      </p:sp>
      <p:sp>
        <p:nvSpPr>
          <p:cNvPr id="4" name="Slide Number Placeholder 3"/>
          <p:cNvSpPr>
            <a:spLocks noGrp="1"/>
          </p:cNvSpPr>
          <p:nvPr>
            <p:ph type="sldNum" sz="quarter" idx="5"/>
          </p:nvPr>
        </p:nvSpPr>
        <p:spPr/>
        <p:txBody>
          <a:bodyPr/>
          <a:lstStyle/>
          <a:p>
            <a:fld id="{F5BBC225-FEC7-45D9-9FDF-8BFE6A776F80}" type="slidenum">
              <a:rPr lang="en-GB" smtClean="0"/>
              <a:t>6</a:t>
            </a:fld>
            <a:endParaRPr lang="en-GB"/>
          </a:p>
        </p:txBody>
      </p:sp>
    </p:spTree>
    <p:extLst>
      <p:ext uri="{BB962C8B-B14F-4D97-AF65-F5344CB8AC3E}">
        <p14:creationId xmlns:p14="http://schemas.microsoft.com/office/powerpoint/2010/main" val="1482242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7</a:t>
            </a:fld>
            <a:endParaRPr lang="en-GB"/>
          </a:p>
        </p:txBody>
      </p:sp>
    </p:spTree>
    <p:extLst>
      <p:ext uri="{BB962C8B-B14F-4D97-AF65-F5344CB8AC3E}">
        <p14:creationId xmlns:p14="http://schemas.microsoft.com/office/powerpoint/2010/main" val="560945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8</a:t>
            </a:fld>
            <a:endParaRPr lang="en-GB"/>
          </a:p>
        </p:txBody>
      </p:sp>
    </p:spTree>
    <p:extLst>
      <p:ext uri="{BB962C8B-B14F-4D97-AF65-F5344CB8AC3E}">
        <p14:creationId xmlns:p14="http://schemas.microsoft.com/office/powerpoint/2010/main" val="2008496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9</a:t>
            </a:fld>
            <a:endParaRPr lang="en-GB"/>
          </a:p>
        </p:txBody>
      </p:sp>
    </p:spTree>
    <p:extLst>
      <p:ext uri="{BB962C8B-B14F-4D97-AF65-F5344CB8AC3E}">
        <p14:creationId xmlns:p14="http://schemas.microsoft.com/office/powerpoint/2010/main" val="131939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10</a:t>
            </a:fld>
            <a:endParaRPr lang="en-GB"/>
          </a:p>
        </p:txBody>
      </p:sp>
    </p:spTree>
    <p:extLst>
      <p:ext uri="{BB962C8B-B14F-4D97-AF65-F5344CB8AC3E}">
        <p14:creationId xmlns:p14="http://schemas.microsoft.com/office/powerpoint/2010/main" val="639714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11</a:t>
            </a:fld>
            <a:endParaRPr lang="en-GB"/>
          </a:p>
        </p:txBody>
      </p:sp>
    </p:spTree>
    <p:extLst>
      <p:ext uri="{BB962C8B-B14F-4D97-AF65-F5344CB8AC3E}">
        <p14:creationId xmlns:p14="http://schemas.microsoft.com/office/powerpoint/2010/main" val="108475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C950D56-9777-4882-BB78-B2CD677BE79C}" type="datetimeFigureOut">
              <a:rPr lang="en-GB" smtClean="0"/>
              <a:pPr/>
              <a:t>14/09/2025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C6FE81-9F1C-4F99-9537-B6F4D2F36611}"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C950D56-9777-4882-BB78-B2CD677BE79C}" type="datetimeFigureOut">
              <a:rPr lang="en-GB" smtClean="0"/>
              <a:pPr/>
              <a:t>14/09/2025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C6FE81-9F1C-4F99-9537-B6F4D2F36611}"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C950D56-9777-4882-BB78-B2CD677BE79C}" type="datetimeFigureOut">
              <a:rPr lang="en-GB" smtClean="0"/>
              <a:pPr/>
              <a:t>14/09/2025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C6FE81-9F1C-4F99-9537-B6F4D2F36611}"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17">
            <a:extLst>
              <a:ext uri="{FF2B5EF4-FFF2-40B4-BE49-F238E27FC236}">
                <a16:creationId xmlns:a16="http://schemas.microsoft.com/office/drawing/2014/main" id="{4B4EBCE6-C0FB-4D19-9F4C-BF895612623B}"/>
              </a:ext>
            </a:extLst>
          </p:cNvPr>
          <p:cNvSpPr>
            <a:spLocks noGrp="1" noChangeArrowheads="1"/>
          </p:cNvSpPr>
          <p:nvPr>
            <p:ph type="dt" sz="half" idx="10"/>
          </p:nvPr>
        </p:nvSpPr>
        <p:spPr/>
        <p:txBody>
          <a:bodyPr/>
          <a:lstStyle>
            <a:lvl1pPr>
              <a:defRPr/>
            </a:lvl1pPr>
          </a:lstStyle>
          <a:p>
            <a:pPr>
              <a:defRPr/>
            </a:pPr>
            <a:endParaRPr lang="en-GB"/>
          </a:p>
        </p:txBody>
      </p:sp>
      <p:sp>
        <p:nvSpPr>
          <p:cNvPr id="6" name="Footer Placeholder 18">
            <a:extLst>
              <a:ext uri="{FF2B5EF4-FFF2-40B4-BE49-F238E27FC236}">
                <a16:creationId xmlns:a16="http://schemas.microsoft.com/office/drawing/2014/main" id="{9F5027B6-0D94-4276-9808-0FACD06127B9}"/>
              </a:ext>
            </a:extLst>
          </p:cNvPr>
          <p:cNvSpPr>
            <a:spLocks noGrp="1" noChangeArrowheads="1"/>
          </p:cNvSpPr>
          <p:nvPr>
            <p:ph type="ftr" sz="quarter" idx="11"/>
          </p:nvPr>
        </p:nvSpPr>
        <p:spPr/>
        <p:txBody>
          <a:bodyPr/>
          <a:lstStyle>
            <a:lvl1pPr>
              <a:defRPr/>
            </a:lvl1pPr>
          </a:lstStyle>
          <a:p>
            <a:pPr>
              <a:defRPr/>
            </a:pPr>
            <a:endParaRPr lang="en-GB"/>
          </a:p>
        </p:txBody>
      </p:sp>
      <p:sp>
        <p:nvSpPr>
          <p:cNvPr id="7" name="Slide Number Placeholder 19">
            <a:extLst>
              <a:ext uri="{FF2B5EF4-FFF2-40B4-BE49-F238E27FC236}">
                <a16:creationId xmlns:a16="http://schemas.microsoft.com/office/drawing/2014/main" id="{2B365F98-925B-4A57-B270-8FA2B1264144}"/>
              </a:ext>
            </a:extLst>
          </p:cNvPr>
          <p:cNvSpPr>
            <a:spLocks noGrp="1" noChangeArrowheads="1"/>
          </p:cNvSpPr>
          <p:nvPr>
            <p:ph type="sldNum" sz="quarter" idx="12"/>
          </p:nvPr>
        </p:nvSpPr>
        <p:spPr/>
        <p:txBody>
          <a:bodyPr/>
          <a:lstStyle>
            <a:lvl1pPr>
              <a:defRPr/>
            </a:lvl1pPr>
          </a:lstStyle>
          <a:p>
            <a:pPr>
              <a:defRPr/>
            </a:pPr>
            <a:fld id="{9044DC6C-9180-4733-9EFD-DE4E868A00DC}" type="slidenum">
              <a:rPr lang="en-GB" altLang="en-US"/>
              <a:pPr>
                <a:defRPr/>
              </a:pPr>
              <a:t>‹#›</a:t>
            </a:fld>
            <a:endParaRPr lang="en-GB" altLang="en-US"/>
          </a:p>
        </p:txBody>
      </p:sp>
    </p:spTree>
    <p:extLst>
      <p:ext uri="{BB962C8B-B14F-4D97-AF65-F5344CB8AC3E}">
        <p14:creationId xmlns:p14="http://schemas.microsoft.com/office/powerpoint/2010/main" val="8178698"/>
      </p:ext>
    </p:extLst>
  </p:cSld>
  <p:clrMapOvr>
    <a:masterClrMapping/>
  </p:clrMapOvr>
  <p:transition advTm="10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C950D56-9777-4882-BB78-B2CD677BE79C}" type="datetimeFigureOut">
              <a:rPr lang="en-GB" smtClean="0"/>
              <a:pPr/>
              <a:t>14/09/2025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C6FE81-9F1C-4F99-9537-B6F4D2F36611}"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950D56-9777-4882-BB78-B2CD677BE79C}" type="datetimeFigureOut">
              <a:rPr lang="en-GB" smtClean="0"/>
              <a:pPr/>
              <a:t>14/09/2025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C6FE81-9F1C-4F99-9537-B6F4D2F36611}"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C950D56-9777-4882-BB78-B2CD677BE79C}" type="datetimeFigureOut">
              <a:rPr lang="en-GB" smtClean="0"/>
              <a:pPr/>
              <a:t>14/09/2025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C6FE81-9F1C-4F99-9537-B6F4D2F36611}"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C950D56-9777-4882-BB78-B2CD677BE79C}" type="datetimeFigureOut">
              <a:rPr lang="en-GB" smtClean="0"/>
              <a:pPr/>
              <a:t>14/09/2025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DC6FE81-9F1C-4F99-9537-B6F4D2F36611}"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C950D56-9777-4882-BB78-B2CD677BE79C}" type="datetimeFigureOut">
              <a:rPr lang="en-GB" smtClean="0"/>
              <a:pPr/>
              <a:t>14/09/2025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DC6FE81-9F1C-4F99-9537-B6F4D2F36611}"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950D56-9777-4882-BB78-B2CD677BE79C}" type="datetimeFigureOut">
              <a:rPr lang="en-GB" smtClean="0"/>
              <a:pPr/>
              <a:t>14/09/2025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DC6FE81-9F1C-4F99-9537-B6F4D2F36611}"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950D56-9777-4882-BB78-B2CD677BE79C}" type="datetimeFigureOut">
              <a:rPr lang="en-GB" smtClean="0"/>
              <a:pPr/>
              <a:t>14/09/2025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C6FE81-9F1C-4F99-9537-B6F4D2F36611}"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950D56-9777-4882-BB78-B2CD677BE79C}" type="datetimeFigureOut">
              <a:rPr lang="en-GB" smtClean="0"/>
              <a:pPr/>
              <a:t>14/09/2025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C6FE81-9F1C-4F99-9537-B6F4D2F36611}"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50000">
              <a:schemeClr val="accent3">
                <a:lumMod val="60000"/>
                <a:lumOff val="40000"/>
              </a:schemeClr>
            </a:gs>
            <a:gs pos="100000">
              <a:schemeClr val="accent3">
                <a:lumMod val="20000"/>
                <a:lumOff val="8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950D56-9777-4882-BB78-B2CD677BE79C}" type="datetimeFigureOut">
              <a:rPr lang="en-GB" smtClean="0"/>
              <a:pPr/>
              <a:t>14/09/2025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C6FE81-9F1C-4F99-9537-B6F4D2F36611}"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6.jpeg"/><Relationship Id="rId5" Type="http://schemas.openxmlformats.org/officeDocument/2006/relationships/hyperlink" Target="http://www.google.co.uk/url?q=https://boldstrokesauthorfestuk.wordpress.com/tag/bold-stroke-books/&amp;sa=U&amp;ved=0CBkQwW4wAmoVChMI3oODjffkxwIV45rbCh2g-w3U&amp;usg=AFQjCNG3m-wAQQd-lKXtakJG3RgM1WZtcg" TargetMode="External"/><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png"/><Relationship Id="rId3" Type="http://schemas.openxmlformats.org/officeDocument/2006/relationships/slideLayout" Target="../slideLayouts/slideLayout1.xml"/><Relationship Id="rId7" Type="http://schemas.openxmlformats.org/officeDocument/2006/relationships/image" Target="../media/image21.jpeg"/><Relationship Id="rId12" Type="http://schemas.openxmlformats.org/officeDocument/2006/relationships/image" Target="../media/image26.jpeg"/><Relationship Id="rId17" Type="http://schemas.openxmlformats.org/officeDocument/2006/relationships/image" Target="../media/image3.png"/><Relationship Id="rId2" Type="http://schemas.openxmlformats.org/officeDocument/2006/relationships/audio" Target="../media/media14.m4a"/><Relationship Id="rId16" Type="http://schemas.openxmlformats.org/officeDocument/2006/relationships/image" Target="../media/image16.jpeg"/><Relationship Id="rId1" Type="http://schemas.microsoft.com/office/2007/relationships/media" Target="../media/media14.m4a"/><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jpeg"/><Relationship Id="rId15" Type="http://schemas.openxmlformats.org/officeDocument/2006/relationships/hyperlink" Target="http://www.google.co.uk/url?q=https://boldstrokesauthorfestuk.wordpress.com/tag/bold-stroke-books/&amp;sa=U&amp;ved=0CBkQwW4wAmoVChMI3oODjffkxwIV45rbCh2g-w3U&amp;usg=AFQjCNG3m-wAQQd-lKXtakJG3RgM1WZtcg" TargetMode="External"/><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jpeg"/><Relationship Id="rId1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29.jp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2.jpe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6.jpeg"/><Relationship Id="rId5" Type="http://schemas.openxmlformats.org/officeDocument/2006/relationships/image" Target="../media/image35.tiff"/><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commons.wikimedia.org/wiki/File:Latin_cross_gold.png" TargetMode="External"/><Relationship Id="rId5" Type="http://schemas.openxmlformats.org/officeDocument/2006/relationships/image" Target="../media/image4.png&amp;ehk=gmJB2TiXKrR0fQiO0XHLSg&amp;r=0&amp;pid=OfficeInsert"/><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41.png"/><Relationship Id="rId4"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42.png"/><Relationship Id="rId4"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image" Target="../media/image46.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hyperlink" Target="mailto:absence@stjosephschalfont.school" TargetMode="Externa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image" Target="../media/image47.jpeg"/><Relationship Id="rId4" Type="http://schemas.openxmlformats.org/officeDocument/2006/relationships/notesSlide" Target="../notesSlides/notesSlide2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hyperlink" Target="https://www.stjosephschalfont.school/" TargetMode="Externa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png"/><Relationship Id="rId5" Type="http://schemas.openxmlformats.org/officeDocument/2006/relationships/image" Target="../media/image49.png"/><Relationship Id="rId4" Type="http://schemas.openxmlformats.org/officeDocument/2006/relationships/notesSlide" Target="../notesSlides/notesSlide23.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4.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2775779" y="4541731"/>
            <a:ext cx="6368221" cy="722511"/>
          </a:xfrm>
        </p:spPr>
        <p:txBody>
          <a:bodyPr>
            <a:normAutofit fontScale="90000"/>
          </a:bodyPr>
          <a:lstStyle/>
          <a:p>
            <a:r>
              <a:rPr lang="en-GB" sz="6000" b="1" dirty="0">
                <a:solidFill>
                  <a:srgbClr val="008000"/>
                </a:solidFill>
                <a:latin typeface="Century Gothic" panose="020B0502020202020204" pitchFamily="34" charset="0"/>
              </a:rPr>
              <a:t>Welcome to Lower Key Stage 2 </a:t>
            </a:r>
            <a:br>
              <a:rPr lang="en-GB" b="1" dirty="0">
                <a:solidFill>
                  <a:schemeClr val="accent3">
                    <a:lumMod val="50000"/>
                  </a:schemeClr>
                </a:solidFill>
              </a:rPr>
            </a:br>
            <a:br>
              <a:rPr lang="en-GB" b="1" dirty="0">
                <a:solidFill>
                  <a:schemeClr val="accent3">
                    <a:lumMod val="50000"/>
                  </a:schemeClr>
                </a:solidFill>
              </a:rPr>
            </a:br>
            <a:endParaRPr lang="en-GB" b="1" dirty="0">
              <a:solidFill>
                <a:schemeClr val="accent3">
                  <a:lumMod val="50000"/>
                </a:schemeClr>
              </a:solidFill>
            </a:endParaRPr>
          </a:p>
        </p:txBody>
      </p:sp>
      <p:pic>
        <p:nvPicPr>
          <p:cNvPr id="5" name="Picture 4" descr="https://s-media-cache-ak0.pinimg.com/736x/f4/ab/82/f4ab822ce26731623d66626f8f786d4f.jpg">
            <a:extLst>
              <a:ext uri="{FF2B5EF4-FFF2-40B4-BE49-F238E27FC236}">
                <a16:creationId xmlns:a16="http://schemas.microsoft.com/office/drawing/2014/main" id="{D430A36A-9D02-4B6C-9E40-A21F52225CE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23528" y="3477748"/>
            <a:ext cx="2452251" cy="2850475"/>
          </a:xfrm>
          <a:prstGeom prst="rect">
            <a:avLst/>
          </a:prstGeom>
          <a:noFill/>
          <a:ln>
            <a:noFill/>
          </a:ln>
        </p:spPr>
      </p:pic>
      <p:sp>
        <p:nvSpPr>
          <p:cNvPr id="7" name="Text Box 75">
            <a:extLst>
              <a:ext uri="{FF2B5EF4-FFF2-40B4-BE49-F238E27FC236}">
                <a16:creationId xmlns:a16="http://schemas.microsoft.com/office/drawing/2014/main" id="{52B62D0B-BF29-4215-820D-837786CEEDA1}"/>
              </a:ext>
            </a:extLst>
          </p:cNvPr>
          <p:cNvSpPr txBox="1"/>
          <p:nvPr/>
        </p:nvSpPr>
        <p:spPr>
          <a:xfrm>
            <a:off x="-180528" y="692696"/>
            <a:ext cx="7486015" cy="2496820"/>
          </a:xfrm>
          <a:prstGeom prst="rect">
            <a:avLst/>
          </a:prstGeom>
          <a:noFill/>
          <a:ln>
            <a:noFill/>
          </a:ln>
          <a:effectLst>
            <a:glow rad="228600">
              <a:srgbClr val="C0504D">
                <a:satMod val="175000"/>
                <a:alpha val="40000"/>
              </a:srgbClr>
            </a:glow>
          </a:effectLst>
        </p:spPr>
        <p:txBody>
          <a:bodyPr rot="0" spcFirstLastPara="1" vert="horz" wrap="none" lIns="91440" tIns="45720" rIns="91440" bIns="45720" numCol="1" spcCol="0" rtlCol="0" fromWordArt="0" anchor="t" anchorCtr="0" forceAA="0" compatLnSpc="1">
            <a:prstTxWarp prst="textButton">
              <a:avLst/>
            </a:prstTxWarp>
            <a:spAutoFit/>
          </a:bodyPr>
          <a:lstStyle/>
          <a:p>
            <a:pPr algn="ctr">
              <a:lnSpc>
                <a:spcPct val="115000"/>
              </a:lnSpc>
              <a:spcAft>
                <a:spcPts val="1000"/>
              </a:spcAft>
            </a:pPr>
            <a:r>
              <a:rPr lang="en-GB" sz="5500" b="1" dirty="0">
                <a:ln w="19050" cap="flat" cmpd="sng" algn="ctr">
                  <a:solidFill>
                    <a:srgbClr val="000000"/>
                  </a:solidFill>
                  <a:prstDash val="solid"/>
                  <a:round/>
                </a:ln>
                <a:solidFill>
                  <a:srgbClr val="008000"/>
                </a:solidFill>
                <a:effectLst>
                  <a:outerShdw blurRad="50000" dist="50800" dir="7500000" algn="tl">
                    <a:srgbClr val="000000">
                      <a:alpha val="35000"/>
                    </a:srgbClr>
                  </a:outerShdw>
                </a:effectLst>
                <a:latin typeface="Calibri" panose="020F0502020204030204" pitchFamily="34" charset="0"/>
                <a:ea typeface="Calibri" panose="020F0502020204030204" pitchFamily="34" charset="0"/>
                <a:cs typeface="Times New Roman" panose="02020603050405020304" pitchFamily="18" charset="0"/>
              </a:rPr>
              <a:t>St. Joseph’s School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GB" sz="5500" b="1" dirty="0">
                <a:ln w="19050" cap="flat" cmpd="sng" algn="ctr">
                  <a:solidFill>
                    <a:srgbClr val="000000"/>
                  </a:solidFill>
                  <a:prstDash val="solid"/>
                  <a:round/>
                </a:ln>
                <a:solidFill>
                  <a:srgbClr val="008000"/>
                </a:solidFill>
                <a:effectLst>
                  <a:outerShdw blurRad="50000" dist="50800" dir="7500000" algn="tl">
                    <a:srgbClr val="000000">
                      <a:alpha val="35000"/>
                    </a:srgbClr>
                  </a:outerShdw>
                </a:effectLst>
                <a:latin typeface="Calibri" panose="020F0502020204030204" pitchFamily="34" charset="0"/>
                <a:ea typeface="Calibri" panose="020F0502020204030204" pitchFamily="34" charset="0"/>
                <a:cs typeface="Times New Roman" panose="02020603050405020304" pitchFamily="18" charset="0"/>
              </a:rPr>
              <a:t>Love, Learn, Grow</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St. Joseph's Catholic Primary School">
            <a:extLst>
              <a:ext uri="{FF2B5EF4-FFF2-40B4-BE49-F238E27FC236}">
                <a16:creationId xmlns:a16="http://schemas.microsoft.com/office/drawing/2014/main" id="{191D793B-BDAD-451D-981A-4CFFC4801681}"/>
              </a:ext>
            </a:extLst>
          </p:cNvPr>
          <p:cNvPicPr/>
          <p:nvPr/>
        </p:nvPicPr>
        <p:blipFill>
          <a:blip r:embed="rId6">
            <a:extLst>
              <a:ext uri="{28A0092B-C50C-407E-A947-70E740481C1C}">
                <a14:useLocalDpi xmlns:a14="http://schemas.microsoft.com/office/drawing/2010/main" val="0"/>
              </a:ext>
            </a:extLst>
          </a:blip>
          <a:srcRect r="76521"/>
          <a:stretch>
            <a:fillRect/>
          </a:stretch>
        </p:blipFill>
        <p:spPr bwMode="auto">
          <a:xfrm>
            <a:off x="7305487" y="332656"/>
            <a:ext cx="1519039" cy="1872208"/>
          </a:xfrm>
          <a:prstGeom prst="rect">
            <a:avLst/>
          </a:prstGeom>
          <a:noFill/>
        </p:spPr>
      </p:pic>
      <p:pic>
        <p:nvPicPr>
          <p:cNvPr id="4" name="1">
            <a:hlinkClick r:id="" action="ppaction://media"/>
            <a:extLst>
              <a:ext uri="{FF2B5EF4-FFF2-40B4-BE49-F238E27FC236}">
                <a16:creationId xmlns:a16="http://schemas.microsoft.com/office/drawing/2014/main" id="{15691AA8-3109-4DE0-8B66-A3B1E8765E9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2484" y="5264242"/>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842"/>
    </mc:Choice>
    <mc:Fallback xmlns="">
      <p:transition spd="slow" advTm="58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83BD50F-E92C-4896-A851-5FF0F521F3B3}"/>
              </a:ext>
            </a:extLst>
          </p:cNvPr>
          <p:cNvGraphicFramePr>
            <a:graphicFrameLocks noGrp="1"/>
          </p:cNvGraphicFramePr>
          <p:nvPr>
            <p:extLst>
              <p:ext uri="{D42A27DB-BD31-4B8C-83A1-F6EECF244321}">
                <p14:modId xmlns:p14="http://schemas.microsoft.com/office/powerpoint/2010/main" val="4230432482"/>
              </p:ext>
            </p:extLst>
          </p:nvPr>
        </p:nvGraphicFramePr>
        <p:xfrm>
          <a:off x="359532" y="260648"/>
          <a:ext cx="8430395" cy="5608320"/>
        </p:xfrm>
        <a:graphic>
          <a:graphicData uri="http://schemas.openxmlformats.org/drawingml/2006/table">
            <a:tbl>
              <a:tblPr firstRow="1" bandRow="1">
                <a:tableStyleId>{5C22544A-7EE6-4342-B048-85BDC9FD1C3A}</a:tableStyleId>
              </a:tblPr>
              <a:tblGrid>
                <a:gridCol w="2111693">
                  <a:extLst>
                    <a:ext uri="{9D8B030D-6E8A-4147-A177-3AD203B41FA5}">
                      <a16:colId xmlns:a16="http://schemas.microsoft.com/office/drawing/2014/main" val="2279588001"/>
                    </a:ext>
                  </a:extLst>
                </a:gridCol>
                <a:gridCol w="2106234">
                  <a:extLst>
                    <a:ext uri="{9D8B030D-6E8A-4147-A177-3AD203B41FA5}">
                      <a16:colId xmlns:a16="http://schemas.microsoft.com/office/drawing/2014/main" val="4262548042"/>
                    </a:ext>
                  </a:extLst>
                </a:gridCol>
                <a:gridCol w="2106234">
                  <a:extLst>
                    <a:ext uri="{9D8B030D-6E8A-4147-A177-3AD203B41FA5}">
                      <a16:colId xmlns:a16="http://schemas.microsoft.com/office/drawing/2014/main" val="3502742704"/>
                    </a:ext>
                  </a:extLst>
                </a:gridCol>
                <a:gridCol w="2106234">
                  <a:extLst>
                    <a:ext uri="{9D8B030D-6E8A-4147-A177-3AD203B41FA5}">
                      <a16:colId xmlns:a16="http://schemas.microsoft.com/office/drawing/2014/main" val="1874086268"/>
                    </a:ext>
                  </a:extLst>
                </a:gridCol>
              </a:tblGrid>
              <a:tr h="370840">
                <a:tc gridSpan="4">
                  <a:txBody>
                    <a:bodyPr/>
                    <a:lstStyle/>
                    <a:p>
                      <a:pPr algn="ctr"/>
                      <a:r>
                        <a:rPr lang="en-GB" sz="3200" dirty="0"/>
                        <a:t>Forest School Dates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00"/>
                    </a:solidFill>
                  </a:tcPr>
                </a:tc>
                <a:tc hMerge="1">
                  <a:txBody>
                    <a:bodyPr/>
                    <a:lstStyle/>
                    <a:p>
                      <a:pPr algn="ctr"/>
                      <a:endParaRPr lang="en-GB" dirty="0"/>
                    </a:p>
                  </a:txBody>
                  <a:tcPr>
                    <a:solidFill>
                      <a:srgbClr val="009900"/>
                    </a:solidFill>
                  </a:tcPr>
                </a:tc>
                <a:tc hMerge="1">
                  <a:txBody>
                    <a:bodyPr/>
                    <a:lstStyle/>
                    <a:p>
                      <a:pPr algn="ctr"/>
                      <a:endParaRPr lang="en-GB" dirty="0"/>
                    </a:p>
                  </a:txBody>
                  <a:tcPr>
                    <a:solidFill>
                      <a:srgbClr val="009900"/>
                    </a:solidFill>
                  </a:tcPr>
                </a:tc>
                <a:tc hMerge="1">
                  <a:txBody>
                    <a:bodyPr/>
                    <a:lstStyle/>
                    <a:p>
                      <a:pPr algn="ctr"/>
                      <a:endParaRPr lang="en-GB" dirty="0"/>
                    </a:p>
                  </a:txBody>
                  <a:tcPr>
                    <a:solidFill>
                      <a:srgbClr val="009900"/>
                    </a:solidFill>
                  </a:tcPr>
                </a:tc>
                <a:extLst>
                  <a:ext uri="{0D108BD9-81ED-4DB2-BD59-A6C34878D82A}">
                    <a16:rowId xmlns:a16="http://schemas.microsoft.com/office/drawing/2014/main" val="2073248462"/>
                  </a:ext>
                </a:extLst>
              </a:tr>
              <a:tr h="370840">
                <a:tc>
                  <a:txBody>
                    <a:bodyPr/>
                    <a:lstStyle/>
                    <a:p>
                      <a:pPr algn="ctr"/>
                      <a:r>
                        <a:rPr lang="en-GB" sz="2000" b="1" dirty="0">
                          <a:solidFill>
                            <a:schemeClr val="bg1"/>
                          </a:solidFill>
                        </a:rPr>
                        <a:t>3B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00"/>
                    </a:solidFill>
                  </a:tcPr>
                </a:tc>
                <a:tc>
                  <a:txBody>
                    <a:bodyPr/>
                    <a:lstStyle/>
                    <a:p>
                      <a:pPr algn="ctr"/>
                      <a:r>
                        <a:rPr lang="en-GB" sz="2000" b="1" dirty="0">
                          <a:solidFill>
                            <a:schemeClr val="bg1"/>
                          </a:solidFill>
                        </a:rPr>
                        <a:t>3W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00"/>
                    </a:solidFill>
                  </a:tcPr>
                </a:tc>
                <a:tc>
                  <a:txBody>
                    <a:bodyPr/>
                    <a:lstStyle/>
                    <a:p>
                      <a:pPr algn="ctr"/>
                      <a:r>
                        <a:rPr lang="en-GB" sz="2000" b="1" dirty="0">
                          <a:solidFill>
                            <a:schemeClr val="bg1"/>
                          </a:solidFill>
                        </a:rPr>
                        <a:t>4B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00"/>
                    </a:solidFill>
                  </a:tcPr>
                </a:tc>
                <a:tc>
                  <a:txBody>
                    <a:bodyPr/>
                    <a:lstStyle/>
                    <a:p>
                      <a:pPr algn="ctr"/>
                      <a:r>
                        <a:rPr lang="en-GB" sz="2000" b="1" dirty="0">
                          <a:solidFill>
                            <a:schemeClr val="bg1"/>
                          </a:solidFill>
                        </a:rPr>
                        <a:t>4GF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00"/>
                    </a:solidFill>
                  </a:tcPr>
                </a:tc>
                <a:extLst>
                  <a:ext uri="{0D108BD9-81ED-4DB2-BD59-A6C34878D82A}">
                    <a16:rowId xmlns:a16="http://schemas.microsoft.com/office/drawing/2014/main" val="990609939"/>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kern="1200" dirty="0">
                          <a:solidFill>
                            <a:schemeClr val="dk1"/>
                          </a:solidFill>
                          <a:effectLst/>
                          <a:latin typeface="+mn-lt"/>
                          <a:ea typeface="+mn-ea"/>
                          <a:cs typeface="+mn-cs"/>
                        </a:rPr>
                        <a:t> 7/11, 14/11, 21/11</a:t>
                      </a:r>
                      <a:endParaRPr lang="en-GB" sz="1800" kern="1200" dirty="0">
                        <a:solidFill>
                          <a:schemeClr val="dk1"/>
                        </a:solidFill>
                        <a:latin typeface="+mn-lt"/>
                        <a:ea typeface="+mn-ea"/>
                        <a:cs typeface="+mn-cs"/>
                      </a:endParaRPr>
                    </a:p>
                    <a:p>
                      <a:pPr marL="0" algn="l" defTabSz="914400" rtl="0" eaLnBrk="1" latinLnBrk="0" hangingPunct="1"/>
                      <a:endParaRPr lang="en-GB" sz="1800" kern="1200" dirty="0">
                        <a:solidFill>
                          <a:schemeClr val="dk1"/>
                        </a:solidFill>
                        <a:latin typeface="+mn-lt"/>
                        <a:ea typeface="+mn-ea"/>
                        <a:cs typeface="+mn-cs"/>
                      </a:endParaRPr>
                    </a:p>
                    <a:p>
                      <a:pPr marL="0" algn="l" defTabSz="914400" rtl="0" eaLnBrk="1" latinLnBrk="0" hangingPunct="1"/>
                      <a:r>
                        <a:rPr lang="en-GB" sz="1800" kern="1200" dirty="0">
                          <a:solidFill>
                            <a:schemeClr val="dk1"/>
                          </a:solidFill>
                          <a:latin typeface="+mn-lt"/>
                          <a:ea typeface="+mn-ea"/>
                          <a:cs typeface="+mn-cs"/>
                        </a:rPr>
                        <a:t>27/01, 03/02, 10/02</a:t>
                      </a:r>
                    </a:p>
                    <a:p>
                      <a:pPr marL="0" algn="l" defTabSz="914400" rtl="0" eaLnBrk="1" latinLnBrk="0" hangingPunct="1"/>
                      <a:endParaRPr lang="en-GB" sz="1800" kern="1200" dirty="0">
                        <a:solidFill>
                          <a:schemeClr val="dk1"/>
                        </a:solidFill>
                        <a:latin typeface="+mn-lt"/>
                        <a:ea typeface="+mn-ea"/>
                        <a:cs typeface="+mn-cs"/>
                      </a:endParaRPr>
                    </a:p>
                    <a:p>
                      <a:pPr marL="0" algn="l" defTabSz="914400" rtl="0" eaLnBrk="1" latinLnBrk="0" hangingPunct="1"/>
                      <a:r>
                        <a:rPr lang="en-GB" sz="1800" kern="1200" dirty="0">
                          <a:solidFill>
                            <a:schemeClr val="dk1"/>
                          </a:solidFill>
                          <a:latin typeface="+mn-lt"/>
                          <a:ea typeface="+mn-ea"/>
                          <a:cs typeface="+mn-cs"/>
                        </a:rPr>
                        <a:t>05/05  12/05  19/05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kern="1200" dirty="0">
                          <a:solidFill>
                            <a:schemeClr val="dk1"/>
                          </a:solidFill>
                          <a:effectLst/>
                          <a:latin typeface="+mn-lt"/>
                          <a:ea typeface="+mn-ea"/>
                          <a:cs typeface="+mn-cs"/>
                        </a:rPr>
                        <a:t>  7/11, 14/11, 21/11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kern="1200" dirty="0">
                          <a:solidFill>
                            <a:schemeClr val="dk1"/>
                          </a:solidFill>
                          <a:effectLst/>
                          <a:latin typeface="+mn-lt"/>
                          <a:ea typeface="+mn-ea"/>
                          <a:cs typeface="+mn-cs"/>
                        </a:rPr>
                        <a:t>29/01, 05/02, 12/02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kern="1200" dirty="0">
                          <a:solidFill>
                            <a:schemeClr val="dk1"/>
                          </a:solidFill>
                          <a:effectLst/>
                          <a:latin typeface="+mn-lt"/>
                          <a:ea typeface="+mn-ea"/>
                          <a:cs typeface="+mn-cs"/>
                        </a:rPr>
                        <a:t>07/05  14/05 21/05</a:t>
                      </a:r>
                      <a:endParaRPr lang="en-GB" sz="1800" kern="120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20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GB" sz="1800" kern="1200" dirty="0">
                          <a:solidFill>
                            <a:schemeClr val="dk1"/>
                          </a:solidFill>
                          <a:latin typeface="+mn-lt"/>
                          <a:ea typeface="+mn-ea"/>
                          <a:cs typeface="+mn-cs"/>
                        </a:rPr>
                        <a:t>28/11  05/12  12/12</a:t>
                      </a:r>
                    </a:p>
                    <a:p>
                      <a:pPr marL="0" algn="l" defTabSz="914400" rtl="0" eaLnBrk="1" latinLnBrk="0" hangingPunct="1"/>
                      <a:endParaRPr lang="en-GB" sz="1800" kern="1200" dirty="0">
                        <a:solidFill>
                          <a:schemeClr val="dk1"/>
                        </a:solidFill>
                        <a:latin typeface="+mn-lt"/>
                        <a:ea typeface="+mn-ea"/>
                        <a:cs typeface="+mn-cs"/>
                      </a:endParaRPr>
                    </a:p>
                    <a:p>
                      <a:pPr marL="0" algn="l" defTabSz="914400" rtl="0" eaLnBrk="1" latinLnBrk="0" hangingPunct="1"/>
                      <a:r>
                        <a:rPr lang="en-GB" sz="1800" kern="1200" dirty="0">
                          <a:solidFill>
                            <a:schemeClr val="dk1"/>
                          </a:solidFill>
                          <a:latin typeface="+mn-lt"/>
                          <a:ea typeface="+mn-ea"/>
                          <a:cs typeface="+mn-cs"/>
                        </a:rPr>
                        <a:t>27/02  06/03  13/03</a:t>
                      </a:r>
                    </a:p>
                    <a:p>
                      <a:pPr marL="0" algn="l" defTabSz="914400" rtl="0" eaLnBrk="1" latinLnBrk="0" hangingPunct="1"/>
                      <a:endParaRPr lang="en-GB" sz="1800" kern="1200" dirty="0">
                        <a:solidFill>
                          <a:schemeClr val="dk1"/>
                        </a:solidFill>
                        <a:latin typeface="+mn-lt"/>
                        <a:ea typeface="+mn-ea"/>
                        <a:cs typeface="+mn-cs"/>
                      </a:endParaRPr>
                    </a:p>
                    <a:p>
                      <a:pPr marL="0" algn="l" defTabSz="914400" rtl="0" eaLnBrk="1" latinLnBrk="0" hangingPunct="1"/>
                      <a:r>
                        <a:rPr lang="en-GB" sz="1800" kern="1200" dirty="0">
                          <a:solidFill>
                            <a:schemeClr val="dk1"/>
                          </a:solidFill>
                          <a:latin typeface="+mn-lt"/>
                          <a:ea typeface="+mn-ea"/>
                          <a:cs typeface="+mn-cs"/>
                        </a:rPr>
                        <a:t>05/06  12/06  19/06</a:t>
                      </a:r>
                    </a:p>
                    <a:p>
                      <a:pPr marL="0" algn="l" defTabSz="914400" rtl="0" eaLnBrk="1" latinLnBrk="0" hangingPunct="1"/>
                      <a:endParaRPr lang="en-GB"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t>28/11  5/12   12/12</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dk1"/>
                          </a:solidFill>
                          <a:latin typeface="+mn-lt"/>
                          <a:ea typeface="+mn-ea"/>
                          <a:cs typeface="+mn-cs"/>
                        </a:rPr>
                        <a:t>27/02  06/03  13/03</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dk1"/>
                          </a:solidFill>
                          <a:latin typeface="+mn-lt"/>
                          <a:ea typeface="+mn-ea"/>
                          <a:cs typeface="+mn-cs"/>
                        </a:rPr>
                        <a:t>05/06  12/06  19/06</a:t>
                      </a:r>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3730590"/>
                  </a:ext>
                </a:extLst>
              </a:tr>
              <a:tr h="370840">
                <a:tc gridSpan="4">
                  <a:txBody>
                    <a:bodyPr/>
                    <a:lstStyle/>
                    <a:p>
                      <a:r>
                        <a:rPr lang="en-GB" sz="2400" b="1" dirty="0">
                          <a:solidFill>
                            <a:schemeClr val="bg1"/>
                          </a:solidFill>
                        </a:rPr>
                        <a:t>Key information about Forest School: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00"/>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7371160"/>
                  </a:ext>
                </a:extLst>
              </a:tr>
              <a:tr h="370840">
                <a:tc gridSpan="4">
                  <a:txBody>
                    <a:bodyPr/>
                    <a:lstStyle/>
                    <a:p>
                      <a:r>
                        <a:rPr lang="en-GB" sz="2800" dirty="0"/>
                        <a:t>Waterproofs</a:t>
                      </a:r>
                    </a:p>
                    <a:p>
                      <a:r>
                        <a:rPr lang="en-GB" sz="2800" dirty="0"/>
                        <a:t>Wellies</a:t>
                      </a:r>
                    </a:p>
                    <a:p>
                      <a:r>
                        <a:rPr lang="en-GB" sz="2800" dirty="0"/>
                        <a:t>Warm clothes (hats, gloves, scarf)</a:t>
                      </a:r>
                    </a:p>
                    <a:p>
                      <a:r>
                        <a:rPr lang="en-GB" sz="2800" dirty="0"/>
                        <a:t>Spare named bag (for muddy clothes)</a:t>
                      </a:r>
                    </a:p>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105217621"/>
                  </a:ext>
                </a:extLst>
              </a:tr>
            </a:tbl>
          </a:graphicData>
        </a:graphic>
      </p:graphicFrame>
      <p:pic>
        <p:nvPicPr>
          <p:cNvPr id="4" name="10">
            <a:hlinkClick r:id="" action="ppaction://media"/>
            <a:extLst>
              <a:ext uri="{FF2B5EF4-FFF2-40B4-BE49-F238E27FC236}">
                <a16:creationId xmlns:a16="http://schemas.microsoft.com/office/drawing/2014/main" id="{9A44FD52-2D92-4DFE-8166-ECAFF6E18A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76256" y="3933056"/>
            <a:ext cx="609600" cy="609600"/>
          </a:xfrm>
          <a:prstGeom prst="rect">
            <a:avLst/>
          </a:prstGeom>
        </p:spPr>
      </p:pic>
    </p:spTree>
    <p:extLst>
      <p:ext uri="{BB962C8B-B14F-4D97-AF65-F5344CB8AC3E}">
        <p14:creationId xmlns:p14="http://schemas.microsoft.com/office/powerpoint/2010/main" val="339430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570CF9C-A0E8-4821-B8FC-D5D5E4D62BB6}"/>
              </a:ext>
            </a:extLst>
          </p:cNvPr>
          <p:cNvSpPr/>
          <p:nvPr/>
        </p:nvSpPr>
        <p:spPr>
          <a:xfrm>
            <a:off x="2881441" y="260648"/>
            <a:ext cx="4052841" cy="707886"/>
          </a:xfrm>
          <a:prstGeom prst="rect">
            <a:avLst/>
          </a:prstGeom>
        </p:spPr>
        <p:txBody>
          <a:bodyPr wrap="none">
            <a:spAutoFit/>
          </a:bodyPr>
          <a:lstStyle/>
          <a:p>
            <a:r>
              <a:rPr lang="en-GB" sz="4000" b="1" dirty="0">
                <a:solidFill>
                  <a:schemeClr val="bg1"/>
                </a:solidFill>
              </a:rPr>
              <a:t>Sports Afternoons</a:t>
            </a:r>
          </a:p>
        </p:txBody>
      </p:sp>
      <p:graphicFrame>
        <p:nvGraphicFramePr>
          <p:cNvPr id="4" name="Table 3">
            <a:extLst>
              <a:ext uri="{FF2B5EF4-FFF2-40B4-BE49-F238E27FC236}">
                <a16:creationId xmlns:a16="http://schemas.microsoft.com/office/drawing/2014/main" id="{18EC4E1B-DB2E-4EED-9761-30821AB0BBA9}"/>
              </a:ext>
            </a:extLst>
          </p:cNvPr>
          <p:cNvGraphicFramePr>
            <a:graphicFrameLocks noGrp="1"/>
          </p:cNvGraphicFramePr>
          <p:nvPr>
            <p:extLst>
              <p:ext uri="{D42A27DB-BD31-4B8C-83A1-F6EECF244321}">
                <p14:modId xmlns:p14="http://schemas.microsoft.com/office/powerpoint/2010/main" val="4204224547"/>
              </p:ext>
            </p:extLst>
          </p:nvPr>
        </p:nvGraphicFramePr>
        <p:xfrm>
          <a:off x="539552" y="1173480"/>
          <a:ext cx="8064896" cy="4511040"/>
        </p:xfrm>
        <a:graphic>
          <a:graphicData uri="http://schemas.openxmlformats.org/drawingml/2006/table">
            <a:tbl>
              <a:tblPr firstRow="1" bandRow="1">
                <a:tableStyleId>{5C22544A-7EE6-4342-B048-85BDC9FD1C3A}</a:tableStyleId>
              </a:tblPr>
              <a:tblGrid>
                <a:gridCol w="8064896">
                  <a:extLst>
                    <a:ext uri="{9D8B030D-6E8A-4147-A177-3AD203B41FA5}">
                      <a16:colId xmlns:a16="http://schemas.microsoft.com/office/drawing/2014/main" val="3039413004"/>
                    </a:ext>
                  </a:extLst>
                </a:gridCol>
              </a:tblGrid>
              <a:tr h="370840">
                <a:tc>
                  <a:txBody>
                    <a:bodyPr/>
                    <a:lstStyle/>
                    <a:p>
                      <a:pPr algn="ctr"/>
                      <a:r>
                        <a:rPr lang="en-GB" sz="4000" dirty="0"/>
                        <a:t>Year 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extLst>
                  <a:ext uri="{0D108BD9-81ED-4DB2-BD59-A6C34878D82A}">
                    <a16:rowId xmlns:a16="http://schemas.microsoft.com/office/drawing/2014/main" val="2155889564"/>
                  </a:ext>
                </a:extLst>
              </a:tr>
              <a:tr h="370840">
                <a:tc>
                  <a:txBody>
                    <a:bodyPr/>
                    <a:lstStyle/>
                    <a:p>
                      <a:pPr algn="ctr"/>
                      <a:r>
                        <a:rPr lang="en-GB" sz="3200" dirty="0"/>
                        <a:t>02/10/25</a:t>
                      </a:r>
                    </a:p>
                    <a:p>
                      <a:pPr algn="ctr"/>
                      <a:r>
                        <a:rPr lang="en-GB" sz="3200" dirty="0"/>
                        <a:t>16/01/26</a:t>
                      </a:r>
                    </a:p>
                    <a:p>
                      <a:pPr algn="ctr"/>
                      <a:r>
                        <a:rPr lang="en-GB" sz="3200" dirty="0"/>
                        <a:t>18/06/26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3249762728"/>
                  </a:ext>
                </a:extLst>
              </a:tr>
              <a:tr h="370840">
                <a:tc>
                  <a:txBody>
                    <a:bodyPr/>
                    <a:lstStyle/>
                    <a:p>
                      <a:pPr algn="ctr"/>
                      <a:r>
                        <a:rPr lang="en-GB" sz="4000" b="1" dirty="0">
                          <a:solidFill>
                            <a:schemeClr val="bg1"/>
                          </a:solidFill>
                        </a:rPr>
                        <a:t>Year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extLst>
                  <a:ext uri="{0D108BD9-81ED-4DB2-BD59-A6C34878D82A}">
                    <a16:rowId xmlns:a16="http://schemas.microsoft.com/office/drawing/2014/main" val="408910585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t>17/11/25</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t>13/02/26</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t>24/04/26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945687839"/>
                  </a:ext>
                </a:extLst>
              </a:tr>
            </a:tbl>
          </a:graphicData>
        </a:graphic>
      </p:graphicFrame>
      <p:pic>
        <p:nvPicPr>
          <p:cNvPr id="2" name="11">
            <a:hlinkClick r:id="" action="ppaction://media"/>
            <a:extLst>
              <a:ext uri="{FF2B5EF4-FFF2-40B4-BE49-F238E27FC236}">
                <a16:creationId xmlns:a16="http://schemas.microsoft.com/office/drawing/2014/main" id="{65361921-8F4E-457C-A0D1-FE69F58912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75656" y="344297"/>
            <a:ext cx="609600" cy="609600"/>
          </a:xfrm>
          <a:prstGeom prst="rect">
            <a:avLst/>
          </a:prstGeom>
        </p:spPr>
      </p:pic>
    </p:spTree>
    <p:extLst>
      <p:ext uri="{BB962C8B-B14F-4D97-AF65-F5344CB8AC3E}">
        <p14:creationId xmlns:p14="http://schemas.microsoft.com/office/powerpoint/2010/main" val="3279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DAF59E7-52D7-4C27-A0A4-D8E7285B4FDF}"/>
              </a:ext>
            </a:extLst>
          </p:cNvPr>
          <p:cNvGraphicFramePr>
            <a:graphicFrameLocks noGrp="1"/>
          </p:cNvGraphicFramePr>
          <p:nvPr>
            <p:extLst>
              <p:ext uri="{D42A27DB-BD31-4B8C-83A1-F6EECF244321}">
                <p14:modId xmlns:p14="http://schemas.microsoft.com/office/powerpoint/2010/main" val="4106339048"/>
              </p:ext>
            </p:extLst>
          </p:nvPr>
        </p:nvGraphicFramePr>
        <p:xfrm>
          <a:off x="467544" y="260648"/>
          <a:ext cx="8424936" cy="4114800"/>
        </p:xfrm>
        <a:graphic>
          <a:graphicData uri="http://schemas.openxmlformats.org/drawingml/2006/table">
            <a:tbl>
              <a:tblPr firstRow="1" bandRow="1">
                <a:tableStyleId>{5C22544A-7EE6-4342-B048-85BDC9FD1C3A}</a:tableStyleId>
              </a:tblPr>
              <a:tblGrid>
                <a:gridCol w="8424936">
                  <a:extLst>
                    <a:ext uri="{9D8B030D-6E8A-4147-A177-3AD203B41FA5}">
                      <a16:colId xmlns:a16="http://schemas.microsoft.com/office/drawing/2014/main" val="2541042231"/>
                    </a:ext>
                  </a:extLst>
                </a:gridCol>
              </a:tblGrid>
              <a:tr h="370840">
                <a:tc>
                  <a:txBody>
                    <a:bodyPr/>
                    <a:lstStyle/>
                    <a:p>
                      <a:pPr algn="ctr"/>
                      <a:r>
                        <a:rPr lang="en-GB" sz="3600" dirty="0">
                          <a:solidFill>
                            <a:schemeClr val="bg1"/>
                          </a:solidFill>
                        </a:rPr>
                        <a:t>Parent Drop In Evening Advent Term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extLst>
                  <a:ext uri="{0D108BD9-81ED-4DB2-BD59-A6C34878D82A}">
                    <a16:rowId xmlns:a16="http://schemas.microsoft.com/office/drawing/2014/main" val="444681830"/>
                  </a:ext>
                </a:extLst>
              </a:tr>
              <a:tr h="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400" dirty="0">
                          <a:solidFill>
                            <a:schemeClr val="bg1"/>
                          </a:solidFill>
                          <a:latin typeface="Arial" panose="020B0604020202020204" pitchFamily="34" charset="0"/>
                        </a:rPr>
                        <a:t>Wednesday 24</a:t>
                      </a:r>
                      <a:r>
                        <a:rPr lang="en-US" altLang="en-US" sz="2400" baseline="30000" dirty="0">
                          <a:solidFill>
                            <a:schemeClr val="bg1"/>
                          </a:solidFill>
                          <a:latin typeface="Arial" panose="020B0604020202020204" pitchFamily="34" charset="0"/>
                        </a:rPr>
                        <a:t>th</a:t>
                      </a:r>
                      <a:r>
                        <a:rPr lang="en-US" altLang="en-US" sz="2400" dirty="0">
                          <a:solidFill>
                            <a:schemeClr val="bg1"/>
                          </a:solidFill>
                          <a:latin typeface="Arial" panose="020B0604020202020204" pitchFamily="34" charset="0"/>
                        </a:rPr>
                        <a:t> September 3.30-4.30</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bg1"/>
                          </a:solidFill>
                          <a:effectLst/>
                          <a:latin typeface="Arial" panose="020B0604020202020204" pitchFamily="34" charset="0"/>
                        </a:rPr>
                        <a:t>Tuesday 30</a:t>
                      </a:r>
                      <a:r>
                        <a:rPr kumimoji="0" lang="en-US" altLang="en-US" sz="2400" b="0" i="0" u="none" strike="noStrike" cap="none" normalizeH="0" baseline="30000" dirty="0">
                          <a:ln>
                            <a:noFill/>
                          </a:ln>
                          <a:solidFill>
                            <a:schemeClr val="bg1"/>
                          </a:solidFill>
                          <a:effectLst/>
                          <a:latin typeface="Arial" panose="020B0604020202020204" pitchFamily="34" charset="0"/>
                        </a:rPr>
                        <a:t>th</a:t>
                      </a:r>
                      <a:r>
                        <a:rPr kumimoji="0" lang="en-US" altLang="en-US" sz="2400" b="0" i="0" u="none" strike="noStrike" cap="none" normalizeH="0" baseline="0" dirty="0">
                          <a:ln>
                            <a:noFill/>
                          </a:ln>
                          <a:solidFill>
                            <a:schemeClr val="bg1"/>
                          </a:solidFill>
                          <a:effectLst/>
                          <a:latin typeface="Arial" panose="020B0604020202020204" pitchFamily="34" charset="0"/>
                        </a:rPr>
                        <a:t> September 3.30-4.00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extLst>
                  <a:ext uri="{0D108BD9-81ED-4DB2-BD59-A6C34878D82A}">
                    <a16:rowId xmlns:a16="http://schemas.microsoft.com/office/drawing/2014/main" val="3476451097"/>
                  </a:ext>
                </a:extLst>
              </a:tr>
              <a:tr h="370840">
                <a:tc>
                  <a:txBody>
                    <a:bodyPr/>
                    <a:lstStyle/>
                    <a:p>
                      <a:pPr algn="ctr"/>
                      <a:r>
                        <a:rPr lang="en-GB" sz="2800" dirty="0"/>
                        <a:t>You do not need to book</a:t>
                      </a:r>
                    </a:p>
                    <a:p>
                      <a:pPr algn="ctr"/>
                      <a:r>
                        <a:rPr lang="en-GB" sz="2800" dirty="0"/>
                        <a:t>Come in off the playground</a:t>
                      </a:r>
                    </a:p>
                    <a:p>
                      <a:pPr algn="ctr"/>
                      <a:r>
                        <a:rPr lang="en-GB" sz="2800" dirty="0"/>
                        <a:t>Chance to catch up with the teacher</a:t>
                      </a:r>
                    </a:p>
                    <a:p>
                      <a:pPr algn="ctr"/>
                      <a:r>
                        <a:rPr lang="en-GB" sz="2800" dirty="0"/>
                        <a:t>Look at books</a:t>
                      </a:r>
                    </a:p>
                    <a:p>
                      <a:pPr algn="ctr"/>
                      <a:r>
                        <a:rPr lang="en-GB" sz="2800" dirty="0"/>
                        <a:t>Keep teacher informed about things</a:t>
                      </a:r>
                    </a:p>
                    <a:p>
                      <a:pPr algn="ctr"/>
                      <a:r>
                        <a:rPr lang="en-GB" sz="2800" dirty="0"/>
                        <a:t>Raise a concern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4864412"/>
                  </a:ext>
                </a:extLst>
              </a:tr>
            </a:tbl>
          </a:graphicData>
        </a:graphic>
      </p:graphicFrame>
      <p:graphicFrame>
        <p:nvGraphicFramePr>
          <p:cNvPr id="3" name="Table 2">
            <a:extLst>
              <a:ext uri="{FF2B5EF4-FFF2-40B4-BE49-F238E27FC236}">
                <a16:creationId xmlns:a16="http://schemas.microsoft.com/office/drawing/2014/main" id="{E405DFF7-CE27-4CDD-99CF-F842BF9542D9}"/>
              </a:ext>
            </a:extLst>
          </p:cNvPr>
          <p:cNvGraphicFramePr>
            <a:graphicFrameLocks noGrp="1"/>
          </p:cNvGraphicFramePr>
          <p:nvPr>
            <p:extLst/>
          </p:nvPr>
        </p:nvGraphicFramePr>
        <p:xfrm>
          <a:off x="500499" y="4725144"/>
          <a:ext cx="8424936" cy="1828800"/>
        </p:xfrm>
        <a:graphic>
          <a:graphicData uri="http://schemas.openxmlformats.org/drawingml/2006/table">
            <a:tbl>
              <a:tblPr firstRow="1" bandRow="1">
                <a:tableStyleId>{5C22544A-7EE6-4342-B048-85BDC9FD1C3A}</a:tableStyleId>
              </a:tblPr>
              <a:tblGrid>
                <a:gridCol w="8424936">
                  <a:extLst>
                    <a:ext uri="{9D8B030D-6E8A-4147-A177-3AD203B41FA5}">
                      <a16:colId xmlns:a16="http://schemas.microsoft.com/office/drawing/2014/main" val="2005108810"/>
                    </a:ext>
                  </a:extLst>
                </a:gridCol>
              </a:tblGrid>
              <a:tr h="370840">
                <a:tc>
                  <a:txBody>
                    <a:bodyPr/>
                    <a:lstStyle/>
                    <a:p>
                      <a:pPr algn="ctr"/>
                      <a:r>
                        <a:rPr lang="en-GB" sz="3600" dirty="0">
                          <a:solidFill>
                            <a:schemeClr val="bg1"/>
                          </a:solidFill>
                        </a:rPr>
                        <a:t>Parents’ Evening Advent Term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extLst>
                  <a:ext uri="{0D108BD9-81ED-4DB2-BD59-A6C34878D82A}">
                    <a16:rowId xmlns:a16="http://schemas.microsoft.com/office/drawing/2014/main" val="3870462518"/>
                  </a:ext>
                </a:extLst>
              </a:tr>
              <a:tr h="0">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2400" dirty="0">
                          <a:solidFill>
                            <a:schemeClr val="bg1"/>
                          </a:solidFill>
                          <a:latin typeface="Arial" panose="020B0604020202020204" pitchFamily="34" charset="0"/>
                        </a:rPr>
                        <a:t>Tuesday 14</a:t>
                      </a:r>
                      <a:r>
                        <a:rPr lang="en-US" altLang="en-US" sz="2400" baseline="30000" dirty="0">
                          <a:solidFill>
                            <a:schemeClr val="bg1"/>
                          </a:solidFill>
                          <a:latin typeface="Arial" panose="020B0604020202020204" pitchFamily="34" charset="0"/>
                        </a:rPr>
                        <a:t>th</a:t>
                      </a:r>
                      <a:r>
                        <a:rPr lang="en-US" altLang="en-US" sz="2400" dirty="0">
                          <a:solidFill>
                            <a:schemeClr val="bg1"/>
                          </a:solidFill>
                          <a:latin typeface="Arial" panose="020B0604020202020204" pitchFamily="34" charset="0"/>
                        </a:rPr>
                        <a:t> October 3.45-6.45pm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2400" dirty="0">
                          <a:solidFill>
                            <a:schemeClr val="bg1"/>
                          </a:solidFill>
                          <a:latin typeface="Arial" panose="020B0604020202020204" pitchFamily="34" charset="0"/>
                        </a:rPr>
                        <a:t>Wednesday 15</a:t>
                      </a:r>
                      <a:r>
                        <a:rPr lang="en-US" altLang="en-US" sz="2400" baseline="30000" dirty="0">
                          <a:solidFill>
                            <a:schemeClr val="bg1"/>
                          </a:solidFill>
                          <a:latin typeface="Arial" panose="020B0604020202020204" pitchFamily="34" charset="0"/>
                        </a:rPr>
                        <a:t>th</a:t>
                      </a:r>
                      <a:r>
                        <a:rPr lang="en-US" altLang="en-US" sz="2400" dirty="0">
                          <a:solidFill>
                            <a:schemeClr val="bg1"/>
                          </a:solidFill>
                          <a:latin typeface="Arial" panose="020B0604020202020204" pitchFamily="34" charset="0"/>
                        </a:rPr>
                        <a:t> October 4.15-7.15pm</a:t>
                      </a:r>
                      <a:endParaRPr kumimoji="0" lang="en-US" altLang="en-US" sz="2400" i="0" u="none" strike="noStrike" cap="none" normalizeH="0" baseline="0" dirty="0">
                        <a:ln>
                          <a:noFill/>
                        </a:ln>
                        <a:solidFill>
                          <a:schemeClr val="bg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bg1"/>
                        </a:solidFill>
                        <a:effectLs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extLst>
                  <a:ext uri="{0D108BD9-81ED-4DB2-BD59-A6C34878D82A}">
                    <a16:rowId xmlns:a16="http://schemas.microsoft.com/office/drawing/2014/main" val="3410418737"/>
                  </a:ext>
                </a:extLst>
              </a:tr>
            </a:tbl>
          </a:graphicData>
        </a:graphic>
      </p:graphicFrame>
      <p:pic>
        <p:nvPicPr>
          <p:cNvPr id="4" name="12">
            <a:hlinkClick r:id="" action="ppaction://media"/>
            <a:extLst>
              <a:ext uri="{FF2B5EF4-FFF2-40B4-BE49-F238E27FC236}">
                <a16:creationId xmlns:a16="http://schemas.microsoft.com/office/drawing/2014/main" id="{E1204092-F147-4E4F-8A4B-F0AE87DADA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94596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bg1"/>
                </a:solidFill>
              </a:rPr>
              <a:t>Curriculum Year 3 </a:t>
            </a:r>
          </a:p>
        </p:txBody>
      </p:sp>
      <p:sp>
        <p:nvSpPr>
          <p:cNvPr id="3" name="Content Placeholder 2"/>
          <p:cNvSpPr>
            <a:spLocks noGrp="1"/>
          </p:cNvSpPr>
          <p:nvPr>
            <p:ph idx="1"/>
          </p:nvPr>
        </p:nvSpPr>
        <p:spPr>
          <a:xfrm>
            <a:off x="457200" y="1238865"/>
            <a:ext cx="8229600" cy="5256584"/>
          </a:xfrm>
        </p:spPr>
        <p:txBody>
          <a:bodyPr>
            <a:normAutofit/>
          </a:bodyPr>
          <a:lstStyle/>
          <a:p>
            <a:pPr marL="0" indent="0">
              <a:buNone/>
            </a:pPr>
            <a:r>
              <a:rPr lang="en-GB" sz="1900" b="1" u="sng" dirty="0"/>
              <a:t>See website for full curriculum overviews </a:t>
            </a:r>
          </a:p>
          <a:p>
            <a:pPr marL="0" indent="0">
              <a:buNone/>
            </a:pPr>
            <a:endParaRPr lang="en-GB" sz="2700" b="1" u="sng" dirty="0">
              <a:solidFill>
                <a:schemeClr val="accent6">
                  <a:lumMod val="75000"/>
                </a:schemeClr>
              </a:solidFill>
            </a:endParaRPr>
          </a:p>
          <a:p>
            <a:pPr marL="0" indent="0">
              <a:buNone/>
            </a:pPr>
            <a:endParaRPr lang="en-GB" sz="1800" b="1" dirty="0">
              <a:solidFill>
                <a:schemeClr val="tx2">
                  <a:lumMod val="60000"/>
                  <a:lumOff val="40000"/>
                </a:schemeClr>
              </a:solidFill>
            </a:endParaRPr>
          </a:p>
        </p:txBody>
      </p:sp>
      <p:pic>
        <p:nvPicPr>
          <p:cNvPr id="4098" name="Picture 2" descr="http://t2.gstatic.com/images?q=tbn:ANd9GcT0ZPaWr_QfyhbaKvQ24Mjzq5vROxJ77rkEjQA5s6KjQr9viduvZ6FS49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4288" y="157374"/>
            <a:ext cx="1244824" cy="10814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0A222F3-FCF6-493D-88E4-741C42A63FD3}"/>
              </a:ext>
            </a:extLst>
          </p:cNvPr>
          <p:cNvPicPr>
            <a:picLocks noChangeAspect="1"/>
          </p:cNvPicPr>
          <p:nvPr/>
        </p:nvPicPr>
        <p:blipFill>
          <a:blip r:embed="rId7"/>
          <a:stretch>
            <a:fillRect/>
          </a:stretch>
        </p:blipFill>
        <p:spPr>
          <a:xfrm>
            <a:off x="134195" y="1575211"/>
            <a:ext cx="8921315" cy="5128854"/>
          </a:xfrm>
          <a:prstGeom prst="rect">
            <a:avLst/>
          </a:prstGeom>
        </p:spPr>
      </p:pic>
      <p:pic>
        <p:nvPicPr>
          <p:cNvPr id="5" name="13">
            <a:hlinkClick r:id="" action="ppaction://media"/>
            <a:extLst>
              <a:ext uri="{FF2B5EF4-FFF2-40B4-BE49-F238E27FC236}">
                <a16:creationId xmlns:a16="http://schemas.microsoft.com/office/drawing/2014/main" id="{8A790265-A469-49E0-BAAE-553E5E30EF0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19672" y="48882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5C2603-9F21-45D8-B074-ADC5AD1EB4AC}"/>
              </a:ext>
            </a:extLst>
          </p:cNvPr>
          <p:cNvSpPr txBox="1"/>
          <p:nvPr/>
        </p:nvSpPr>
        <p:spPr>
          <a:xfrm>
            <a:off x="147484" y="1056354"/>
            <a:ext cx="8826910" cy="4708981"/>
          </a:xfrm>
          <a:prstGeom prst="rect">
            <a:avLst/>
          </a:prstGeom>
          <a:noFill/>
          <a:ln w="57150">
            <a:solidFill>
              <a:srgbClr val="009900"/>
            </a:solidFill>
            <a:prstDash val="lgDash"/>
          </a:ln>
        </p:spPr>
        <p:txBody>
          <a:bodyPr wrap="square" rtlCol="0">
            <a:spAutoFit/>
          </a:bodyPr>
          <a:lstStyle/>
          <a:p>
            <a:pPr algn="ctr"/>
            <a:r>
              <a:rPr lang="en-GB" sz="4500" dirty="0">
                <a:solidFill>
                  <a:schemeClr val="bg1"/>
                </a:solidFill>
                <a:latin typeface="Mouldy Cheese" pitchFamily="2" charset="0"/>
                <a:ea typeface="HelloEtchASketch" panose="02000603000000000000" pitchFamily="2" charset="0"/>
              </a:rPr>
              <a:t>ADVENT 1</a:t>
            </a:r>
          </a:p>
          <a:p>
            <a:pPr algn="ctr"/>
            <a:endParaRPr lang="en-GB" sz="4500" dirty="0">
              <a:solidFill>
                <a:srgbClr val="00B050"/>
              </a:solidFill>
              <a:latin typeface="Mouldy Cheese" pitchFamily="2" charset="0"/>
              <a:ea typeface="HelloEtchASketch" panose="02000603000000000000" pitchFamily="2" charset="0"/>
            </a:endParaRPr>
          </a:p>
          <a:p>
            <a:pPr algn="ctr"/>
            <a:endParaRPr lang="en-GB" sz="4500" dirty="0">
              <a:solidFill>
                <a:srgbClr val="00B050"/>
              </a:solidFill>
              <a:latin typeface="Mouldy Cheese" pitchFamily="2" charset="0"/>
              <a:ea typeface="HelloEtchASketch" panose="02000603000000000000" pitchFamily="2" charset="0"/>
            </a:endParaRPr>
          </a:p>
          <a:p>
            <a:pPr algn="ctr"/>
            <a:endParaRPr lang="en-GB" sz="4500" dirty="0">
              <a:solidFill>
                <a:srgbClr val="00B050"/>
              </a:solidFill>
              <a:latin typeface="Mouldy Cheese" pitchFamily="2" charset="0"/>
              <a:ea typeface="HelloEtchASketch" panose="02000603000000000000" pitchFamily="2" charset="0"/>
            </a:endParaRPr>
          </a:p>
          <a:p>
            <a:pPr algn="ctr"/>
            <a:endParaRPr lang="en-GB" sz="4500" dirty="0">
              <a:solidFill>
                <a:srgbClr val="00B050"/>
              </a:solidFill>
              <a:latin typeface="Mouldy Cheese" pitchFamily="2" charset="0"/>
              <a:ea typeface="HelloEtchASketch" panose="02000603000000000000" pitchFamily="2" charset="0"/>
            </a:endParaRPr>
          </a:p>
          <a:p>
            <a:pPr algn="ctr"/>
            <a:endParaRPr lang="en-GB" sz="4500" dirty="0">
              <a:solidFill>
                <a:srgbClr val="00B050"/>
              </a:solidFill>
              <a:latin typeface="Mouldy Cheese" pitchFamily="2" charset="0"/>
              <a:ea typeface="HelloEtchASketch" panose="02000603000000000000" pitchFamily="2" charset="0"/>
            </a:endParaRPr>
          </a:p>
          <a:p>
            <a:pPr algn="ctr"/>
            <a:endParaRPr lang="en-GB" sz="1500" dirty="0">
              <a:solidFill>
                <a:srgbClr val="00B050"/>
              </a:solidFill>
              <a:latin typeface="Mouldy Cheese" pitchFamily="2" charset="0"/>
              <a:ea typeface="HelloEtchASketch" panose="02000603000000000000" pitchFamily="2" charset="0"/>
            </a:endParaRPr>
          </a:p>
          <a:p>
            <a:pPr algn="ctr"/>
            <a:endParaRPr lang="en-GB" sz="1500" dirty="0">
              <a:solidFill>
                <a:srgbClr val="00B050"/>
              </a:solidFill>
              <a:latin typeface="Mouldy Cheese" pitchFamily="2" charset="0"/>
              <a:ea typeface="HelloEtchASketch" panose="02000603000000000000" pitchFamily="2" charset="0"/>
            </a:endParaRPr>
          </a:p>
        </p:txBody>
      </p:sp>
      <p:pic>
        <p:nvPicPr>
          <p:cNvPr id="6" name="Picture 5" descr="https://cdn.charanga.com/uploaded_images/0000/1054/bill-wither.jpg">
            <a:extLst>
              <a:ext uri="{FF2B5EF4-FFF2-40B4-BE49-F238E27FC236}">
                <a16:creationId xmlns:a16="http://schemas.microsoft.com/office/drawing/2014/main" id="{6A5AD181-01CA-4000-B328-1D2F0DC341B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3621" y="4097518"/>
            <a:ext cx="1284742" cy="1324610"/>
          </a:xfrm>
          <a:prstGeom prst="rect">
            <a:avLst/>
          </a:prstGeom>
          <a:noFill/>
          <a:ln>
            <a:noFill/>
          </a:ln>
        </p:spPr>
      </p:pic>
      <p:sp>
        <p:nvSpPr>
          <p:cNvPr id="5" name="TextBox 4">
            <a:extLst>
              <a:ext uri="{FF2B5EF4-FFF2-40B4-BE49-F238E27FC236}">
                <a16:creationId xmlns:a16="http://schemas.microsoft.com/office/drawing/2014/main" id="{136F3020-EA04-482E-AB64-E72181DEA86A}"/>
              </a:ext>
            </a:extLst>
          </p:cNvPr>
          <p:cNvSpPr txBox="1"/>
          <p:nvPr/>
        </p:nvSpPr>
        <p:spPr>
          <a:xfrm>
            <a:off x="2739822" y="5422128"/>
            <a:ext cx="1696064" cy="300082"/>
          </a:xfrm>
          <a:prstGeom prst="rect">
            <a:avLst/>
          </a:prstGeom>
          <a:noFill/>
        </p:spPr>
        <p:txBody>
          <a:bodyPr wrap="square" rtlCol="0">
            <a:spAutoFit/>
          </a:bodyPr>
          <a:lstStyle/>
          <a:p>
            <a:r>
              <a:rPr lang="en-GB" sz="1350" b="1" dirty="0">
                <a:solidFill>
                  <a:srgbClr val="009900"/>
                </a:solidFill>
              </a:rPr>
              <a:t>Music – Lean on Me</a:t>
            </a:r>
          </a:p>
        </p:txBody>
      </p:sp>
      <p:pic>
        <p:nvPicPr>
          <p:cNvPr id="8" name="Picture 7" descr="Who Invented the Internet? Educational Resources K12 Learning, History,  History Lesson Plans, Activities, Experiments, Homeschool Help">
            <a:extLst>
              <a:ext uri="{FF2B5EF4-FFF2-40B4-BE49-F238E27FC236}">
                <a16:creationId xmlns:a16="http://schemas.microsoft.com/office/drawing/2014/main" id="{97C02E8E-EF48-4887-A2CA-8B8E7A7260B1}"/>
              </a:ext>
            </a:extLst>
          </p:cNvPr>
          <p:cNvPicPr/>
          <p:nvPr/>
        </p:nvPicPr>
        <p:blipFill rotWithShape="1">
          <a:blip r:embed="rId5" cstate="print">
            <a:extLst>
              <a:ext uri="{28A0092B-C50C-407E-A947-70E740481C1C}">
                <a14:useLocalDpi xmlns:a14="http://schemas.microsoft.com/office/drawing/2010/main" val="0"/>
              </a:ext>
            </a:extLst>
          </a:blip>
          <a:srcRect l="18549" t="2897" r="18823" b="14258"/>
          <a:stretch/>
        </p:blipFill>
        <p:spPr bwMode="auto">
          <a:xfrm>
            <a:off x="1914716" y="1158874"/>
            <a:ext cx="968904" cy="891722"/>
          </a:xfrm>
          <a:prstGeom prst="rect">
            <a:avLst/>
          </a:prstGeom>
          <a:noFill/>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32639BDF-3FCF-49D9-9DDB-95DAC3987DEF}"/>
              </a:ext>
            </a:extLst>
          </p:cNvPr>
          <p:cNvSpPr txBox="1"/>
          <p:nvPr/>
        </p:nvSpPr>
        <p:spPr>
          <a:xfrm>
            <a:off x="6377572" y="5299705"/>
            <a:ext cx="2256319" cy="300082"/>
          </a:xfrm>
          <a:prstGeom prst="rect">
            <a:avLst/>
          </a:prstGeom>
          <a:noFill/>
        </p:spPr>
        <p:txBody>
          <a:bodyPr wrap="square" rtlCol="0">
            <a:spAutoFit/>
          </a:bodyPr>
          <a:lstStyle/>
          <a:p>
            <a:r>
              <a:rPr lang="en-GB" sz="1350" b="1" dirty="0">
                <a:solidFill>
                  <a:srgbClr val="009900"/>
                </a:solidFill>
              </a:rPr>
              <a:t>People – The Family of God</a:t>
            </a:r>
          </a:p>
        </p:txBody>
      </p:sp>
      <p:pic>
        <p:nvPicPr>
          <p:cNvPr id="10" name="Picture 9" descr="C:\Users\kford2\AppData\Local\Microsoft\Windows\INetCache\Content.MSO\98AA38B9.tmp">
            <a:extLst>
              <a:ext uri="{FF2B5EF4-FFF2-40B4-BE49-F238E27FC236}">
                <a16:creationId xmlns:a16="http://schemas.microsoft.com/office/drawing/2014/main" id="{28C8B452-25C7-4C43-9928-21851BF7FE75}"/>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298066" y="4476412"/>
            <a:ext cx="1689128" cy="1181565"/>
          </a:xfrm>
          <a:prstGeom prst="rect">
            <a:avLst/>
          </a:prstGeom>
          <a:noFill/>
          <a:ln>
            <a:noFill/>
          </a:ln>
        </p:spPr>
      </p:pic>
      <p:sp>
        <p:nvSpPr>
          <p:cNvPr id="11" name="TextBox 10">
            <a:extLst>
              <a:ext uri="{FF2B5EF4-FFF2-40B4-BE49-F238E27FC236}">
                <a16:creationId xmlns:a16="http://schemas.microsoft.com/office/drawing/2014/main" id="{91BFE79D-6BC4-4617-B071-5E8C64062420}"/>
              </a:ext>
            </a:extLst>
          </p:cNvPr>
          <p:cNvSpPr txBox="1"/>
          <p:nvPr/>
        </p:nvSpPr>
        <p:spPr>
          <a:xfrm>
            <a:off x="547891" y="4216382"/>
            <a:ext cx="1133633" cy="300082"/>
          </a:xfrm>
          <a:prstGeom prst="rect">
            <a:avLst/>
          </a:prstGeom>
          <a:noFill/>
        </p:spPr>
        <p:txBody>
          <a:bodyPr wrap="square" rtlCol="0">
            <a:spAutoFit/>
          </a:bodyPr>
          <a:lstStyle/>
          <a:p>
            <a:pPr algn="ctr"/>
            <a:r>
              <a:rPr lang="en-GB" sz="1350" b="1" dirty="0">
                <a:solidFill>
                  <a:srgbClr val="009900"/>
                </a:solidFill>
              </a:rPr>
              <a:t>Rivers</a:t>
            </a:r>
          </a:p>
        </p:txBody>
      </p:sp>
      <p:pic>
        <p:nvPicPr>
          <p:cNvPr id="12" name="Picture 11" descr="Your Digestive System &amp; How it Works - NIDDK">
            <a:extLst>
              <a:ext uri="{FF2B5EF4-FFF2-40B4-BE49-F238E27FC236}">
                <a16:creationId xmlns:a16="http://schemas.microsoft.com/office/drawing/2014/main" id="{2E00A0FA-0CDD-40DB-A59C-82629E21CA40}"/>
              </a:ext>
            </a:extLst>
          </p:cNvPr>
          <p:cNvPicPr/>
          <p:nvPr/>
        </p:nvPicPr>
        <p:blipFill rotWithShape="1">
          <a:blip r:embed="rId7" cstate="print">
            <a:extLst>
              <a:ext uri="{28A0092B-C50C-407E-A947-70E740481C1C}">
                <a14:useLocalDpi xmlns:a14="http://schemas.microsoft.com/office/drawing/2010/main" val="0"/>
              </a:ext>
            </a:extLst>
          </a:blip>
          <a:srcRect t="8620"/>
          <a:stretch/>
        </p:blipFill>
        <p:spPr bwMode="auto">
          <a:xfrm>
            <a:off x="221225" y="1139900"/>
            <a:ext cx="1474470" cy="1607402"/>
          </a:xfrm>
          <a:prstGeom prst="rect">
            <a:avLst/>
          </a:prstGeom>
          <a:noFill/>
          <a:ln>
            <a:noFill/>
          </a:ln>
        </p:spPr>
      </p:pic>
      <p:sp>
        <p:nvSpPr>
          <p:cNvPr id="13" name="TextBox 12">
            <a:extLst>
              <a:ext uri="{FF2B5EF4-FFF2-40B4-BE49-F238E27FC236}">
                <a16:creationId xmlns:a16="http://schemas.microsoft.com/office/drawing/2014/main" id="{136E7AD8-15E4-48D7-849F-888BC49AF5D8}"/>
              </a:ext>
            </a:extLst>
          </p:cNvPr>
          <p:cNvSpPr txBox="1"/>
          <p:nvPr/>
        </p:nvSpPr>
        <p:spPr>
          <a:xfrm>
            <a:off x="169607" y="2760800"/>
            <a:ext cx="1696064" cy="300082"/>
          </a:xfrm>
          <a:prstGeom prst="rect">
            <a:avLst/>
          </a:prstGeom>
          <a:noFill/>
        </p:spPr>
        <p:txBody>
          <a:bodyPr wrap="square" rtlCol="0">
            <a:spAutoFit/>
          </a:bodyPr>
          <a:lstStyle/>
          <a:p>
            <a:r>
              <a:rPr lang="en-GB" sz="1350" b="1" dirty="0">
                <a:solidFill>
                  <a:srgbClr val="009900"/>
                </a:solidFill>
              </a:rPr>
              <a:t>The Digestive System</a:t>
            </a:r>
          </a:p>
        </p:txBody>
      </p:sp>
      <p:pic>
        <p:nvPicPr>
          <p:cNvPr id="14" name="Picture 13" descr="Shackleton's Journey: 1 : William Grill: Amazon.co.uk: Books">
            <a:extLst>
              <a:ext uri="{FF2B5EF4-FFF2-40B4-BE49-F238E27FC236}">
                <a16:creationId xmlns:a16="http://schemas.microsoft.com/office/drawing/2014/main" id="{471DFE55-FF98-466E-BF2D-755747514DA7}"/>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rot="634706">
            <a:off x="2979833" y="1802856"/>
            <a:ext cx="1508496" cy="1954528"/>
          </a:xfrm>
          <a:prstGeom prst="rect">
            <a:avLst/>
          </a:prstGeom>
          <a:noFill/>
          <a:ln>
            <a:noFill/>
          </a:ln>
        </p:spPr>
      </p:pic>
      <p:pic>
        <p:nvPicPr>
          <p:cNvPr id="15" name="Picture 14" descr="https://m.media-amazon.com/images/I/71fws+81KQL._SL1250_.jpg">
            <a:extLst>
              <a:ext uri="{FF2B5EF4-FFF2-40B4-BE49-F238E27FC236}">
                <a16:creationId xmlns:a16="http://schemas.microsoft.com/office/drawing/2014/main" id="{581BA070-DF0B-48B8-901D-C7E940D97B0E}"/>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628852">
            <a:off x="4598543" y="2070835"/>
            <a:ext cx="1339002" cy="1587224"/>
          </a:xfrm>
          <a:prstGeom prst="rect">
            <a:avLst/>
          </a:prstGeom>
          <a:noFill/>
          <a:ln>
            <a:noFill/>
          </a:ln>
        </p:spPr>
      </p:pic>
      <p:pic>
        <p:nvPicPr>
          <p:cNvPr id="16" name="Picture 15">
            <a:extLst>
              <a:ext uri="{FF2B5EF4-FFF2-40B4-BE49-F238E27FC236}">
                <a16:creationId xmlns:a16="http://schemas.microsoft.com/office/drawing/2014/main" id="{C3C15A77-7631-447C-8E2D-16092FEF30B5}"/>
              </a:ext>
            </a:extLst>
          </p:cNvPr>
          <p:cNvPicPr/>
          <p:nvPr/>
        </p:nvPicPr>
        <p:blipFill rotWithShape="1">
          <a:blip r:embed="rId10" cstate="print">
            <a:extLst>
              <a:ext uri="{28A0092B-C50C-407E-A947-70E740481C1C}">
                <a14:useLocalDpi xmlns:a14="http://schemas.microsoft.com/office/drawing/2010/main" val="0"/>
              </a:ext>
            </a:extLst>
          </a:blip>
          <a:srcRect l="13361" t="21397" r="13849"/>
          <a:stretch/>
        </p:blipFill>
        <p:spPr bwMode="auto">
          <a:xfrm>
            <a:off x="6179137" y="1115749"/>
            <a:ext cx="2743637" cy="1607402"/>
          </a:xfrm>
          <a:prstGeom prst="rect">
            <a:avLst/>
          </a:prstGeom>
          <a:ln>
            <a:noFill/>
          </a:ln>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id="{06F54A49-8ED0-4372-A2A0-E47402F830CC}"/>
              </a:ext>
            </a:extLst>
          </p:cNvPr>
          <p:cNvPicPr/>
          <p:nvPr/>
        </p:nvPicPr>
        <p:blipFill rotWithShape="1">
          <a:blip r:embed="rId11">
            <a:extLst>
              <a:ext uri="{28A0092B-C50C-407E-A947-70E740481C1C}">
                <a14:useLocalDpi xmlns:a14="http://schemas.microsoft.com/office/drawing/2010/main" val="0"/>
              </a:ext>
            </a:extLst>
          </a:blip>
          <a:srcRect l="58224" t="59741" r="14247" b="16595"/>
          <a:stretch/>
        </p:blipFill>
        <p:spPr bwMode="auto">
          <a:xfrm>
            <a:off x="6000453" y="3813227"/>
            <a:ext cx="2743637" cy="1498487"/>
          </a:xfrm>
          <a:prstGeom prst="rect">
            <a:avLst/>
          </a:prstGeom>
          <a:ln>
            <a:noFill/>
          </a:ln>
          <a:extLst>
            <a:ext uri="{53640926-AAD7-44D8-BBD7-CCE9431645EC}">
              <a14:shadowObscured xmlns:a14="http://schemas.microsoft.com/office/drawing/2010/main"/>
            </a:ext>
          </a:extLst>
        </p:spPr>
      </p:pic>
      <p:sp>
        <p:nvSpPr>
          <p:cNvPr id="18" name="TextBox 17">
            <a:extLst>
              <a:ext uri="{FF2B5EF4-FFF2-40B4-BE49-F238E27FC236}">
                <a16:creationId xmlns:a16="http://schemas.microsoft.com/office/drawing/2014/main" id="{4E493A76-AA48-45DB-9B07-3851F544D111}"/>
              </a:ext>
            </a:extLst>
          </p:cNvPr>
          <p:cNvSpPr txBox="1"/>
          <p:nvPr/>
        </p:nvSpPr>
        <p:spPr>
          <a:xfrm>
            <a:off x="4639441" y="5257504"/>
            <a:ext cx="1133633" cy="507831"/>
          </a:xfrm>
          <a:prstGeom prst="rect">
            <a:avLst/>
          </a:prstGeom>
          <a:noFill/>
        </p:spPr>
        <p:txBody>
          <a:bodyPr wrap="square" rtlCol="0">
            <a:spAutoFit/>
          </a:bodyPr>
          <a:lstStyle/>
          <a:p>
            <a:pPr algn="ctr"/>
            <a:r>
              <a:rPr lang="en-GB" sz="1350" b="1" dirty="0">
                <a:solidFill>
                  <a:srgbClr val="009900"/>
                </a:solidFill>
              </a:rPr>
              <a:t>Artist - Megan Coyle </a:t>
            </a:r>
          </a:p>
        </p:txBody>
      </p:sp>
      <p:pic>
        <p:nvPicPr>
          <p:cNvPr id="19" name="Picture 18" descr="Megan Coyle - YouTube">
            <a:extLst>
              <a:ext uri="{FF2B5EF4-FFF2-40B4-BE49-F238E27FC236}">
                <a16:creationId xmlns:a16="http://schemas.microsoft.com/office/drawing/2014/main" id="{EBFBD5E9-0FEC-4BF4-BDFD-1581EEE85279}"/>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77461" y="4097519"/>
            <a:ext cx="1334432" cy="1202186"/>
          </a:xfrm>
          <a:prstGeom prst="rect">
            <a:avLst/>
          </a:prstGeom>
          <a:noFill/>
          <a:ln>
            <a:noFill/>
          </a:ln>
        </p:spPr>
      </p:pic>
      <p:sp>
        <p:nvSpPr>
          <p:cNvPr id="20" name="TextBox 19">
            <a:extLst>
              <a:ext uri="{FF2B5EF4-FFF2-40B4-BE49-F238E27FC236}">
                <a16:creationId xmlns:a16="http://schemas.microsoft.com/office/drawing/2014/main" id="{BE0E9BBD-B206-4B20-AFC7-0A5A3C96BABE}"/>
              </a:ext>
            </a:extLst>
          </p:cNvPr>
          <p:cNvSpPr txBox="1"/>
          <p:nvPr/>
        </p:nvSpPr>
        <p:spPr>
          <a:xfrm>
            <a:off x="1866043" y="2040603"/>
            <a:ext cx="1133633" cy="300082"/>
          </a:xfrm>
          <a:prstGeom prst="rect">
            <a:avLst/>
          </a:prstGeom>
          <a:noFill/>
        </p:spPr>
        <p:txBody>
          <a:bodyPr wrap="square" rtlCol="0">
            <a:spAutoFit/>
          </a:bodyPr>
          <a:lstStyle/>
          <a:p>
            <a:r>
              <a:rPr lang="en-GB" sz="1350" b="1" dirty="0">
                <a:solidFill>
                  <a:srgbClr val="009900"/>
                </a:solidFill>
              </a:rPr>
              <a:t>The Internet</a:t>
            </a:r>
          </a:p>
        </p:txBody>
      </p:sp>
      <p:pic>
        <p:nvPicPr>
          <p:cNvPr id="21" name="Picture 20" descr="https://openclipart.org/image/800px/194298">
            <a:extLst>
              <a:ext uri="{FF2B5EF4-FFF2-40B4-BE49-F238E27FC236}">
                <a16:creationId xmlns:a16="http://schemas.microsoft.com/office/drawing/2014/main" id="{B3EAC97E-ABEA-49D3-A5E7-8DA33E9582A2}"/>
              </a:ext>
            </a:extLst>
          </p:cNvP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83189" y="2864031"/>
            <a:ext cx="1645087" cy="776266"/>
          </a:xfrm>
          <a:prstGeom prst="rect">
            <a:avLst/>
          </a:prstGeom>
          <a:noFill/>
          <a:ln>
            <a:noFill/>
          </a:ln>
        </p:spPr>
      </p:pic>
      <p:pic>
        <p:nvPicPr>
          <p:cNvPr id="22" name="Picture 21" descr="The Water Cycle | Precipitation Education">
            <a:extLst>
              <a:ext uri="{FF2B5EF4-FFF2-40B4-BE49-F238E27FC236}">
                <a16:creationId xmlns:a16="http://schemas.microsoft.com/office/drawing/2014/main" id="{E83AEFD9-64E3-4022-AD11-E5BCC16D7FEE}"/>
              </a:ext>
            </a:extLst>
          </p:cNvPr>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21190" y="3044563"/>
            <a:ext cx="1900581" cy="1151069"/>
          </a:xfrm>
          <a:prstGeom prst="rect">
            <a:avLst/>
          </a:prstGeom>
          <a:noFill/>
          <a:ln>
            <a:noFill/>
          </a:ln>
        </p:spPr>
      </p:pic>
      <p:sp>
        <p:nvSpPr>
          <p:cNvPr id="23" name="Title 1">
            <a:extLst>
              <a:ext uri="{FF2B5EF4-FFF2-40B4-BE49-F238E27FC236}">
                <a16:creationId xmlns:a16="http://schemas.microsoft.com/office/drawing/2014/main" id="{2C26F5D3-624D-4DB1-AB52-18A0CA7CD2EB}"/>
              </a:ext>
            </a:extLst>
          </p:cNvPr>
          <p:cNvSpPr txBox="1">
            <a:spLocks/>
          </p:cNvSpPr>
          <p:nvPr/>
        </p:nvSpPr>
        <p:spPr>
          <a:xfrm>
            <a:off x="39511" y="631093"/>
            <a:ext cx="3312368" cy="31889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400" b="1" u="sng" dirty="0"/>
              <a:t>See website for full curriculum overviews</a:t>
            </a:r>
          </a:p>
        </p:txBody>
      </p:sp>
      <p:pic>
        <p:nvPicPr>
          <p:cNvPr id="24" name="Picture 2" descr="http://t2.gstatic.com/images?q=tbn:ANd9GcT0ZPaWr_QfyhbaKvQ24Mjzq5vROxJ77rkEjQA5s6KjQr9viduvZ6FS49E">
            <a:hlinkClick r:id="rId15"/>
            <a:extLst>
              <a:ext uri="{FF2B5EF4-FFF2-40B4-BE49-F238E27FC236}">
                <a16:creationId xmlns:a16="http://schemas.microsoft.com/office/drawing/2014/main" id="{AE0562FA-B77E-4760-985B-48C6AE4A7FC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65390" y="44311"/>
            <a:ext cx="1298440" cy="1012044"/>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A9309349-9A0F-44C4-9D66-2B23186DAAB0}"/>
              </a:ext>
            </a:extLst>
          </p:cNvPr>
          <p:cNvSpPr txBox="1">
            <a:spLocks/>
          </p:cNvSpPr>
          <p:nvPr/>
        </p:nvSpPr>
        <p:spPr>
          <a:xfrm>
            <a:off x="547891" y="-45312"/>
            <a:ext cx="8229600" cy="7920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a:solidFill>
                  <a:schemeClr val="bg1"/>
                </a:solidFill>
              </a:rPr>
              <a:t>Curriculum Year 4 </a:t>
            </a:r>
            <a:endParaRPr lang="en-GB" b="1" dirty="0">
              <a:solidFill>
                <a:schemeClr val="bg1"/>
              </a:solidFill>
            </a:endParaRPr>
          </a:p>
        </p:txBody>
      </p:sp>
      <p:pic>
        <p:nvPicPr>
          <p:cNvPr id="3" name="14">
            <a:hlinkClick r:id="" action="ppaction://media"/>
            <a:extLst>
              <a:ext uri="{FF2B5EF4-FFF2-40B4-BE49-F238E27FC236}">
                <a16:creationId xmlns:a16="http://schemas.microsoft.com/office/drawing/2014/main" id="{D08DC983-A4B3-4D66-B1EB-412E1F1EDD99}"/>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48904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568" y="-6338"/>
            <a:ext cx="8229600" cy="699034"/>
          </a:xfrm>
        </p:spPr>
        <p:txBody>
          <a:bodyPr>
            <a:normAutofit fontScale="90000"/>
          </a:bodyPr>
          <a:lstStyle/>
          <a:p>
            <a:r>
              <a:rPr lang="en-GB" b="1" u="sng" dirty="0">
                <a:solidFill>
                  <a:schemeClr val="bg1"/>
                </a:solidFill>
                <a:latin typeface="Century Gothic" panose="020B0502020202020204" pitchFamily="34" charset="0"/>
                <a:cs typeface="Calibri" panose="020F0502020204030204" pitchFamily="34" charset="0"/>
              </a:rPr>
              <a:t>A typical week…</a:t>
            </a:r>
          </a:p>
        </p:txBody>
      </p:sp>
      <p:sp>
        <p:nvSpPr>
          <p:cNvPr id="3" name="Content Placeholder 2"/>
          <p:cNvSpPr>
            <a:spLocks noGrp="1"/>
          </p:cNvSpPr>
          <p:nvPr>
            <p:ph idx="1"/>
          </p:nvPr>
        </p:nvSpPr>
        <p:spPr>
          <a:xfrm>
            <a:off x="251520" y="861237"/>
            <a:ext cx="9144000" cy="5938076"/>
          </a:xfrm>
        </p:spPr>
        <p:txBody>
          <a:bodyPr>
            <a:noAutofit/>
          </a:bodyPr>
          <a:lstStyle/>
          <a:p>
            <a:pPr marL="285750" indent="-285750"/>
            <a:r>
              <a:rPr lang="en-GB" sz="2800" dirty="0">
                <a:latin typeface="Century Gothic" panose="020B0502020202020204" pitchFamily="34" charset="0"/>
                <a:cs typeface="Calibri" panose="020F0502020204030204" pitchFamily="34" charset="0"/>
              </a:rPr>
              <a:t>Writing and Maths daily</a:t>
            </a:r>
          </a:p>
          <a:p>
            <a:pPr marL="285750" indent="-285750"/>
            <a:r>
              <a:rPr lang="en-GB" sz="2800" dirty="0">
                <a:latin typeface="Century Gothic" panose="020B0502020202020204" pitchFamily="34" charset="0"/>
                <a:cs typeface="Calibri" panose="020F0502020204030204" pitchFamily="34" charset="0"/>
              </a:rPr>
              <a:t>Reading lessons</a:t>
            </a:r>
          </a:p>
          <a:p>
            <a:pPr marL="285750" indent="-285750"/>
            <a:r>
              <a:rPr lang="en-GB" sz="2800" dirty="0">
                <a:latin typeface="Century Gothic" panose="020B0502020202020204" pitchFamily="34" charset="0"/>
                <a:cs typeface="Calibri" panose="020F0502020204030204" pitchFamily="34" charset="0"/>
              </a:rPr>
              <a:t>SPAG (spelling / grammar) </a:t>
            </a:r>
          </a:p>
          <a:p>
            <a:pPr marL="285750" indent="-285750"/>
            <a:r>
              <a:rPr lang="en-GB" sz="2800" dirty="0">
                <a:latin typeface="Century Gothic" panose="020B0502020202020204" pitchFamily="34" charset="0"/>
                <a:cs typeface="Calibri" panose="020F0502020204030204" pitchFamily="34" charset="0"/>
              </a:rPr>
              <a:t>Humanities (History/Geography)</a:t>
            </a:r>
          </a:p>
          <a:p>
            <a:pPr marL="285750" indent="-285750"/>
            <a:r>
              <a:rPr lang="en-GB" sz="2800" dirty="0">
                <a:latin typeface="Century Gothic" panose="020B0502020202020204" pitchFamily="34" charset="0"/>
                <a:cs typeface="Calibri" panose="020F0502020204030204" pitchFamily="34" charset="0"/>
              </a:rPr>
              <a:t>RE x 2 per week</a:t>
            </a:r>
          </a:p>
          <a:p>
            <a:pPr marL="285750" indent="-285750"/>
            <a:r>
              <a:rPr lang="en-GB" sz="2800" dirty="0">
                <a:latin typeface="Century Gothic" panose="020B0502020202020204" pitchFamily="34" charset="0"/>
                <a:cs typeface="Calibri" panose="020F0502020204030204" pitchFamily="34" charset="0"/>
              </a:rPr>
              <a:t>Assemblies -whole school Monday, Celebration on Friday and Phase Assembly or Open the Book on Thursday</a:t>
            </a:r>
          </a:p>
          <a:p>
            <a:pPr marL="285750" indent="-285750"/>
            <a:r>
              <a:rPr lang="en-GB" sz="2800" dirty="0">
                <a:latin typeface="Century Gothic" panose="020B0502020202020204" pitchFamily="34" charset="0"/>
                <a:cs typeface="Calibri" panose="020F0502020204030204" pitchFamily="34" charset="0"/>
              </a:rPr>
              <a:t>Music, computing, Spanish, PE x 1 per week (additional Sports afternoons)</a:t>
            </a:r>
          </a:p>
          <a:p>
            <a:pPr marL="285750" indent="-285750"/>
            <a:r>
              <a:rPr lang="en-GB" sz="2800" dirty="0">
                <a:solidFill>
                  <a:schemeClr val="accent1">
                    <a:lumMod val="75000"/>
                  </a:schemeClr>
                </a:solidFill>
                <a:latin typeface="Century Gothic" panose="020B0502020202020204" pitchFamily="34" charset="0"/>
                <a:cs typeface="Calibri" panose="020F0502020204030204" pitchFamily="34" charset="0"/>
              </a:rPr>
              <a:t>PSHE Day each half term </a:t>
            </a:r>
          </a:p>
          <a:p>
            <a:pPr marL="285750" indent="-285750"/>
            <a:r>
              <a:rPr lang="en-GB" sz="2800" dirty="0">
                <a:solidFill>
                  <a:schemeClr val="accent1">
                    <a:lumMod val="75000"/>
                  </a:schemeClr>
                </a:solidFill>
                <a:latin typeface="Century Gothic" panose="020B0502020202020204" pitchFamily="34" charset="0"/>
                <a:cs typeface="Calibri" panose="020F0502020204030204" pitchFamily="34" charset="0"/>
              </a:rPr>
              <a:t>Art/D&amp;T week each half term</a:t>
            </a:r>
          </a:p>
          <a:p>
            <a:pPr marL="285750" indent="-285750"/>
            <a:endParaRPr lang="en-GB"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4208" y="188640"/>
            <a:ext cx="2292836" cy="1926753"/>
          </a:xfrm>
          <a:prstGeom prst="rect">
            <a:avLst/>
          </a:prstGeom>
        </p:spPr>
      </p:pic>
      <p:pic>
        <p:nvPicPr>
          <p:cNvPr id="5" name="15">
            <a:hlinkClick r:id="" action="ppaction://media"/>
            <a:extLst>
              <a:ext uri="{FF2B5EF4-FFF2-40B4-BE49-F238E27FC236}">
                <a16:creationId xmlns:a16="http://schemas.microsoft.com/office/drawing/2014/main" id="{218D9D4A-7F72-4EA3-B2E8-045DB1F05D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32240" y="2283934"/>
            <a:ext cx="609600" cy="609600"/>
          </a:xfrm>
          <a:prstGeom prst="rect">
            <a:avLst/>
          </a:prstGeom>
        </p:spPr>
      </p:pic>
    </p:spTree>
    <p:extLst>
      <p:ext uri="{BB962C8B-B14F-4D97-AF65-F5344CB8AC3E}">
        <p14:creationId xmlns:p14="http://schemas.microsoft.com/office/powerpoint/2010/main" val="289229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0" descr="Description: C:\Users\head\Desktop\values 4">
            <a:extLst>
              <a:ext uri="{FF2B5EF4-FFF2-40B4-BE49-F238E27FC236}">
                <a16:creationId xmlns:a16="http://schemas.microsoft.com/office/drawing/2014/main" id="{E6703C14-5C1E-4261-9E6B-02C3B3848FE0}"/>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0152" y="260648"/>
            <a:ext cx="2304256" cy="1719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a16="http://schemas.microsoft.com/office/drawing/2014/main" id="{D27B70A8-9484-4E3E-AF74-EE00D954A211}"/>
              </a:ext>
            </a:extLst>
          </p:cNvPr>
          <p:cNvGraphicFramePr>
            <a:graphicFrameLocks noGrp="1"/>
          </p:cNvGraphicFramePr>
          <p:nvPr>
            <p:extLst>
              <p:ext uri="{D42A27DB-BD31-4B8C-83A1-F6EECF244321}">
                <p14:modId xmlns:p14="http://schemas.microsoft.com/office/powerpoint/2010/main" val="403597198"/>
              </p:ext>
            </p:extLst>
          </p:nvPr>
        </p:nvGraphicFramePr>
        <p:xfrm>
          <a:off x="107504" y="2283728"/>
          <a:ext cx="8928992" cy="4398074"/>
        </p:xfrm>
        <a:graphic>
          <a:graphicData uri="http://schemas.openxmlformats.org/drawingml/2006/table">
            <a:tbl>
              <a:tblPr firstRow="1" firstCol="1" bandRow="1"/>
              <a:tblGrid>
                <a:gridCol w="8928992">
                  <a:extLst>
                    <a:ext uri="{9D8B030D-6E8A-4147-A177-3AD203B41FA5}">
                      <a16:colId xmlns:a16="http://schemas.microsoft.com/office/drawing/2014/main" val="4035489360"/>
                    </a:ext>
                  </a:extLst>
                </a:gridCol>
              </a:tblGrid>
              <a:tr h="0">
                <a:tc>
                  <a:txBody>
                    <a:bodyPr/>
                    <a:lstStyle/>
                    <a:p>
                      <a:pPr algn="ctr">
                        <a:lnSpc>
                          <a:spcPct val="115000"/>
                        </a:lnSpc>
                        <a:spcAft>
                          <a:spcPts val="0"/>
                        </a:spcAft>
                      </a:pPr>
                      <a:r>
                        <a:rPr lang="en-US" sz="2300" b="1" dirty="0">
                          <a:solidFill>
                            <a:srgbClr val="FFFFFF"/>
                          </a:solidFill>
                          <a:effectLst/>
                          <a:latin typeface="Century Gothic" panose="020B0502020202020204" pitchFamily="34" charset="0"/>
                          <a:ea typeface="Times New Roman" panose="02020603050405020304" pitchFamily="18" charset="0"/>
                          <a:cs typeface="Times New Roman" panose="02020603050405020304" pitchFamily="18" charset="0"/>
                        </a:rPr>
                        <a:t>For a safe and happy school, we are expected to:</a:t>
                      </a:r>
                      <a:endParaRPr lang="en-GB" sz="23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300" dirty="0">
                          <a:solidFill>
                            <a:srgbClr val="FFFFFF"/>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23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300" dirty="0">
                          <a:solidFill>
                            <a:srgbClr val="FFFFFF"/>
                          </a:solidFill>
                          <a:effectLst/>
                          <a:latin typeface="Century Gothic" panose="020B0502020202020204" pitchFamily="34" charset="0"/>
                          <a:ea typeface="Times New Roman" panose="02020603050405020304" pitchFamily="18" charset="0"/>
                          <a:cs typeface="Times New Roman" panose="02020603050405020304" pitchFamily="18" charset="0"/>
                        </a:rPr>
                        <a:t>Arrive at school on time.</a:t>
                      </a:r>
                      <a:endParaRPr lang="en-GB" sz="23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300" dirty="0">
                          <a:solidFill>
                            <a:srgbClr val="FFFFFF"/>
                          </a:solidFill>
                          <a:effectLst/>
                          <a:latin typeface="Century Gothic" panose="020B0502020202020204" pitchFamily="34" charset="0"/>
                          <a:ea typeface="Times New Roman" panose="02020603050405020304" pitchFamily="18" charset="0"/>
                          <a:cs typeface="Times New Roman" panose="02020603050405020304" pitchFamily="18" charset="0"/>
                        </a:rPr>
                        <a:t>Take pride in our school building.</a:t>
                      </a:r>
                      <a:endParaRPr lang="en-GB" sz="23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300" dirty="0">
                          <a:solidFill>
                            <a:srgbClr val="FFFFFF"/>
                          </a:solidFill>
                          <a:effectLst/>
                          <a:latin typeface="Century Gothic" panose="020B0502020202020204" pitchFamily="34" charset="0"/>
                          <a:ea typeface="Times New Roman" panose="02020603050405020304" pitchFamily="18" charset="0"/>
                          <a:cs typeface="Times New Roman" panose="02020603050405020304" pitchFamily="18" charset="0"/>
                        </a:rPr>
                        <a:t>Wear our school uniform with pride.</a:t>
                      </a:r>
                      <a:endParaRPr lang="en-GB" sz="23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300" dirty="0">
                          <a:solidFill>
                            <a:srgbClr val="FFFFFF"/>
                          </a:solidFill>
                          <a:effectLst/>
                          <a:latin typeface="Century Gothic" panose="020B0502020202020204" pitchFamily="34" charset="0"/>
                          <a:ea typeface="Times New Roman" panose="02020603050405020304" pitchFamily="18" charset="0"/>
                          <a:cs typeface="Times New Roman" panose="02020603050405020304" pitchFamily="18" charset="0"/>
                        </a:rPr>
                        <a:t>Look after our belongings.</a:t>
                      </a:r>
                      <a:endParaRPr lang="en-GB" sz="23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300" dirty="0">
                          <a:solidFill>
                            <a:srgbClr val="FFFFFF"/>
                          </a:solidFill>
                          <a:effectLst/>
                          <a:latin typeface="Century Gothic" panose="020B0502020202020204" pitchFamily="34" charset="0"/>
                          <a:ea typeface="Times New Roman" panose="02020603050405020304" pitchFamily="18" charset="0"/>
                          <a:cs typeface="Times New Roman" panose="02020603050405020304" pitchFamily="18" charset="0"/>
                        </a:rPr>
                        <a:t>Be truthful, well-mannered and kind.</a:t>
                      </a:r>
                      <a:endParaRPr lang="en-GB" sz="23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300" dirty="0">
                          <a:solidFill>
                            <a:srgbClr val="FFFFFF"/>
                          </a:solidFill>
                          <a:effectLst/>
                          <a:latin typeface="Century Gothic" panose="020B0502020202020204" pitchFamily="34" charset="0"/>
                          <a:ea typeface="Times New Roman" panose="02020603050405020304" pitchFamily="18" charset="0"/>
                          <a:cs typeface="Times New Roman" panose="02020603050405020304" pitchFamily="18" charset="0"/>
                        </a:rPr>
                        <a:t>Act responsibly and set a good example for others.</a:t>
                      </a:r>
                      <a:endParaRPr lang="en-GB" sz="23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300" dirty="0">
                          <a:solidFill>
                            <a:srgbClr val="FFFFFF"/>
                          </a:solidFill>
                          <a:effectLst/>
                          <a:latin typeface="Century Gothic" panose="020B0502020202020204" pitchFamily="34" charset="0"/>
                          <a:ea typeface="Times New Roman" panose="02020603050405020304" pitchFamily="18" charset="0"/>
                          <a:cs typeface="Times New Roman" panose="02020603050405020304" pitchFamily="18" charset="0"/>
                        </a:rPr>
                        <a:t>Take responsibility for our actions in school, on trips and online.</a:t>
                      </a:r>
                      <a:endParaRPr lang="en-GB" sz="23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300" dirty="0">
                          <a:solidFill>
                            <a:srgbClr val="FFFFFF"/>
                          </a:solidFill>
                          <a:effectLst/>
                          <a:latin typeface="Century Gothic" panose="020B0502020202020204" pitchFamily="34" charset="0"/>
                          <a:ea typeface="Times New Roman" panose="02020603050405020304" pitchFamily="18" charset="0"/>
                          <a:cs typeface="Times New Roman" panose="02020603050405020304" pitchFamily="18" charset="0"/>
                        </a:rPr>
                        <a:t>Keep our school litter free.</a:t>
                      </a:r>
                      <a:endParaRPr lang="en-GB" sz="23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300" dirty="0">
                          <a:solidFill>
                            <a:srgbClr val="FFFFFF"/>
                          </a:solidFill>
                          <a:effectLst/>
                          <a:latin typeface="Century Gothic" panose="020B0502020202020204" pitchFamily="34" charset="0"/>
                          <a:ea typeface="Times New Roman" panose="02020603050405020304" pitchFamily="18" charset="0"/>
                          <a:cs typeface="Times New Roman" panose="02020603050405020304" pitchFamily="18" charset="0"/>
                        </a:rPr>
                        <a:t>Exercise self-control.</a:t>
                      </a:r>
                      <a:endParaRPr lang="en-GB" sz="2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extLst>
                  <a:ext uri="{0D108BD9-81ED-4DB2-BD59-A6C34878D82A}">
                    <a16:rowId xmlns:a16="http://schemas.microsoft.com/office/drawing/2014/main" val="3544729913"/>
                  </a:ext>
                </a:extLst>
              </a:tr>
            </a:tbl>
          </a:graphicData>
        </a:graphic>
      </p:graphicFrame>
      <p:sp>
        <p:nvSpPr>
          <p:cNvPr id="5" name="Title 1">
            <a:extLst>
              <a:ext uri="{FF2B5EF4-FFF2-40B4-BE49-F238E27FC236}">
                <a16:creationId xmlns:a16="http://schemas.microsoft.com/office/drawing/2014/main" id="{6D9D7599-973D-454D-A355-85AC3DBFC9F8}"/>
              </a:ext>
            </a:extLst>
          </p:cNvPr>
          <p:cNvSpPr txBox="1">
            <a:spLocks/>
          </p:cNvSpPr>
          <p:nvPr/>
        </p:nvSpPr>
        <p:spPr>
          <a:xfrm>
            <a:off x="108315" y="17619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a:solidFill>
                  <a:schemeClr val="bg1"/>
                </a:solidFill>
                <a:latin typeface="Century Gothic" panose="020B0502020202020204" pitchFamily="34" charset="0"/>
              </a:rPr>
              <a:t>Expectations</a:t>
            </a:r>
          </a:p>
        </p:txBody>
      </p:sp>
      <p:pic>
        <p:nvPicPr>
          <p:cNvPr id="4" name="16b">
            <a:hlinkClick r:id="" action="ppaction://media"/>
            <a:extLst>
              <a:ext uri="{FF2B5EF4-FFF2-40B4-BE49-F238E27FC236}">
                <a16:creationId xmlns:a16="http://schemas.microsoft.com/office/drawing/2014/main" id="{E887ECAD-DA15-4B86-981D-FC6B25CB36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98695" y="887063"/>
            <a:ext cx="609600" cy="609600"/>
          </a:xfrm>
          <a:prstGeom prst="rect">
            <a:avLst/>
          </a:prstGeom>
        </p:spPr>
      </p:pic>
    </p:spTree>
    <p:extLst>
      <p:ext uri="{BB962C8B-B14F-4D97-AF65-F5344CB8AC3E}">
        <p14:creationId xmlns:p14="http://schemas.microsoft.com/office/powerpoint/2010/main" val="108051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a:solidFill>
                  <a:schemeClr val="accent3">
                    <a:lumMod val="50000"/>
                  </a:schemeClr>
                </a:solidFill>
              </a:rPr>
              <a:t>      </a:t>
            </a:r>
          </a:p>
        </p:txBody>
      </p:sp>
      <p:sp>
        <p:nvSpPr>
          <p:cNvPr id="3" name="Content Placeholder 2"/>
          <p:cNvSpPr>
            <a:spLocks noGrp="1"/>
          </p:cNvSpPr>
          <p:nvPr>
            <p:ph idx="1"/>
          </p:nvPr>
        </p:nvSpPr>
        <p:spPr>
          <a:xfrm>
            <a:off x="457200" y="1417638"/>
            <a:ext cx="8229600" cy="5179714"/>
          </a:xfrm>
        </p:spPr>
        <p:txBody>
          <a:bodyPr>
            <a:normAutofit/>
          </a:bodyPr>
          <a:lstStyle/>
          <a:p>
            <a:pPr marL="0" indent="0">
              <a:buNone/>
            </a:pPr>
            <a:endParaRPr lang="en-GB" sz="5000" dirty="0"/>
          </a:p>
          <a:p>
            <a:pPr marL="0" indent="0">
              <a:buNone/>
            </a:pPr>
            <a:endParaRPr lang="en-GB" sz="5000" dirty="0"/>
          </a:p>
          <a:p>
            <a:endParaRPr lang="en-GB" dirty="0"/>
          </a:p>
        </p:txBody>
      </p:sp>
      <p:pic>
        <p:nvPicPr>
          <p:cNvPr id="4" name="Picture 3">
            <a:extLst>
              <a:ext uri="{FF2B5EF4-FFF2-40B4-BE49-F238E27FC236}">
                <a16:creationId xmlns:a16="http://schemas.microsoft.com/office/drawing/2014/main" id="{985DC49B-0F3E-4CD2-AAF9-D89A0F0D6C40}"/>
              </a:ext>
            </a:extLst>
          </p:cNvPr>
          <p:cNvPicPr>
            <a:picLocks noChangeAspect="1"/>
          </p:cNvPicPr>
          <p:nvPr/>
        </p:nvPicPr>
        <p:blipFill>
          <a:blip r:embed="rId5"/>
          <a:stretch>
            <a:fillRect/>
          </a:stretch>
        </p:blipFill>
        <p:spPr>
          <a:xfrm>
            <a:off x="590945" y="116632"/>
            <a:ext cx="7962110" cy="4939544"/>
          </a:xfrm>
          <a:prstGeom prst="rect">
            <a:avLst/>
          </a:prstGeom>
        </p:spPr>
      </p:pic>
      <p:pic>
        <p:nvPicPr>
          <p:cNvPr id="1026" name="Picture 2" descr="Accelerated Reader - Rye Hills Academy">
            <a:extLst>
              <a:ext uri="{FF2B5EF4-FFF2-40B4-BE49-F238E27FC236}">
                <a16:creationId xmlns:a16="http://schemas.microsoft.com/office/drawing/2014/main" id="{DDD0B97F-F1F2-4268-B5ED-D0AC6CCB95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016" y="5317970"/>
            <a:ext cx="4221602" cy="12450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F5FBE86-6A09-410D-876E-3BAFA5226CB7}"/>
              </a:ext>
            </a:extLst>
          </p:cNvPr>
          <p:cNvSpPr txBox="1"/>
          <p:nvPr/>
        </p:nvSpPr>
        <p:spPr>
          <a:xfrm>
            <a:off x="323528" y="5184592"/>
            <a:ext cx="4141670" cy="1384995"/>
          </a:xfrm>
          <a:prstGeom prst="rect">
            <a:avLst/>
          </a:prstGeom>
          <a:noFill/>
        </p:spPr>
        <p:txBody>
          <a:bodyPr wrap="square" rtlCol="0">
            <a:spAutoFit/>
          </a:bodyPr>
          <a:lstStyle/>
          <a:p>
            <a:pPr algn="ctr"/>
            <a:r>
              <a:rPr lang="en-GB" sz="2400" b="1" u="sng" dirty="0"/>
              <a:t>Tough Ten</a:t>
            </a:r>
          </a:p>
          <a:p>
            <a:pPr algn="ctr"/>
            <a:r>
              <a:rPr lang="en-GB" sz="2000" dirty="0"/>
              <a:t>Given out on a Wednesday and due back the following Wednesday. To be marked by parents/carers each week. </a:t>
            </a:r>
          </a:p>
        </p:txBody>
      </p:sp>
      <p:pic>
        <p:nvPicPr>
          <p:cNvPr id="5" name="17">
            <a:hlinkClick r:id="" action="ppaction://media"/>
            <a:extLst>
              <a:ext uri="{FF2B5EF4-FFF2-40B4-BE49-F238E27FC236}">
                <a16:creationId xmlns:a16="http://schemas.microsoft.com/office/drawing/2014/main" id="{E0D08213-AD96-4121-A5A6-C0FD594584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73B1E7-16CF-4393-9EF6-A7E938CF6630}"/>
              </a:ext>
            </a:extLst>
          </p:cNvPr>
          <p:cNvSpPr txBox="1"/>
          <p:nvPr/>
        </p:nvSpPr>
        <p:spPr>
          <a:xfrm>
            <a:off x="755576" y="260648"/>
            <a:ext cx="8064896" cy="461665"/>
          </a:xfrm>
          <a:prstGeom prst="rect">
            <a:avLst/>
          </a:prstGeom>
          <a:noFill/>
        </p:spPr>
        <p:txBody>
          <a:bodyPr wrap="square" rtlCol="0">
            <a:spAutoFit/>
          </a:bodyPr>
          <a:lstStyle/>
          <a:p>
            <a:r>
              <a:rPr lang="en-GB" sz="2400" b="1" dirty="0"/>
              <a:t>Daily Reading at home – completing the Reading Record</a:t>
            </a:r>
          </a:p>
        </p:txBody>
      </p:sp>
      <p:sp>
        <p:nvSpPr>
          <p:cNvPr id="3" name="TextBox 2">
            <a:extLst>
              <a:ext uri="{FF2B5EF4-FFF2-40B4-BE49-F238E27FC236}">
                <a16:creationId xmlns:a16="http://schemas.microsoft.com/office/drawing/2014/main" id="{D28305CF-A8B7-4005-80E3-1CE2BF07429B}"/>
              </a:ext>
            </a:extLst>
          </p:cNvPr>
          <p:cNvSpPr txBox="1"/>
          <p:nvPr/>
        </p:nvSpPr>
        <p:spPr>
          <a:xfrm>
            <a:off x="127089" y="1178269"/>
            <a:ext cx="4536504" cy="4093428"/>
          </a:xfrm>
          <a:prstGeom prst="rect">
            <a:avLst/>
          </a:prstGeom>
          <a:noFill/>
        </p:spPr>
        <p:txBody>
          <a:bodyPr wrap="square" rtlCol="0">
            <a:spAutoFit/>
          </a:bodyPr>
          <a:lstStyle/>
          <a:p>
            <a:pPr marL="342900" indent="-342900">
              <a:buFont typeface="Arial" panose="020B0604020202020204" pitchFamily="34" charset="0"/>
              <a:buChar char="•"/>
            </a:pPr>
            <a:r>
              <a:rPr lang="en-GB" sz="2000" dirty="0"/>
              <a:t>All pupils must read every evening –This must be recorded in the Reading Record daily.  </a:t>
            </a:r>
          </a:p>
          <a:p>
            <a:endParaRPr lang="en-GB" sz="2000" dirty="0"/>
          </a:p>
          <a:p>
            <a:pPr marL="342900" indent="-342900">
              <a:buFont typeface="Arial" panose="020B0604020202020204" pitchFamily="34" charset="0"/>
              <a:buChar char="•"/>
            </a:pPr>
            <a:r>
              <a:rPr lang="en-GB" sz="2000" dirty="0"/>
              <a:t>Children will be tested in school every half term on Accelerated Reader.</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They are also expected to complete an Accelerated Reader Test every time they finish a book (at least once a month). </a:t>
            </a:r>
          </a:p>
          <a:p>
            <a:pPr marL="342900" indent="-342900">
              <a:buFont typeface="Arial" panose="020B0604020202020204" pitchFamily="34" charset="0"/>
              <a:buChar char="•"/>
            </a:pPr>
            <a:endParaRPr lang="en-GB" sz="2000" dirty="0"/>
          </a:p>
          <a:p>
            <a:endParaRPr lang="en-GB" sz="2000" dirty="0"/>
          </a:p>
        </p:txBody>
      </p:sp>
      <p:pic>
        <p:nvPicPr>
          <p:cNvPr id="4" name="Picture 3">
            <a:extLst>
              <a:ext uri="{FF2B5EF4-FFF2-40B4-BE49-F238E27FC236}">
                <a16:creationId xmlns:a16="http://schemas.microsoft.com/office/drawing/2014/main" id="{FF62676D-B795-491F-8F61-A24A686583E6}"/>
              </a:ext>
            </a:extLst>
          </p:cNvPr>
          <p:cNvPicPr>
            <a:picLocks noChangeAspect="1"/>
          </p:cNvPicPr>
          <p:nvPr/>
        </p:nvPicPr>
        <p:blipFill>
          <a:blip r:embed="rId4"/>
          <a:stretch>
            <a:fillRect/>
          </a:stretch>
        </p:blipFill>
        <p:spPr>
          <a:xfrm>
            <a:off x="4610001" y="3284984"/>
            <a:ext cx="4305416" cy="3384376"/>
          </a:xfrm>
          <a:prstGeom prst="rect">
            <a:avLst/>
          </a:prstGeom>
        </p:spPr>
      </p:pic>
      <p:pic>
        <p:nvPicPr>
          <p:cNvPr id="5" name="Picture 4">
            <a:extLst>
              <a:ext uri="{FF2B5EF4-FFF2-40B4-BE49-F238E27FC236}">
                <a16:creationId xmlns:a16="http://schemas.microsoft.com/office/drawing/2014/main" id="{AE44E14C-AD72-4EF5-A4C0-202EDF8193FC}"/>
              </a:ext>
            </a:extLst>
          </p:cNvPr>
          <p:cNvPicPr>
            <a:picLocks noChangeAspect="1"/>
          </p:cNvPicPr>
          <p:nvPr/>
        </p:nvPicPr>
        <p:blipFill>
          <a:blip r:embed="rId5"/>
          <a:stretch>
            <a:fillRect/>
          </a:stretch>
        </p:blipFill>
        <p:spPr>
          <a:xfrm>
            <a:off x="6084168" y="807629"/>
            <a:ext cx="1776183" cy="2320030"/>
          </a:xfrm>
          <a:prstGeom prst="rect">
            <a:avLst/>
          </a:prstGeom>
        </p:spPr>
      </p:pic>
      <p:pic>
        <p:nvPicPr>
          <p:cNvPr id="6" name="Picture 2" descr="Accelerated Reader - Rye Hills Academy">
            <a:extLst>
              <a:ext uri="{FF2B5EF4-FFF2-40B4-BE49-F238E27FC236}">
                <a16:creationId xmlns:a16="http://schemas.microsoft.com/office/drawing/2014/main" id="{C41B1D0E-17E0-46F2-9580-88C29C81B9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583" y="5229200"/>
            <a:ext cx="4221602" cy="1245043"/>
          </a:xfrm>
          <a:prstGeom prst="rect">
            <a:avLst/>
          </a:prstGeom>
          <a:noFill/>
          <a:extLst>
            <a:ext uri="{909E8E84-426E-40DD-AFC4-6F175D3DCCD1}">
              <a14:hiddenFill xmlns:a14="http://schemas.microsoft.com/office/drawing/2010/main">
                <a:solidFill>
                  <a:srgbClr val="FFFFFF"/>
                </a:solidFill>
              </a14:hiddenFill>
            </a:ext>
          </a:extLst>
        </p:spPr>
      </p:pic>
      <p:pic>
        <p:nvPicPr>
          <p:cNvPr id="7" name="18">
            <a:hlinkClick r:id="" action="ppaction://media"/>
            <a:extLst>
              <a:ext uri="{FF2B5EF4-FFF2-40B4-BE49-F238E27FC236}">
                <a16:creationId xmlns:a16="http://schemas.microsoft.com/office/drawing/2014/main" id="{CCC254BA-905F-4A13-BCA8-69C962C7A09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932040" y="1720971"/>
            <a:ext cx="609600" cy="609600"/>
          </a:xfrm>
          <a:prstGeom prst="rect">
            <a:avLst/>
          </a:prstGeom>
        </p:spPr>
      </p:pic>
    </p:spTree>
    <p:extLst>
      <p:ext uri="{BB962C8B-B14F-4D97-AF65-F5344CB8AC3E}">
        <p14:creationId xmlns:p14="http://schemas.microsoft.com/office/powerpoint/2010/main" val="6712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2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68026-4C82-F142-AEE5-050BBA08C624}"/>
              </a:ext>
            </a:extLst>
          </p:cNvPr>
          <p:cNvSpPr>
            <a:spLocks noGrp="1"/>
          </p:cNvSpPr>
          <p:nvPr>
            <p:ph type="title"/>
          </p:nvPr>
        </p:nvSpPr>
        <p:spPr>
          <a:xfrm>
            <a:off x="457200" y="0"/>
            <a:ext cx="8229600" cy="922114"/>
          </a:xfrm>
        </p:spPr>
        <p:txBody>
          <a:bodyPr/>
          <a:lstStyle/>
          <a:p>
            <a:r>
              <a:rPr lang="en-US" b="1" dirty="0">
                <a:solidFill>
                  <a:schemeClr val="bg1"/>
                </a:solidFill>
                <a:latin typeface="Century Gothic" panose="020B0502020202020204" pitchFamily="34" charset="0"/>
              </a:rPr>
              <a:t>Stationery</a:t>
            </a:r>
          </a:p>
        </p:txBody>
      </p:sp>
      <p:pic>
        <p:nvPicPr>
          <p:cNvPr id="4" name="Content Placeholder 3">
            <a:extLst>
              <a:ext uri="{FF2B5EF4-FFF2-40B4-BE49-F238E27FC236}">
                <a16:creationId xmlns:a16="http://schemas.microsoft.com/office/drawing/2014/main" id="{170ED91B-BC45-F640-B05D-E0B59C10906A}"/>
              </a:ext>
            </a:extLst>
          </p:cNvPr>
          <p:cNvPicPr>
            <a:picLocks noGrp="1" noChangeAspect="1"/>
          </p:cNvPicPr>
          <p:nvPr>
            <p:ph idx="1"/>
          </p:nvPr>
        </p:nvPicPr>
        <p:blipFill>
          <a:blip r:embed="rId5"/>
          <a:stretch>
            <a:fillRect/>
          </a:stretch>
        </p:blipFill>
        <p:spPr>
          <a:xfrm>
            <a:off x="6454552" y="3703970"/>
            <a:ext cx="2232248" cy="1594463"/>
          </a:xfrm>
          <a:prstGeom prst="rect">
            <a:avLst/>
          </a:prstGeom>
        </p:spPr>
      </p:pic>
      <p:sp>
        <p:nvSpPr>
          <p:cNvPr id="10" name="TextBox 9">
            <a:extLst>
              <a:ext uri="{FF2B5EF4-FFF2-40B4-BE49-F238E27FC236}">
                <a16:creationId xmlns:a16="http://schemas.microsoft.com/office/drawing/2014/main" id="{D1C5342D-4A4A-1F4B-9C36-1873102D7BEE}"/>
              </a:ext>
            </a:extLst>
          </p:cNvPr>
          <p:cNvSpPr txBox="1"/>
          <p:nvPr/>
        </p:nvSpPr>
        <p:spPr>
          <a:xfrm>
            <a:off x="0" y="764704"/>
            <a:ext cx="8536129" cy="5724644"/>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Century Gothic" panose="020B0502020202020204" pitchFamily="34" charset="0"/>
              </a:rPr>
              <a:t>2 pencils </a:t>
            </a:r>
          </a:p>
          <a:p>
            <a:pPr marL="457200" indent="-457200">
              <a:buFont typeface="Arial" panose="020B0604020202020204" pitchFamily="34" charset="0"/>
              <a:buChar char="•"/>
            </a:pPr>
            <a:r>
              <a:rPr lang="en-US" sz="2800" dirty="0">
                <a:latin typeface="Century Gothic" panose="020B0502020202020204" pitchFamily="34" charset="0"/>
              </a:rPr>
              <a:t>Pencil sharpener</a:t>
            </a:r>
          </a:p>
          <a:p>
            <a:pPr marL="457200" indent="-457200">
              <a:buFont typeface="Arial" panose="020B0604020202020204" pitchFamily="34" charset="0"/>
              <a:buChar char="•"/>
            </a:pPr>
            <a:r>
              <a:rPr lang="en-US" sz="2800" dirty="0">
                <a:latin typeface="Century Gothic" panose="020B0502020202020204" pitchFamily="34" charset="0"/>
              </a:rPr>
              <a:t>30cm ruler</a:t>
            </a:r>
          </a:p>
          <a:p>
            <a:pPr marL="457200" indent="-457200">
              <a:buFont typeface="Arial" panose="020B0604020202020204" pitchFamily="34" charset="0"/>
              <a:buChar char="•"/>
            </a:pPr>
            <a:r>
              <a:rPr lang="en-US" sz="2800" dirty="0">
                <a:latin typeface="Century Gothic" panose="020B0502020202020204" pitchFamily="34" charset="0"/>
              </a:rPr>
              <a:t>Blue handwriting pen (not biro)</a:t>
            </a:r>
          </a:p>
          <a:p>
            <a:pPr marL="457200" indent="-457200">
              <a:buFont typeface="Arial" panose="020B0604020202020204" pitchFamily="34" charset="0"/>
              <a:buChar char="•"/>
            </a:pPr>
            <a:r>
              <a:rPr lang="en-US" sz="2800" dirty="0">
                <a:latin typeface="Century Gothic" panose="020B0502020202020204" pitchFamily="34" charset="0"/>
              </a:rPr>
              <a:t>Purple pen</a:t>
            </a:r>
          </a:p>
          <a:p>
            <a:pPr marL="457200" indent="-457200">
              <a:buFont typeface="Arial" panose="020B0604020202020204" pitchFamily="34" charset="0"/>
              <a:buChar char="•"/>
            </a:pPr>
            <a:r>
              <a:rPr lang="en-US" sz="2800" dirty="0">
                <a:latin typeface="Century Gothic" panose="020B0502020202020204" pitchFamily="34" charset="0"/>
              </a:rPr>
              <a:t>Whiteboard pen</a:t>
            </a:r>
          </a:p>
          <a:p>
            <a:pPr marL="457200" indent="-457200">
              <a:buFont typeface="Arial" panose="020B0604020202020204" pitchFamily="34" charset="0"/>
              <a:buChar char="•"/>
            </a:pPr>
            <a:r>
              <a:rPr lang="en-US" sz="2800" dirty="0">
                <a:latin typeface="Century Gothic" panose="020B0502020202020204" pitchFamily="34" charset="0"/>
              </a:rPr>
              <a:t>Pritt Stick</a:t>
            </a:r>
          </a:p>
          <a:p>
            <a:pPr marL="457200" indent="-457200">
              <a:buFont typeface="Arial" panose="020B0604020202020204" pitchFamily="34" charset="0"/>
              <a:buChar char="•"/>
            </a:pPr>
            <a:r>
              <a:rPr lang="en-US" sz="2800" dirty="0">
                <a:latin typeface="Century Gothic" panose="020B0502020202020204" pitchFamily="34" charset="0"/>
              </a:rPr>
              <a:t>Eraser</a:t>
            </a:r>
          </a:p>
          <a:p>
            <a:pPr marL="457200" indent="-457200">
              <a:buFont typeface="Arial" panose="020B0604020202020204" pitchFamily="34" charset="0"/>
              <a:buChar char="•"/>
            </a:pPr>
            <a:r>
              <a:rPr lang="en-US" sz="2800" dirty="0">
                <a:latin typeface="Century Gothic" panose="020B0502020202020204" pitchFamily="34" charset="0"/>
              </a:rPr>
              <a:t>Pack of coloured pencils</a:t>
            </a:r>
          </a:p>
          <a:p>
            <a:pPr marL="457200" indent="-457200">
              <a:buFont typeface="Arial" panose="020B0604020202020204" pitchFamily="34" charset="0"/>
              <a:buChar char="•"/>
            </a:pPr>
            <a:r>
              <a:rPr lang="en-US" sz="2800" dirty="0">
                <a:latin typeface="Century Gothic" panose="020B0502020202020204" pitchFamily="34" charset="0"/>
              </a:rPr>
              <a:t>Small scissors </a:t>
            </a:r>
          </a:p>
          <a:p>
            <a:r>
              <a:rPr lang="en-US" sz="2800" b="1" dirty="0">
                <a:latin typeface="Century Gothic" panose="020B0502020202020204" pitchFamily="34" charset="0"/>
              </a:rPr>
              <a:t>All items to be clearly labelled</a:t>
            </a:r>
          </a:p>
          <a:p>
            <a:endParaRPr lang="en-US" dirty="0">
              <a:latin typeface="Century Gothic" panose="020B0502020202020204" pitchFamily="34" charset="0"/>
            </a:endParaRPr>
          </a:p>
          <a:p>
            <a:r>
              <a:rPr lang="en-US" sz="2000" dirty="0">
                <a:latin typeface="Century Gothic" panose="020B0502020202020204" pitchFamily="34" charset="0"/>
              </a:rPr>
              <a:t>Pencil cases should be small enough to fit inside their tray </a:t>
            </a:r>
          </a:p>
          <a:p>
            <a:r>
              <a:rPr lang="en-US" sz="2000" dirty="0">
                <a:latin typeface="Century Gothic" panose="020B0502020202020204" pitchFamily="34" charset="0"/>
              </a:rPr>
              <a:t>(no Smiggle pencil cases please).</a:t>
            </a:r>
          </a:p>
        </p:txBody>
      </p:sp>
      <p:pic>
        <p:nvPicPr>
          <p:cNvPr id="2052" name="Picture 4" descr="Office stationery by Leston Stationery Ltd">
            <a:extLst>
              <a:ext uri="{FF2B5EF4-FFF2-40B4-BE49-F238E27FC236}">
                <a16:creationId xmlns:a16="http://schemas.microsoft.com/office/drawing/2014/main" id="{4E81BBDC-6E0C-4113-B963-7D26B0732C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5847" y="886127"/>
            <a:ext cx="2795583" cy="2267903"/>
          </a:xfrm>
          <a:prstGeom prst="rect">
            <a:avLst/>
          </a:prstGeom>
          <a:noFill/>
          <a:extLst>
            <a:ext uri="{909E8E84-426E-40DD-AFC4-6F175D3DCCD1}">
              <a14:hiddenFill xmlns:a14="http://schemas.microsoft.com/office/drawing/2010/main">
                <a:solidFill>
                  <a:srgbClr val="FFFFFF"/>
                </a:solidFill>
              </a14:hiddenFill>
            </a:ext>
          </a:extLst>
        </p:spPr>
      </p:pic>
      <p:pic>
        <p:nvPicPr>
          <p:cNvPr id="3" name="19">
            <a:hlinkClick r:id="" action="ppaction://media"/>
            <a:extLst>
              <a:ext uri="{FF2B5EF4-FFF2-40B4-BE49-F238E27FC236}">
                <a16:creationId xmlns:a16="http://schemas.microsoft.com/office/drawing/2014/main" id="{9A028BFF-ACBC-43D9-9A84-E00CBDB152D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60490" y="922114"/>
            <a:ext cx="609600" cy="609600"/>
          </a:xfrm>
          <a:prstGeom prst="rect">
            <a:avLst/>
          </a:prstGeom>
        </p:spPr>
      </p:pic>
    </p:spTree>
    <p:extLst>
      <p:ext uri="{BB962C8B-B14F-4D97-AF65-F5344CB8AC3E}">
        <p14:creationId xmlns:p14="http://schemas.microsoft.com/office/powerpoint/2010/main" val="403003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9512" y="332656"/>
            <a:ext cx="8781798" cy="6192688"/>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en-GB" dirty="0">
              <a:solidFill>
                <a:prstClr val="white"/>
              </a:solidFill>
              <a:latin typeface="Calibri" panose="020F0502020204030204"/>
            </a:endParaRPr>
          </a:p>
        </p:txBody>
      </p:sp>
      <p:sp>
        <p:nvSpPr>
          <p:cNvPr id="3" name="Rectangle 2"/>
          <p:cNvSpPr/>
          <p:nvPr/>
        </p:nvSpPr>
        <p:spPr>
          <a:xfrm>
            <a:off x="467544" y="656562"/>
            <a:ext cx="7780042" cy="4955203"/>
          </a:xfrm>
          <a:prstGeom prst="rect">
            <a:avLst/>
          </a:prstGeom>
        </p:spPr>
        <p:txBody>
          <a:bodyPr wrap="square">
            <a:spAutoFit/>
          </a:bodyPr>
          <a:lstStyle/>
          <a:p>
            <a:pPr defTabSz="257175">
              <a:defRPr/>
            </a:pPr>
            <a:r>
              <a:rPr lang="en-GB" sz="2600" b="1" dirty="0">
                <a:solidFill>
                  <a:schemeClr val="bg1"/>
                </a:solidFill>
                <a:latin typeface="Century Gothic" panose="020B0502020202020204" pitchFamily="34" charset="0"/>
              </a:rPr>
              <a:t>Our School Prayer </a:t>
            </a:r>
          </a:p>
          <a:p>
            <a:pPr defTabSz="257175">
              <a:defRPr/>
            </a:pPr>
            <a:endParaRPr lang="en-GB" sz="2600" dirty="0">
              <a:solidFill>
                <a:schemeClr val="bg1"/>
              </a:solidFill>
              <a:latin typeface="Century Gothic" panose="020B0502020202020204" pitchFamily="34" charset="0"/>
            </a:endParaRPr>
          </a:p>
          <a:p>
            <a:pPr defTabSz="257175">
              <a:defRPr/>
            </a:pPr>
            <a:r>
              <a:rPr lang="en-GB" sz="2400" b="1" dirty="0">
                <a:solidFill>
                  <a:schemeClr val="bg1"/>
                </a:solidFill>
                <a:latin typeface="Century Gothic" panose="020B0502020202020204" pitchFamily="34" charset="0"/>
              </a:rPr>
              <a:t>S</a:t>
            </a:r>
            <a:r>
              <a:rPr lang="en-GB" sz="2400" dirty="0">
                <a:solidFill>
                  <a:schemeClr val="bg1"/>
                </a:solidFill>
                <a:latin typeface="Century Gothic" panose="020B0502020202020204" pitchFamily="34" charset="0"/>
              </a:rPr>
              <a:t>t. Joseph’s is our school. </a:t>
            </a:r>
          </a:p>
          <a:p>
            <a:pPr defTabSz="257175">
              <a:defRPr/>
            </a:pPr>
            <a:r>
              <a:rPr lang="en-GB" sz="2400" b="1" dirty="0">
                <a:solidFill>
                  <a:schemeClr val="bg1"/>
                </a:solidFill>
                <a:latin typeface="Century Gothic" panose="020B0502020202020204" pitchFamily="34" charset="0"/>
              </a:rPr>
              <a:t>T</a:t>
            </a:r>
            <a:r>
              <a:rPr lang="en-GB" sz="2400" dirty="0">
                <a:solidFill>
                  <a:schemeClr val="bg1"/>
                </a:solidFill>
                <a:latin typeface="Century Gothic" panose="020B0502020202020204" pitchFamily="34" charset="0"/>
              </a:rPr>
              <a:t>each us Lord, to Love, Learn and Grow together.</a:t>
            </a:r>
          </a:p>
          <a:p>
            <a:pPr defTabSz="257175">
              <a:defRPr/>
            </a:pPr>
            <a:r>
              <a:rPr lang="en-GB" sz="2400" b="1" dirty="0">
                <a:solidFill>
                  <a:schemeClr val="bg1"/>
                </a:solidFill>
                <a:latin typeface="Century Gothic" panose="020B0502020202020204" pitchFamily="34" charset="0"/>
              </a:rPr>
              <a:t>J</a:t>
            </a:r>
            <a:r>
              <a:rPr lang="en-GB" sz="2400" dirty="0">
                <a:solidFill>
                  <a:schemeClr val="bg1"/>
                </a:solidFill>
                <a:latin typeface="Century Gothic" panose="020B0502020202020204" pitchFamily="34" charset="0"/>
              </a:rPr>
              <a:t>ust as you guided your beloved son, Jesus. </a:t>
            </a:r>
          </a:p>
          <a:p>
            <a:pPr defTabSz="257175">
              <a:defRPr/>
            </a:pPr>
            <a:r>
              <a:rPr lang="en-GB" sz="2400" b="1" dirty="0">
                <a:solidFill>
                  <a:schemeClr val="bg1"/>
                </a:solidFill>
                <a:latin typeface="Century Gothic" panose="020B0502020202020204" pitchFamily="34" charset="0"/>
              </a:rPr>
              <a:t>O</a:t>
            </a:r>
            <a:r>
              <a:rPr lang="en-GB" sz="2400" dirty="0">
                <a:solidFill>
                  <a:schemeClr val="bg1"/>
                </a:solidFill>
                <a:latin typeface="Century Gothic" panose="020B0502020202020204" pitchFamily="34" charset="0"/>
              </a:rPr>
              <a:t>pen our hearts to your plans for us and </a:t>
            </a:r>
          </a:p>
          <a:p>
            <a:pPr defTabSz="257175">
              <a:defRPr/>
            </a:pPr>
            <a:r>
              <a:rPr lang="en-GB" sz="2400" b="1" dirty="0">
                <a:solidFill>
                  <a:schemeClr val="bg1"/>
                </a:solidFill>
                <a:latin typeface="Century Gothic" panose="020B0502020202020204" pitchFamily="34" charset="0"/>
              </a:rPr>
              <a:t>S</a:t>
            </a:r>
            <a:r>
              <a:rPr lang="en-GB" sz="2400" dirty="0">
                <a:solidFill>
                  <a:schemeClr val="bg1"/>
                </a:solidFill>
                <a:latin typeface="Century Gothic" panose="020B0502020202020204" pitchFamily="34" charset="0"/>
              </a:rPr>
              <a:t>how us your path to follow. </a:t>
            </a:r>
          </a:p>
          <a:p>
            <a:pPr defTabSz="257175">
              <a:defRPr/>
            </a:pPr>
            <a:r>
              <a:rPr lang="en-GB" sz="2400" b="1" dirty="0">
                <a:solidFill>
                  <a:schemeClr val="bg1"/>
                </a:solidFill>
                <a:latin typeface="Century Gothic" panose="020B0502020202020204" pitchFamily="34" charset="0"/>
              </a:rPr>
              <a:t>E</a:t>
            </a:r>
            <a:r>
              <a:rPr lang="en-GB" sz="2400" dirty="0">
                <a:solidFill>
                  <a:schemeClr val="bg1"/>
                </a:solidFill>
                <a:latin typeface="Century Gothic" panose="020B0502020202020204" pitchFamily="34" charset="0"/>
              </a:rPr>
              <a:t>ach day, help us to feel your presence among us, </a:t>
            </a:r>
          </a:p>
          <a:p>
            <a:pPr defTabSz="257175">
              <a:defRPr/>
            </a:pPr>
            <a:r>
              <a:rPr lang="en-GB" sz="2400" b="1" dirty="0">
                <a:solidFill>
                  <a:schemeClr val="bg1"/>
                </a:solidFill>
                <a:latin typeface="Century Gothic" panose="020B0502020202020204" pitchFamily="34" charset="0"/>
              </a:rPr>
              <a:t>P</a:t>
            </a:r>
            <a:r>
              <a:rPr lang="en-GB" sz="2400" dirty="0">
                <a:solidFill>
                  <a:schemeClr val="bg1"/>
                </a:solidFill>
                <a:latin typeface="Century Gothic" panose="020B0502020202020204" pitchFamily="34" charset="0"/>
              </a:rPr>
              <a:t>rotecting us on our journey. </a:t>
            </a:r>
          </a:p>
          <a:p>
            <a:pPr defTabSz="257175">
              <a:defRPr/>
            </a:pPr>
            <a:r>
              <a:rPr lang="en-GB" sz="2400" b="1" dirty="0">
                <a:solidFill>
                  <a:schemeClr val="bg1"/>
                </a:solidFill>
                <a:latin typeface="Century Gothic" panose="020B0502020202020204" pitchFamily="34" charset="0"/>
              </a:rPr>
              <a:t>H</a:t>
            </a:r>
            <a:r>
              <a:rPr lang="en-GB" sz="2400" dirty="0">
                <a:solidFill>
                  <a:schemeClr val="bg1"/>
                </a:solidFill>
                <a:latin typeface="Century Gothic" panose="020B0502020202020204" pitchFamily="34" charset="0"/>
              </a:rPr>
              <a:t>oly Spirit be with us. </a:t>
            </a:r>
          </a:p>
          <a:p>
            <a:pPr defTabSz="257175">
              <a:defRPr/>
            </a:pPr>
            <a:r>
              <a:rPr lang="en-GB" sz="2400" b="1" dirty="0">
                <a:solidFill>
                  <a:schemeClr val="bg1"/>
                </a:solidFill>
                <a:latin typeface="Century Gothic" panose="020B0502020202020204" pitchFamily="34" charset="0"/>
              </a:rPr>
              <a:t>S</a:t>
            </a:r>
            <a:r>
              <a:rPr lang="en-GB" sz="2400" dirty="0">
                <a:solidFill>
                  <a:schemeClr val="bg1"/>
                </a:solidFill>
                <a:latin typeface="Century Gothic" panose="020B0502020202020204" pitchFamily="34" charset="0"/>
              </a:rPr>
              <a:t>t. Joseph pray for us. </a:t>
            </a:r>
          </a:p>
          <a:p>
            <a:pPr defTabSz="257175">
              <a:defRPr/>
            </a:pPr>
            <a:endParaRPr lang="en-GB" sz="2400" dirty="0">
              <a:solidFill>
                <a:schemeClr val="bg1"/>
              </a:solidFill>
              <a:latin typeface="Century Gothic" panose="020B0502020202020204" pitchFamily="34" charset="0"/>
            </a:endParaRPr>
          </a:p>
          <a:p>
            <a:pPr defTabSz="257175">
              <a:defRPr/>
            </a:pPr>
            <a:r>
              <a:rPr lang="en-GB" sz="2400" b="1" dirty="0">
                <a:solidFill>
                  <a:schemeClr val="bg1"/>
                </a:solidFill>
                <a:latin typeface="Century Gothic" panose="020B0502020202020204" pitchFamily="34" charset="0"/>
              </a:rPr>
              <a:t>Amen </a:t>
            </a:r>
          </a:p>
        </p:txBody>
      </p:sp>
      <p:pic>
        <p:nvPicPr>
          <p:cNvPr id="5" name="Picture 4">
            <a:extLst>
              <a:ext uri="{FF2B5EF4-FFF2-40B4-BE49-F238E27FC236}">
                <a16:creationId xmlns:a16="http://schemas.microsoft.com/office/drawing/2014/main" id="{B04EE0FB-1870-4BDE-9984-29FA4533810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834293" y="3535955"/>
            <a:ext cx="2127017" cy="2667105"/>
          </a:xfrm>
          <a:prstGeom prst="roundRect">
            <a:avLst>
              <a:gd name="adj" fmla="val 11130"/>
            </a:avLst>
          </a:prstGeom>
          <a:effectLst>
            <a:outerShdw blurRad="50800" dist="50800" dir="5400000" algn="tl" rotWithShape="0">
              <a:srgbClr val="000000">
                <a:alpha val="43000"/>
              </a:srgbClr>
            </a:outerShdw>
          </a:effectLst>
        </p:spPr>
      </p:pic>
      <p:pic>
        <p:nvPicPr>
          <p:cNvPr id="4" name="2">
            <a:hlinkClick r:id="" action="ppaction://media"/>
            <a:extLst>
              <a:ext uri="{FF2B5EF4-FFF2-40B4-BE49-F238E27FC236}">
                <a16:creationId xmlns:a16="http://schemas.microsoft.com/office/drawing/2014/main" id="{4461F5DA-C51B-4C84-A3A5-34AEA40A0F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5611" y="4564707"/>
            <a:ext cx="609600" cy="609600"/>
          </a:xfrm>
          <a:prstGeom prst="rect">
            <a:avLst/>
          </a:prstGeom>
        </p:spPr>
      </p:pic>
    </p:spTree>
    <p:extLst>
      <p:ext uri="{BB962C8B-B14F-4D97-AF65-F5344CB8AC3E}">
        <p14:creationId xmlns:p14="http://schemas.microsoft.com/office/powerpoint/2010/main" val="2585590840"/>
      </p:ext>
    </p:extLst>
  </p:cSld>
  <p:clrMapOvr>
    <a:masterClrMapping/>
  </p:clrMapOvr>
  <mc:AlternateContent xmlns:mc="http://schemas.openxmlformats.org/markup-compatibility/2006" xmlns:p14="http://schemas.microsoft.com/office/powerpoint/2010/main">
    <mc:Choice Requires="p14">
      <p:transition spd="med" p14:dur="700" advTm="34302">
        <p:fade/>
      </p:transition>
    </mc:Choice>
    <mc:Fallback xmlns="">
      <p:transition spd="med" advTm="3430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hidden="1">
            <a:extLst>
              <a:ext uri="{FF2B5EF4-FFF2-40B4-BE49-F238E27FC236}">
                <a16:creationId xmlns:a16="http://schemas.microsoft.com/office/drawing/2014/main" id="{98F7175E-4734-47F4-86B9-50FA2B75E013}"/>
              </a:ext>
            </a:extLst>
          </p:cNvPr>
          <p:cNvSpPr>
            <a:spLocks noChangeArrowheads="1"/>
          </p:cNvSpPr>
          <p:nvPr/>
        </p:nvSpPr>
        <p:spPr bwMode="auto">
          <a:xfrm>
            <a:off x="-890584" y="-1392238"/>
            <a:ext cx="6486526" cy="9475788"/>
          </a:xfrm>
          <a:prstGeom prst="rect">
            <a:avLst/>
          </a:prstGeom>
          <a:solidFill>
            <a:srgbClr val="FFCC0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pic>
        <p:nvPicPr>
          <p:cNvPr id="6150" name="Picture 6" descr="A4 SIZE &amp;#39;COME IN&amp;#39; OPEN &amp;amp; CLOSED SIGN, SHOP WINDOW DOOR - red color | eBay">
            <a:extLst>
              <a:ext uri="{FF2B5EF4-FFF2-40B4-BE49-F238E27FC236}">
                <a16:creationId xmlns:a16="http://schemas.microsoft.com/office/drawing/2014/main" id="{5890C5CE-8880-4330-BF1B-F430B814F3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09" y="188640"/>
            <a:ext cx="3672411" cy="25995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01AEACC-8E38-47D8-B3B6-2F7122C6CC65}"/>
              </a:ext>
            </a:extLst>
          </p:cNvPr>
          <p:cNvSpPr txBox="1"/>
          <p:nvPr/>
        </p:nvSpPr>
        <p:spPr>
          <a:xfrm>
            <a:off x="323525" y="3717032"/>
            <a:ext cx="3672411" cy="1200329"/>
          </a:xfrm>
          <a:prstGeom prst="rect">
            <a:avLst/>
          </a:prstGeom>
          <a:noFill/>
        </p:spPr>
        <p:txBody>
          <a:bodyPr wrap="square" rtlCol="0">
            <a:spAutoFit/>
          </a:bodyPr>
          <a:lstStyle/>
          <a:p>
            <a:r>
              <a:rPr lang="en-GB" sz="2400" dirty="0">
                <a:latin typeface="Century Gothic" panose="020B0502020202020204" pitchFamily="34" charset="0"/>
              </a:rPr>
              <a:t>Stationery Shop is open every morning </a:t>
            </a:r>
          </a:p>
          <a:p>
            <a:r>
              <a:rPr lang="en-GB" sz="2400" dirty="0">
                <a:latin typeface="Century Gothic" panose="020B0502020202020204" pitchFamily="34" charset="0"/>
              </a:rPr>
              <a:t>Key Stage 1 Hall Door</a:t>
            </a:r>
          </a:p>
        </p:txBody>
      </p:sp>
      <p:pic>
        <p:nvPicPr>
          <p:cNvPr id="6" name="Picture 5">
            <a:extLst>
              <a:ext uri="{FF2B5EF4-FFF2-40B4-BE49-F238E27FC236}">
                <a16:creationId xmlns:a16="http://schemas.microsoft.com/office/drawing/2014/main" id="{CF6FD9B0-9B51-4860-A77F-60F4246DFAB9}"/>
              </a:ext>
            </a:extLst>
          </p:cNvPr>
          <p:cNvPicPr>
            <a:picLocks noChangeAspect="1"/>
          </p:cNvPicPr>
          <p:nvPr/>
        </p:nvPicPr>
        <p:blipFill>
          <a:blip r:embed="rId6"/>
          <a:stretch>
            <a:fillRect/>
          </a:stretch>
        </p:blipFill>
        <p:spPr>
          <a:xfrm>
            <a:off x="4049439" y="188640"/>
            <a:ext cx="4932091" cy="6584251"/>
          </a:xfrm>
          <a:prstGeom prst="rect">
            <a:avLst/>
          </a:prstGeom>
        </p:spPr>
      </p:pic>
      <p:pic>
        <p:nvPicPr>
          <p:cNvPr id="4" name="20">
            <a:hlinkClick r:id="" action="ppaction://media"/>
            <a:extLst>
              <a:ext uri="{FF2B5EF4-FFF2-40B4-BE49-F238E27FC236}">
                <a16:creationId xmlns:a16="http://schemas.microsoft.com/office/drawing/2014/main" id="{CE5C1CF7-CC78-4BFF-B0F3-C83EC3E6FB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7584" y="5217926"/>
            <a:ext cx="609600" cy="609600"/>
          </a:xfrm>
          <a:prstGeom prst="rect">
            <a:avLst/>
          </a:prstGeom>
        </p:spPr>
      </p:pic>
    </p:spTree>
    <p:extLst>
      <p:ext uri="{BB962C8B-B14F-4D97-AF65-F5344CB8AC3E}">
        <p14:creationId xmlns:p14="http://schemas.microsoft.com/office/powerpoint/2010/main" val="34228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fontScale="90000"/>
          </a:bodyPr>
          <a:lstStyle/>
          <a:p>
            <a:r>
              <a:rPr lang="en-GB" b="1" u="sng" dirty="0">
                <a:solidFill>
                  <a:schemeClr val="bg1"/>
                </a:solidFill>
                <a:latin typeface="Century Gothic" panose="020B0502020202020204" pitchFamily="34" charset="0"/>
              </a:rPr>
              <a:t>End of day procedures</a:t>
            </a:r>
          </a:p>
        </p:txBody>
      </p:sp>
      <p:sp>
        <p:nvSpPr>
          <p:cNvPr id="3" name="Content Placeholder 2"/>
          <p:cNvSpPr>
            <a:spLocks noGrp="1"/>
          </p:cNvSpPr>
          <p:nvPr>
            <p:ph idx="1"/>
          </p:nvPr>
        </p:nvSpPr>
        <p:spPr>
          <a:xfrm>
            <a:off x="143508" y="1340768"/>
            <a:ext cx="8856984" cy="4525963"/>
          </a:xfrm>
        </p:spPr>
        <p:txBody>
          <a:bodyPr>
            <a:normAutofit/>
          </a:bodyPr>
          <a:lstStyle/>
          <a:p>
            <a:r>
              <a:rPr lang="en-US" sz="2400" dirty="0">
                <a:latin typeface="Century Gothic" panose="020B0502020202020204" pitchFamily="34" charset="0"/>
              </a:rPr>
              <a:t>Passwords - to be confirmed with new class teacher – important for other people collecting your child. Assumed that other adults having this information is permission to release children.  </a:t>
            </a:r>
          </a:p>
          <a:p>
            <a:pPr marL="0" indent="0">
              <a:buNone/>
            </a:pPr>
            <a:endParaRPr lang="en-US" sz="2400" dirty="0">
              <a:latin typeface="Century Gothic" panose="020B0502020202020204" pitchFamily="34" charset="0"/>
            </a:endParaRPr>
          </a:p>
          <a:p>
            <a:r>
              <a:rPr lang="en-US" sz="2400" dirty="0">
                <a:latin typeface="Century Gothic" panose="020B0502020202020204" pitchFamily="34" charset="0"/>
              </a:rPr>
              <a:t>Contact details updated</a:t>
            </a:r>
            <a:r>
              <a:rPr lang="en-GB" sz="2400" dirty="0">
                <a:latin typeface="Century Gothic" panose="020B0502020202020204" pitchFamily="34" charset="0"/>
              </a:rPr>
              <a:t> via the school office if there are any changes.</a:t>
            </a:r>
          </a:p>
          <a:p>
            <a:pPr marL="0" indent="0">
              <a:buNone/>
            </a:pPr>
            <a:endParaRPr lang="en-US" sz="2400" dirty="0">
              <a:latin typeface="Century Gothic" panose="020B0502020202020204" pitchFamily="34" charset="0"/>
            </a:endParaRPr>
          </a:p>
          <a:p>
            <a:r>
              <a:rPr lang="en-US" sz="2400" dirty="0">
                <a:latin typeface="Century Gothic" panose="020B0502020202020204" pitchFamily="34" charset="0"/>
              </a:rPr>
              <a:t>Children will only be released to those over the age of 16 (Years EYFS – Year 4). </a:t>
            </a:r>
          </a:p>
        </p:txBody>
      </p:sp>
      <p:pic>
        <p:nvPicPr>
          <p:cNvPr id="4" name="21">
            <a:hlinkClick r:id="" action="ppaction://media"/>
            <a:extLst>
              <a:ext uri="{FF2B5EF4-FFF2-40B4-BE49-F238E27FC236}">
                <a16:creationId xmlns:a16="http://schemas.microsoft.com/office/drawing/2014/main" id="{14B3C9A9-1480-4F7B-88C2-ED46628E4C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92080" y="5308750"/>
            <a:ext cx="609600" cy="609600"/>
          </a:xfrm>
          <a:prstGeom prst="rect">
            <a:avLst/>
          </a:prstGeom>
        </p:spPr>
      </p:pic>
    </p:spTree>
    <p:extLst>
      <p:ext uri="{BB962C8B-B14F-4D97-AF65-F5344CB8AC3E}">
        <p14:creationId xmlns:p14="http://schemas.microsoft.com/office/powerpoint/2010/main" val="268498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6D8A6A-451A-4B73-962E-8D134AB33867}"/>
              </a:ext>
            </a:extLst>
          </p:cNvPr>
          <p:cNvSpPr/>
          <p:nvPr/>
        </p:nvSpPr>
        <p:spPr>
          <a:xfrm>
            <a:off x="323528" y="260648"/>
            <a:ext cx="8136904" cy="707886"/>
          </a:xfrm>
          <a:prstGeom prst="rect">
            <a:avLst/>
          </a:prstGeom>
        </p:spPr>
        <p:txBody>
          <a:bodyPr wrap="square">
            <a:spAutoFit/>
          </a:bodyPr>
          <a:lstStyle/>
          <a:p>
            <a:r>
              <a:rPr lang="en-GB" sz="4000" b="1" dirty="0">
                <a:solidFill>
                  <a:schemeClr val="bg1"/>
                </a:solidFill>
                <a:latin typeface="Century Gothic" panose="020B0502020202020204" pitchFamily="34" charset="0"/>
              </a:rPr>
              <a:t>Key Information </a:t>
            </a:r>
          </a:p>
        </p:txBody>
      </p:sp>
      <p:sp>
        <p:nvSpPr>
          <p:cNvPr id="3" name="Rectangle 2">
            <a:extLst>
              <a:ext uri="{FF2B5EF4-FFF2-40B4-BE49-F238E27FC236}">
                <a16:creationId xmlns:a16="http://schemas.microsoft.com/office/drawing/2014/main" id="{34F55D8C-5E79-4118-92B9-3F47879610B6}"/>
              </a:ext>
            </a:extLst>
          </p:cNvPr>
          <p:cNvSpPr/>
          <p:nvPr/>
        </p:nvSpPr>
        <p:spPr>
          <a:xfrm>
            <a:off x="179512" y="1196752"/>
            <a:ext cx="8496944" cy="4278094"/>
          </a:xfrm>
          <a:prstGeom prst="rect">
            <a:avLst/>
          </a:prstGeom>
        </p:spPr>
        <p:txBody>
          <a:bodyPr wrap="square">
            <a:spAutoFit/>
          </a:bodyPr>
          <a:lstStyle/>
          <a:p>
            <a:endParaRPr lang="en-GB" sz="2000" dirty="0">
              <a:solidFill>
                <a:srgbClr val="FF0000"/>
              </a:solidFill>
              <a:latin typeface="Century Gothic" panose="020B0502020202020204" pitchFamily="34" charset="0"/>
            </a:endParaRPr>
          </a:p>
          <a:p>
            <a:pPr marL="457200" indent="-457200">
              <a:buFont typeface="Arial" pitchFamily="34" charset="0"/>
              <a:buChar char="•"/>
            </a:pPr>
            <a:r>
              <a:rPr lang="en-GB" sz="2800" dirty="0">
                <a:latin typeface="Century Gothic" panose="020B0502020202020204" pitchFamily="34" charset="0"/>
              </a:rPr>
              <a:t>Label school uniform and PE kits (including bags).</a:t>
            </a:r>
          </a:p>
          <a:p>
            <a:pPr marL="457200" indent="-457200">
              <a:buFont typeface="Arial" pitchFamily="34" charset="0"/>
              <a:buChar char="•"/>
            </a:pPr>
            <a:r>
              <a:rPr lang="en-GB" sz="2800" dirty="0">
                <a:latin typeface="Century Gothic" panose="020B0502020202020204" pitchFamily="34" charset="0"/>
              </a:rPr>
              <a:t>Appropriate clothing for the season (coat, sunhat etc.)</a:t>
            </a:r>
          </a:p>
          <a:p>
            <a:pPr marL="457200" indent="-457200">
              <a:buFont typeface="Arial" pitchFamily="34" charset="0"/>
              <a:buChar char="•"/>
            </a:pPr>
            <a:r>
              <a:rPr lang="en-GB" sz="2800" dirty="0">
                <a:latin typeface="Century Gothic" panose="020B0502020202020204" pitchFamily="34" charset="0"/>
              </a:rPr>
              <a:t>Children in KS2 can bring </a:t>
            </a:r>
            <a:r>
              <a:rPr lang="en-GB" sz="2800" b="1" dirty="0">
                <a:latin typeface="Century Gothic" panose="020B0502020202020204" pitchFamily="34" charset="0"/>
              </a:rPr>
              <a:t>fruit/veg </a:t>
            </a:r>
            <a:r>
              <a:rPr lang="en-GB" sz="2800" dirty="0">
                <a:latin typeface="Century Gothic" panose="020B0502020202020204" pitchFamily="34" charset="0"/>
              </a:rPr>
              <a:t>for a break time snack. This should be in their school bag not in their lunchbox.</a:t>
            </a:r>
          </a:p>
          <a:p>
            <a:pPr marL="457200" indent="-457200">
              <a:buFont typeface="Arial" pitchFamily="34" charset="0"/>
              <a:buChar char="•"/>
            </a:pPr>
            <a:r>
              <a:rPr lang="en-GB" sz="2800" dirty="0">
                <a:latin typeface="Century Gothic" panose="020B0502020202020204" pitchFamily="34" charset="0"/>
              </a:rPr>
              <a:t>Water bottle (reusable / </a:t>
            </a:r>
            <a:r>
              <a:rPr lang="en-GB" sz="2800" b="1" dirty="0">
                <a:latin typeface="Century Gothic" panose="020B0502020202020204" pitchFamily="34" charset="0"/>
              </a:rPr>
              <a:t>no juice</a:t>
            </a:r>
            <a:r>
              <a:rPr lang="en-GB" sz="2800" dirty="0">
                <a:latin typeface="Century Gothic" panose="020B0502020202020204" pitchFamily="34" charset="0"/>
              </a:rPr>
              <a:t>). </a:t>
            </a:r>
          </a:p>
          <a:p>
            <a:pPr marL="457200" indent="-457200">
              <a:buFont typeface="Arial" pitchFamily="34" charset="0"/>
              <a:buChar char="•"/>
            </a:pPr>
            <a:r>
              <a:rPr lang="en-GB" sz="2800" dirty="0">
                <a:latin typeface="Century Gothic" panose="020B0502020202020204" pitchFamily="34" charset="0"/>
              </a:rPr>
              <a:t>Reading books in school every day</a:t>
            </a:r>
          </a:p>
        </p:txBody>
      </p:sp>
      <p:pic>
        <p:nvPicPr>
          <p:cNvPr id="4" name="22">
            <a:hlinkClick r:id="" action="ppaction://media"/>
            <a:extLst>
              <a:ext uri="{FF2B5EF4-FFF2-40B4-BE49-F238E27FC236}">
                <a16:creationId xmlns:a16="http://schemas.microsoft.com/office/drawing/2014/main" id="{3CB1C865-F3A9-40F1-B3AE-3BE7711FAD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0152" y="358934"/>
            <a:ext cx="609600" cy="609600"/>
          </a:xfrm>
          <a:prstGeom prst="rect">
            <a:avLst/>
          </a:prstGeom>
        </p:spPr>
      </p:pic>
    </p:spTree>
    <p:extLst>
      <p:ext uri="{BB962C8B-B14F-4D97-AF65-F5344CB8AC3E}">
        <p14:creationId xmlns:p14="http://schemas.microsoft.com/office/powerpoint/2010/main" val="253031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u="sng" dirty="0">
                <a:solidFill>
                  <a:schemeClr val="bg1"/>
                </a:solidFill>
                <a:latin typeface="Century Gothic" panose="020B0502020202020204" pitchFamily="34" charset="0"/>
                <a:cs typeface="Calibri" panose="020F0502020204030204" pitchFamily="34" charset="0"/>
              </a:rPr>
              <a:t>Working Together</a:t>
            </a:r>
          </a:p>
        </p:txBody>
      </p:sp>
      <p:sp>
        <p:nvSpPr>
          <p:cNvPr id="3" name="Content Placeholder 2"/>
          <p:cNvSpPr>
            <a:spLocks noGrp="1"/>
          </p:cNvSpPr>
          <p:nvPr>
            <p:ph idx="1"/>
          </p:nvPr>
        </p:nvSpPr>
        <p:spPr>
          <a:xfrm>
            <a:off x="457200" y="1600200"/>
            <a:ext cx="8229600" cy="4925144"/>
          </a:xfrm>
        </p:spPr>
        <p:txBody>
          <a:bodyPr>
            <a:normAutofit/>
          </a:bodyPr>
          <a:lstStyle/>
          <a:p>
            <a:r>
              <a:rPr lang="en-GB" dirty="0">
                <a:latin typeface="Century Gothic" panose="020B0502020202020204" pitchFamily="34" charset="0"/>
                <a:cs typeface="Calibri" panose="020F0502020204030204" pitchFamily="34" charset="0"/>
              </a:rPr>
              <a:t>Uniform</a:t>
            </a:r>
          </a:p>
          <a:p>
            <a:r>
              <a:rPr lang="en-GB" dirty="0">
                <a:latin typeface="Century Gothic" panose="020B0502020202020204" pitchFamily="34" charset="0"/>
                <a:cs typeface="Calibri" panose="020F0502020204030204" pitchFamily="34" charset="0"/>
              </a:rPr>
              <a:t>Reading daily- encourage accelerated reader quizzes</a:t>
            </a:r>
          </a:p>
          <a:p>
            <a:r>
              <a:rPr lang="en-GB" dirty="0">
                <a:latin typeface="Century Gothic" panose="020B0502020202020204" pitchFamily="34" charset="0"/>
                <a:cs typeface="Calibri" panose="020F0502020204030204" pitchFamily="34" charset="0"/>
              </a:rPr>
              <a:t>Providing PE kit </a:t>
            </a:r>
            <a:r>
              <a:rPr lang="en-GB" dirty="0">
                <a:solidFill>
                  <a:srgbClr val="FF0000"/>
                </a:solidFill>
                <a:latin typeface="Century Gothic" panose="020B0502020202020204" pitchFamily="34" charset="0"/>
                <a:cs typeface="Calibri" panose="020F0502020204030204" pitchFamily="34" charset="0"/>
              </a:rPr>
              <a:t>(Y3 – Tuesday and Wednesday/Y4 Swimming kit Wednesday)</a:t>
            </a:r>
          </a:p>
          <a:p>
            <a:r>
              <a:rPr lang="en-GB" dirty="0">
                <a:latin typeface="Century Gothic" panose="020B0502020202020204" pitchFamily="34" charset="0"/>
                <a:cs typeface="Calibri" panose="020F0502020204030204" pitchFamily="34" charset="0"/>
              </a:rPr>
              <a:t>Homework support</a:t>
            </a:r>
          </a:p>
          <a:p>
            <a:r>
              <a:rPr lang="en-GB" dirty="0">
                <a:latin typeface="Century Gothic" panose="020B0502020202020204" pitchFamily="34" charset="0"/>
                <a:cs typeface="Calibri" panose="020F0502020204030204" pitchFamily="34" charset="0"/>
              </a:rPr>
              <a:t>Independence </a:t>
            </a:r>
          </a:p>
        </p:txBody>
      </p:sp>
      <p:pic>
        <p:nvPicPr>
          <p:cNvPr id="4" name="23">
            <a:hlinkClick r:id="" action="ppaction://media"/>
            <a:extLst>
              <a:ext uri="{FF2B5EF4-FFF2-40B4-BE49-F238E27FC236}">
                <a16:creationId xmlns:a16="http://schemas.microsoft.com/office/drawing/2014/main" id="{DE7216DD-B2FB-4245-B835-D5D4D561F5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52320" y="541338"/>
            <a:ext cx="609600" cy="609600"/>
          </a:xfrm>
          <a:prstGeom prst="rect">
            <a:avLst/>
          </a:prstGeom>
        </p:spPr>
      </p:pic>
    </p:spTree>
    <p:extLst>
      <p:ext uri="{BB962C8B-B14F-4D97-AF65-F5344CB8AC3E}">
        <p14:creationId xmlns:p14="http://schemas.microsoft.com/office/powerpoint/2010/main" val="327761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2482861-5E5C-43E6-B0E4-B8A417F910CA}"/>
              </a:ext>
            </a:extLst>
          </p:cNvPr>
          <p:cNvGraphicFramePr>
            <a:graphicFrameLocks noGrp="1"/>
          </p:cNvGraphicFramePr>
          <p:nvPr>
            <p:extLst/>
          </p:nvPr>
        </p:nvGraphicFramePr>
        <p:xfrm>
          <a:off x="287524" y="117891"/>
          <a:ext cx="8568952" cy="6622218"/>
        </p:xfrm>
        <a:graphic>
          <a:graphicData uri="http://schemas.openxmlformats.org/drawingml/2006/table">
            <a:tbl>
              <a:tblPr firstRow="1" firstCol="1" bandRow="1">
                <a:tableStyleId>{5C22544A-7EE6-4342-B048-85BDC9FD1C3A}</a:tableStyleId>
              </a:tblPr>
              <a:tblGrid>
                <a:gridCol w="1098922">
                  <a:extLst>
                    <a:ext uri="{9D8B030D-6E8A-4147-A177-3AD203B41FA5}">
                      <a16:colId xmlns:a16="http://schemas.microsoft.com/office/drawing/2014/main" val="3203236279"/>
                    </a:ext>
                  </a:extLst>
                </a:gridCol>
                <a:gridCol w="5525814">
                  <a:extLst>
                    <a:ext uri="{9D8B030D-6E8A-4147-A177-3AD203B41FA5}">
                      <a16:colId xmlns:a16="http://schemas.microsoft.com/office/drawing/2014/main" val="2957128408"/>
                    </a:ext>
                  </a:extLst>
                </a:gridCol>
                <a:gridCol w="1944216">
                  <a:extLst>
                    <a:ext uri="{9D8B030D-6E8A-4147-A177-3AD203B41FA5}">
                      <a16:colId xmlns:a16="http://schemas.microsoft.com/office/drawing/2014/main" val="2563002048"/>
                    </a:ext>
                  </a:extLst>
                </a:gridCol>
              </a:tblGrid>
              <a:tr h="340511">
                <a:tc>
                  <a:txBody>
                    <a:bodyPr/>
                    <a:lstStyle/>
                    <a:p>
                      <a:pPr algn="just">
                        <a:spcAft>
                          <a:spcPts val="0"/>
                        </a:spcAft>
                      </a:pPr>
                      <a:br>
                        <a:rPr lang="en-GB" sz="1200" dirty="0">
                          <a:solidFill>
                            <a:schemeClr val="tx1"/>
                          </a:solidFill>
                          <a:effectLst/>
                        </a:rPr>
                      </a:br>
                      <a:r>
                        <a:rPr lang="en-GB" sz="1200" dirty="0">
                          <a:solidFill>
                            <a:schemeClr val="tx1"/>
                          </a:solidFill>
                          <a:effectLst/>
                        </a:rPr>
                        <a:t> </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dirty="0">
                          <a:solidFill>
                            <a:schemeClr val="tx1"/>
                          </a:solidFill>
                          <a:effectLst/>
                        </a:rPr>
                        <a:t>Uniform Key Stage 2 (Year 3 – Year 6)</a:t>
                      </a:r>
                    </a:p>
                    <a:p>
                      <a:pPr algn="just">
                        <a:spcAft>
                          <a:spcPts val="0"/>
                        </a:spcAft>
                      </a:pPr>
                      <a:r>
                        <a:rPr lang="en-GB" sz="1200" dirty="0">
                          <a:solidFill>
                            <a:schemeClr val="tx1"/>
                          </a:solidFill>
                          <a:effectLst/>
                        </a:rPr>
                        <a:t>Item 						</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 </a:t>
                      </a:r>
                    </a:p>
                    <a:p>
                      <a:pPr algn="just">
                        <a:spcAft>
                          <a:spcPts val="0"/>
                        </a:spcAft>
                      </a:pPr>
                      <a:r>
                        <a:rPr lang="en-GB" sz="1200">
                          <a:solidFill>
                            <a:schemeClr val="tx1"/>
                          </a:solidFill>
                          <a:effectLst/>
                        </a:rPr>
                        <a:t>Available from</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0393224"/>
                  </a:ext>
                </a:extLst>
              </a:tr>
              <a:tr h="113504">
                <a:tc>
                  <a:txBody>
                    <a:bodyPr/>
                    <a:lstStyle/>
                    <a:p>
                      <a:pPr algn="just">
                        <a:spcAft>
                          <a:spcPts val="0"/>
                        </a:spcAft>
                      </a:pPr>
                      <a:r>
                        <a:rPr lang="en-GB" sz="1200">
                          <a:solidFill>
                            <a:schemeClr val="tx1"/>
                          </a:solidFill>
                          <a:effectLst/>
                        </a:rPr>
                        <a:t>Winter</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Half Term Advent (Oct) – start of Pentecost Term (after Easter)</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49153769"/>
                  </a:ext>
                </a:extLst>
              </a:tr>
              <a:tr h="113504">
                <a:tc>
                  <a:txBody>
                    <a:bodyPr/>
                    <a:lstStyle/>
                    <a:p>
                      <a:pPr algn="just">
                        <a:spcAft>
                          <a:spcPts val="0"/>
                        </a:spcAft>
                      </a:pPr>
                      <a:r>
                        <a:rPr lang="en-GB" sz="1200" u="none" strike="noStrike">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Dark green V-necked jumper with school crest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Earth Website</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4355111"/>
                  </a:ext>
                </a:extLst>
              </a:tr>
              <a:tr h="113504">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Dark green tie with thin gold double stripe</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Earth Website</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9325408"/>
                  </a:ext>
                </a:extLst>
              </a:tr>
              <a:tr h="113504">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White cotton shirt</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Any stockist</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1066656"/>
                  </a:ext>
                </a:extLst>
              </a:tr>
              <a:tr h="340511">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Dark grey full-length school trousers (formal straight trousers / not jersey) / Dark grey pleated, full or A-line knee-length skirt or pinafore</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Any stockist</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32316017"/>
                  </a:ext>
                </a:extLst>
              </a:tr>
              <a:tr h="113504">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Dark grey or white knee/ankle socks or tights (no branded logos)</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Any stockist</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6506151"/>
                  </a:ext>
                </a:extLst>
              </a:tr>
              <a:tr h="290209">
                <a:tc>
                  <a:txBody>
                    <a:bodyPr/>
                    <a:lstStyle/>
                    <a:p>
                      <a:pPr algn="just">
                        <a:spcAft>
                          <a:spcPts val="0"/>
                        </a:spcAft>
                      </a:pPr>
                      <a:r>
                        <a:rPr lang="en-GB" sz="1200">
                          <a:solidFill>
                            <a:schemeClr val="tx1"/>
                          </a:solidFill>
                          <a:effectLst/>
                        </a:rPr>
                        <a:t> </a:t>
                      </a:r>
                    </a:p>
                    <a:p>
                      <a:pPr algn="just">
                        <a:spcAft>
                          <a:spcPts val="0"/>
                        </a:spcAft>
                      </a:pPr>
                      <a:r>
                        <a:rPr lang="en-GB" sz="1200">
                          <a:solidFill>
                            <a:schemeClr val="tx1"/>
                          </a:solidFill>
                          <a:effectLst/>
                        </a:rPr>
                        <a:t>Summer</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Black shoes (no branded logos)</a:t>
                      </a:r>
                    </a:p>
                    <a:p>
                      <a:pPr algn="just">
                        <a:spcAft>
                          <a:spcPts val="0"/>
                        </a:spcAft>
                      </a:pPr>
                      <a:r>
                        <a:rPr lang="en-GB" sz="1200">
                          <a:solidFill>
                            <a:schemeClr val="tx1"/>
                          </a:solidFill>
                          <a:effectLst/>
                        </a:rPr>
                        <a:t>Start of Pentecost Term (after Easter) - Half Term Advent (Oct)</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Any stockist</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00935004"/>
                  </a:ext>
                </a:extLst>
              </a:tr>
              <a:tr h="1362045">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Dark grey knee length school shorts (formal straight / not jersey) / Dark grey full-length school trousers (formal straight trousers / not jersey) / Dark grey pleated, full or A-line knee-length skirt or pinafore</a:t>
                      </a:r>
                    </a:p>
                    <a:p>
                      <a:pPr algn="just">
                        <a:spcAft>
                          <a:spcPts val="0"/>
                        </a:spcAft>
                      </a:pPr>
                      <a:r>
                        <a:rPr lang="en-GB" sz="1200">
                          <a:solidFill>
                            <a:schemeClr val="tx1"/>
                          </a:solidFill>
                          <a:effectLst/>
                        </a:rPr>
                        <a:t>White cotton shirt (worn with school tie)</a:t>
                      </a:r>
                    </a:p>
                    <a:p>
                      <a:pPr algn="just">
                        <a:spcAft>
                          <a:spcPts val="0"/>
                        </a:spcAft>
                      </a:pPr>
                      <a:r>
                        <a:rPr lang="en-GB" sz="1200">
                          <a:solidFill>
                            <a:schemeClr val="tx1"/>
                          </a:solidFill>
                          <a:effectLst/>
                        </a:rPr>
                        <a:t>School tie (if wearing a cotton shirt) </a:t>
                      </a:r>
                    </a:p>
                    <a:p>
                      <a:pPr algn="just">
                        <a:spcAft>
                          <a:spcPts val="0"/>
                        </a:spcAft>
                      </a:pPr>
                      <a:r>
                        <a:rPr lang="en-GB" sz="1200">
                          <a:solidFill>
                            <a:schemeClr val="tx1"/>
                          </a:solidFill>
                          <a:effectLst/>
                        </a:rPr>
                        <a:t>White polo shirt with or without school crest (worn without school tie)         </a:t>
                      </a:r>
                    </a:p>
                    <a:p>
                      <a:pPr algn="just">
                        <a:spcAft>
                          <a:spcPts val="0"/>
                        </a:spcAft>
                      </a:pPr>
                      <a:r>
                        <a:rPr lang="en-GB" sz="1200">
                          <a:solidFill>
                            <a:schemeClr val="tx1"/>
                          </a:solidFill>
                          <a:effectLst/>
                        </a:rPr>
                        <a:t>Dark green and white full gingham dress </a:t>
                      </a:r>
                    </a:p>
                    <a:p>
                      <a:pPr algn="just">
                        <a:spcAft>
                          <a:spcPts val="0"/>
                        </a:spcAft>
                      </a:pPr>
                      <a:r>
                        <a:rPr lang="en-GB" sz="1200">
                          <a:solidFill>
                            <a:schemeClr val="tx1"/>
                          </a:solidFill>
                          <a:effectLst/>
                        </a:rPr>
                        <a:t>Dark grey or white knee / ankle socks or tights (no branded logos)</a:t>
                      </a:r>
                    </a:p>
                    <a:p>
                      <a:pPr algn="just">
                        <a:spcAft>
                          <a:spcPts val="0"/>
                        </a:spcAft>
                      </a:pPr>
                      <a:r>
                        <a:rPr lang="en-GB" sz="1200">
                          <a:solidFill>
                            <a:schemeClr val="tx1"/>
                          </a:solidFill>
                          <a:effectLst/>
                        </a:rPr>
                        <a:t>Dark Green Baseball cap / Kepi cap with or without school crest </a:t>
                      </a:r>
                    </a:p>
                    <a:p>
                      <a:pPr algn="just">
                        <a:spcAft>
                          <a:spcPts val="0"/>
                        </a:spcAft>
                      </a:pPr>
                      <a:r>
                        <a:rPr lang="en-GB" sz="1200">
                          <a:solidFill>
                            <a:schemeClr val="tx1"/>
                          </a:solidFill>
                          <a:effectLst/>
                        </a:rPr>
                        <a:t>Black shoes (no branded logos)</a:t>
                      </a:r>
                    </a:p>
                    <a:p>
                      <a:pPr algn="just">
                        <a:spcAft>
                          <a:spcPts val="0"/>
                        </a:spcAft>
                      </a:pPr>
                      <a:r>
                        <a:rPr lang="en-GB" sz="1200">
                          <a:solidFill>
                            <a:schemeClr val="tx1"/>
                          </a:solidFill>
                          <a:effectLst/>
                        </a:rPr>
                        <a:t>No all in ones or playsuits are permitted</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Any stockist</a:t>
                      </a:r>
                    </a:p>
                    <a:p>
                      <a:pPr algn="just">
                        <a:spcAft>
                          <a:spcPts val="0"/>
                        </a:spcAft>
                      </a:pPr>
                      <a:r>
                        <a:rPr lang="en-GB" sz="1200">
                          <a:solidFill>
                            <a:schemeClr val="tx1"/>
                          </a:solidFill>
                          <a:effectLst/>
                        </a:rPr>
                        <a:t> </a:t>
                      </a:r>
                    </a:p>
                    <a:p>
                      <a:pPr algn="just">
                        <a:spcAft>
                          <a:spcPts val="0"/>
                        </a:spcAft>
                      </a:pPr>
                      <a:r>
                        <a:rPr lang="en-GB" sz="1200">
                          <a:solidFill>
                            <a:schemeClr val="tx1"/>
                          </a:solidFill>
                          <a:effectLst/>
                        </a:rPr>
                        <a:t> </a:t>
                      </a:r>
                    </a:p>
                    <a:p>
                      <a:pPr algn="just">
                        <a:spcAft>
                          <a:spcPts val="0"/>
                        </a:spcAft>
                      </a:pPr>
                      <a:r>
                        <a:rPr lang="en-GB" sz="1200">
                          <a:solidFill>
                            <a:schemeClr val="tx1"/>
                          </a:solidFill>
                          <a:effectLst/>
                        </a:rPr>
                        <a:t>Any stockist</a:t>
                      </a:r>
                    </a:p>
                    <a:p>
                      <a:pPr algn="just">
                        <a:spcAft>
                          <a:spcPts val="0"/>
                        </a:spcAft>
                      </a:pPr>
                      <a:r>
                        <a:rPr lang="en-GB" sz="1200">
                          <a:solidFill>
                            <a:schemeClr val="tx1"/>
                          </a:solidFill>
                          <a:effectLst/>
                        </a:rPr>
                        <a:t>Earth Website</a:t>
                      </a:r>
                    </a:p>
                    <a:p>
                      <a:pPr algn="just">
                        <a:spcAft>
                          <a:spcPts val="0"/>
                        </a:spcAft>
                      </a:pPr>
                      <a:r>
                        <a:rPr lang="en-GB" sz="1200">
                          <a:solidFill>
                            <a:schemeClr val="tx1"/>
                          </a:solidFill>
                          <a:effectLst/>
                        </a:rPr>
                        <a:t>Earth Website / Any stockist </a:t>
                      </a:r>
                    </a:p>
                    <a:p>
                      <a:pPr algn="just">
                        <a:spcAft>
                          <a:spcPts val="0"/>
                        </a:spcAft>
                      </a:pPr>
                      <a:r>
                        <a:rPr lang="en-GB" sz="1200">
                          <a:solidFill>
                            <a:schemeClr val="tx1"/>
                          </a:solidFill>
                          <a:effectLst/>
                        </a:rPr>
                        <a:t>Any stockist</a:t>
                      </a:r>
                    </a:p>
                    <a:p>
                      <a:pPr algn="just">
                        <a:spcAft>
                          <a:spcPts val="0"/>
                        </a:spcAft>
                      </a:pPr>
                      <a:r>
                        <a:rPr lang="en-GB" sz="1200">
                          <a:solidFill>
                            <a:schemeClr val="tx1"/>
                          </a:solidFill>
                          <a:effectLst/>
                        </a:rPr>
                        <a:t>Any stockist</a:t>
                      </a:r>
                    </a:p>
                    <a:p>
                      <a:pPr algn="just">
                        <a:spcAft>
                          <a:spcPts val="0"/>
                        </a:spcAft>
                      </a:pPr>
                      <a:r>
                        <a:rPr lang="en-GB" sz="1200">
                          <a:solidFill>
                            <a:schemeClr val="tx1"/>
                          </a:solidFill>
                          <a:effectLst/>
                        </a:rPr>
                        <a:t>Earth Website / Any stockist</a:t>
                      </a:r>
                    </a:p>
                    <a:p>
                      <a:pPr algn="just">
                        <a:spcAft>
                          <a:spcPts val="0"/>
                        </a:spcAft>
                      </a:pPr>
                      <a:r>
                        <a:rPr lang="en-GB" sz="1200">
                          <a:solidFill>
                            <a:schemeClr val="tx1"/>
                          </a:solidFill>
                          <a:effectLst/>
                        </a:rPr>
                        <a:t>Any stockist</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8331720"/>
                  </a:ext>
                </a:extLst>
              </a:tr>
              <a:tr h="113504">
                <a:tc gridSpan="2">
                  <a:txBody>
                    <a:bodyPr/>
                    <a:lstStyle/>
                    <a:p>
                      <a:pPr algn="just">
                        <a:spcAft>
                          <a:spcPts val="0"/>
                        </a:spcAft>
                      </a:pPr>
                      <a:r>
                        <a:rPr lang="en-GB" sz="1200">
                          <a:solidFill>
                            <a:schemeClr val="tx1"/>
                          </a:solidFill>
                          <a:effectLst/>
                        </a:rPr>
                        <a:t>Outdoor Wear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452295"/>
                  </a:ext>
                </a:extLst>
              </a:tr>
              <a:tr h="113504">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Black / navy coat (plain – no branded logos)</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Any stockist</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32580150"/>
                  </a:ext>
                </a:extLst>
              </a:tr>
              <a:tr h="155208">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Dark green shower-proof jacket or fleece with school crest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Earth Website</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055147"/>
                  </a:ext>
                </a:extLst>
              </a:tr>
              <a:tr h="113504">
                <a:tc gridSpan="2">
                  <a:txBody>
                    <a:bodyPr/>
                    <a:lstStyle/>
                    <a:p>
                      <a:pPr algn="just">
                        <a:spcAft>
                          <a:spcPts val="0"/>
                        </a:spcAft>
                      </a:pPr>
                      <a:r>
                        <a:rPr lang="en-GB" sz="1200">
                          <a:solidFill>
                            <a:schemeClr val="tx1"/>
                          </a:solidFill>
                          <a:effectLst/>
                        </a:rPr>
                        <a:t>PE and Games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762110"/>
                  </a:ext>
                </a:extLst>
              </a:tr>
              <a:tr h="113504">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Dark green gym bag with school crest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Earth Website</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5192304"/>
                  </a:ext>
                </a:extLst>
              </a:tr>
              <a:tr h="113504">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Black (plain – no branded logos) loose fitting shorts</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Any stockist</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77847172"/>
                  </a:ext>
                </a:extLst>
              </a:tr>
              <a:tr h="113504">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Green T-shirt with gold school crest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Earth Website</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3783341"/>
                  </a:ext>
                </a:extLst>
              </a:tr>
              <a:tr h="227008">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Black (plain – no branded logos) tracksuit bottoms</a:t>
                      </a:r>
                    </a:p>
                    <a:p>
                      <a:pPr algn="just">
                        <a:spcAft>
                          <a:spcPts val="0"/>
                        </a:spcAft>
                      </a:pPr>
                      <a:r>
                        <a:rPr lang="en-GB" sz="1200">
                          <a:solidFill>
                            <a:schemeClr val="tx1"/>
                          </a:solidFill>
                          <a:effectLst/>
                        </a:rPr>
                        <a:t>Black (plain – no branded logos) sweatshirt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Any stockist</a:t>
                      </a:r>
                    </a:p>
                    <a:p>
                      <a:pPr algn="just">
                        <a:spcAft>
                          <a:spcPts val="0"/>
                        </a:spcAft>
                      </a:pPr>
                      <a:r>
                        <a:rPr lang="en-GB" sz="1200">
                          <a:solidFill>
                            <a:schemeClr val="tx1"/>
                          </a:solidFill>
                          <a:effectLst/>
                        </a:rPr>
                        <a:t>Any stockist</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4534876"/>
                  </a:ext>
                </a:extLst>
              </a:tr>
              <a:tr h="113504">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Trainers (suitable for sporting activity)</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Any stockist</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5573027"/>
                  </a:ext>
                </a:extLst>
              </a:tr>
              <a:tr h="113504">
                <a:tc gridSpan="2">
                  <a:txBody>
                    <a:bodyPr/>
                    <a:lstStyle/>
                    <a:p>
                      <a:pPr algn="just">
                        <a:spcAft>
                          <a:spcPts val="0"/>
                        </a:spcAft>
                      </a:pPr>
                      <a:r>
                        <a:rPr lang="en-GB" sz="1200">
                          <a:solidFill>
                            <a:schemeClr val="tx1"/>
                          </a:solidFill>
                          <a:effectLst/>
                        </a:rPr>
                        <a:t>School bag</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6458757"/>
                  </a:ext>
                </a:extLst>
              </a:tr>
              <a:tr h="113504">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Dark green book bag with school crest (Infants)</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Earth Website</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4612294"/>
                  </a:ext>
                </a:extLst>
              </a:tr>
              <a:tr h="221418">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Dark green rucksack (large) with school crest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dirty="0">
                          <a:solidFill>
                            <a:schemeClr val="tx1"/>
                          </a:solidFill>
                          <a:effectLst/>
                        </a:rPr>
                        <a:t>Earth Website</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90503735"/>
                  </a:ext>
                </a:extLst>
              </a:tr>
            </a:tbl>
          </a:graphicData>
        </a:graphic>
      </p:graphicFrame>
      <p:pic>
        <p:nvPicPr>
          <p:cNvPr id="3" name="24">
            <a:hlinkClick r:id="" action="ppaction://media"/>
            <a:extLst>
              <a:ext uri="{FF2B5EF4-FFF2-40B4-BE49-F238E27FC236}">
                <a16:creationId xmlns:a16="http://schemas.microsoft.com/office/drawing/2014/main" id="{CF605006-4897-4AED-9AC5-1FFFA6B57B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2213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0DE9-CA64-4896-B058-074293920F74}"/>
              </a:ext>
            </a:extLst>
          </p:cNvPr>
          <p:cNvSpPr>
            <a:spLocks noGrp="1"/>
          </p:cNvSpPr>
          <p:nvPr>
            <p:ph type="title"/>
          </p:nvPr>
        </p:nvSpPr>
        <p:spPr/>
        <p:txBody>
          <a:bodyPr/>
          <a:lstStyle/>
          <a:p>
            <a:r>
              <a:rPr lang="en-GB" sz="3600" b="1" u="sng" dirty="0">
                <a:solidFill>
                  <a:schemeClr val="bg1"/>
                </a:solidFill>
                <a:latin typeface="Calibri" panose="020F0502020204030204" pitchFamily="34" charset="0"/>
                <a:cs typeface="Calibri" panose="020F0502020204030204" pitchFamily="34" charset="0"/>
              </a:rPr>
              <a:t>Uniform</a:t>
            </a:r>
          </a:p>
        </p:txBody>
      </p:sp>
      <p:sp>
        <p:nvSpPr>
          <p:cNvPr id="3" name="Content Placeholder 2">
            <a:extLst>
              <a:ext uri="{FF2B5EF4-FFF2-40B4-BE49-F238E27FC236}">
                <a16:creationId xmlns:a16="http://schemas.microsoft.com/office/drawing/2014/main" id="{52B45AF1-A103-40CF-8073-5589F5224B20}"/>
              </a:ext>
            </a:extLst>
          </p:cNvPr>
          <p:cNvSpPr>
            <a:spLocks noGrp="1"/>
          </p:cNvSpPr>
          <p:nvPr>
            <p:ph idx="1"/>
          </p:nvPr>
        </p:nvSpPr>
        <p:spPr>
          <a:xfrm>
            <a:off x="457200" y="1762224"/>
            <a:ext cx="8229600" cy="3945118"/>
          </a:xfrm>
        </p:spPr>
        <p:txBody>
          <a:bodyPr/>
          <a:lstStyle/>
          <a:p>
            <a:pPr marL="0" indent="0">
              <a:buNone/>
            </a:pPr>
            <a:endParaRPr lang="en-GB" dirty="0"/>
          </a:p>
          <a:p>
            <a:endParaRPr lang="en-GB" dirty="0"/>
          </a:p>
        </p:txBody>
      </p:sp>
      <p:sp>
        <p:nvSpPr>
          <p:cNvPr id="4" name="TextBox 3">
            <a:extLst>
              <a:ext uri="{FF2B5EF4-FFF2-40B4-BE49-F238E27FC236}">
                <a16:creationId xmlns:a16="http://schemas.microsoft.com/office/drawing/2014/main" id="{EF353E85-5290-4D0E-83B9-73FC8E71BB8D}"/>
              </a:ext>
            </a:extLst>
          </p:cNvPr>
          <p:cNvSpPr txBox="1"/>
          <p:nvPr/>
        </p:nvSpPr>
        <p:spPr>
          <a:xfrm>
            <a:off x="304015" y="1825854"/>
            <a:ext cx="8604315" cy="300082"/>
          </a:xfrm>
          <a:prstGeom prst="rect">
            <a:avLst/>
          </a:prstGeom>
          <a:noFill/>
        </p:spPr>
        <p:txBody>
          <a:bodyPr wrap="square" rtlCol="0">
            <a:spAutoFit/>
          </a:bodyPr>
          <a:lstStyle/>
          <a:p>
            <a:endParaRPr lang="en-GB" sz="1350" dirty="0"/>
          </a:p>
        </p:txBody>
      </p:sp>
      <p:pic>
        <p:nvPicPr>
          <p:cNvPr id="8" name="Picture 7">
            <a:extLst>
              <a:ext uri="{FF2B5EF4-FFF2-40B4-BE49-F238E27FC236}">
                <a16:creationId xmlns:a16="http://schemas.microsoft.com/office/drawing/2014/main" id="{8AA1E868-D894-44C5-B7E3-0D360D5A3DDF}"/>
              </a:ext>
            </a:extLst>
          </p:cNvPr>
          <p:cNvPicPr>
            <a:picLocks noChangeAspect="1"/>
          </p:cNvPicPr>
          <p:nvPr/>
        </p:nvPicPr>
        <p:blipFill>
          <a:blip r:embed="rId4"/>
          <a:stretch>
            <a:fillRect/>
          </a:stretch>
        </p:blipFill>
        <p:spPr>
          <a:xfrm>
            <a:off x="93278" y="1393040"/>
            <a:ext cx="8957441" cy="3223946"/>
          </a:xfrm>
          <a:prstGeom prst="rect">
            <a:avLst/>
          </a:prstGeom>
        </p:spPr>
      </p:pic>
      <p:pic>
        <p:nvPicPr>
          <p:cNvPr id="6" name="Picture 5">
            <a:extLst>
              <a:ext uri="{FF2B5EF4-FFF2-40B4-BE49-F238E27FC236}">
                <a16:creationId xmlns:a16="http://schemas.microsoft.com/office/drawing/2014/main" id="{7623DBB8-A6EE-4085-992E-0AB6A9F117DE}"/>
              </a:ext>
            </a:extLst>
          </p:cNvPr>
          <p:cNvPicPr>
            <a:picLocks noChangeAspect="1"/>
          </p:cNvPicPr>
          <p:nvPr/>
        </p:nvPicPr>
        <p:blipFill>
          <a:blip r:embed="rId5"/>
          <a:stretch>
            <a:fillRect/>
          </a:stretch>
        </p:blipFill>
        <p:spPr>
          <a:xfrm>
            <a:off x="134919" y="4961572"/>
            <a:ext cx="8874157" cy="1074820"/>
          </a:xfrm>
          <a:prstGeom prst="rect">
            <a:avLst/>
          </a:prstGeom>
        </p:spPr>
      </p:pic>
      <p:pic>
        <p:nvPicPr>
          <p:cNvPr id="7" name="25">
            <a:hlinkClick r:id="" action="ppaction://media"/>
            <a:extLst>
              <a:ext uri="{FF2B5EF4-FFF2-40B4-BE49-F238E27FC236}">
                <a16:creationId xmlns:a16="http://schemas.microsoft.com/office/drawing/2014/main" id="{9C825908-B33D-4779-BAC1-085BAE153B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19672" y="489439"/>
            <a:ext cx="609600" cy="609600"/>
          </a:xfrm>
          <a:prstGeom prst="rect">
            <a:avLst/>
          </a:prstGeom>
        </p:spPr>
      </p:pic>
    </p:spTree>
    <p:extLst>
      <p:ext uri="{BB962C8B-B14F-4D97-AF65-F5344CB8AC3E}">
        <p14:creationId xmlns:p14="http://schemas.microsoft.com/office/powerpoint/2010/main" val="264717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CC8B22-57C6-4275-86DE-CB34B8173F3A}"/>
              </a:ext>
            </a:extLst>
          </p:cNvPr>
          <p:cNvSpPr txBox="1"/>
          <p:nvPr/>
        </p:nvSpPr>
        <p:spPr>
          <a:xfrm>
            <a:off x="1907704" y="140888"/>
            <a:ext cx="590465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alibri"/>
                <a:ea typeface="+mn-ea"/>
                <a:cs typeface="+mn-cs"/>
              </a:rPr>
              <a:t>Communication with school</a:t>
            </a:r>
          </a:p>
        </p:txBody>
      </p:sp>
      <p:sp>
        <p:nvSpPr>
          <p:cNvPr id="3" name="Rectangle 2">
            <a:extLst>
              <a:ext uri="{FF2B5EF4-FFF2-40B4-BE49-F238E27FC236}">
                <a16:creationId xmlns:a16="http://schemas.microsoft.com/office/drawing/2014/main" id="{F8D82FF0-17D6-4785-BB63-F8B40355B238}"/>
              </a:ext>
            </a:extLst>
          </p:cNvPr>
          <p:cNvSpPr/>
          <p:nvPr/>
        </p:nvSpPr>
        <p:spPr>
          <a:xfrm>
            <a:off x="2591780" y="1017743"/>
            <a:ext cx="3600400" cy="720080"/>
          </a:xfrm>
          <a:prstGeom prst="rect">
            <a:avLst/>
          </a:prstGeom>
          <a:solidFill>
            <a:srgbClr val="008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a:ea typeface="+mn-ea"/>
                <a:cs typeface="+mn-cs"/>
              </a:rPr>
              <a:t>Class teacher</a:t>
            </a:r>
          </a:p>
        </p:txBody>
      </p:sp>
      <p:sp>
        <p:nvSpPr>
          <p:cNvPr id="4" name="Rectangle 3">
            <a:extLst>
              <a:ext uri="{FF2B5EF4-FFF2-40B4-BE49-F238E27FC236}">
                <a16:creationId xmlns:a16="http://schemas.microsoft.com/office/drawing/2014/main" id="{61B704E1-2F38-435F-A3BC-23B735CED22D}"/>
              </a:ext>
            </a:extLst>
          </p:cNvPr>
          <p:cNvSpPr/>
          <p:nvPr/>
        </p:nvSpPr>
        <p:spPr>
          <a:xfrm>
            <a:off x="190250" y="2140349"/>
            <a:ext cx="1861470" cy="1620221"/>
          </a:xfrm>
          <a:prstGeom prst="rect">
            <a:avLst/>
          </a:prstGeom>
          <a:solidFill>
            <a:srgbClr val="008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a:ea typeface="+mn-ea"/>
                <a:cs typeface="+mn-cs"/>
              </a:rPr>
              <a:t>EYFS</a:t>
            </a:r>
            <a:r>
              <a:rPr kumimoji="0" lang="en-GB" sz="2000" b="0" i="0" u="none" strike="noStrike" kern="1200" cap="none" spc="0" normalizeH="0" baseline="0" noProof="0" dirty="0">
                <a:ln>
                  <a:noFill/>
                </a:ln>
                <a:solidFill>
                  <a:prstClr val="white"/>
                </a:solidFill>
                <a:effectLst/>
                <a:uLnTx/>
                <a:uFillTx/>
                <a:latin typeface="Calibri"/>
                <a:ea typeface="+mn-ea"/>
                <a:cs typeface="+mn-cs"/>
              </a:rPr>
              <a:t> Leader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Mrs Pugsley</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0" dirty="0">
              <a:solidFill>
                <a:prstClr val="white"/>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a:ea typeface="+mn-ea"/>
                <a:cs typeface="+mn-cs"/>
              </a:rPr>
              <a:t>Phonics Leader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alibri"/>
              </a:rPr>
              <a:t>Mrs O’Kane </a:t>
            </a:r>
            <a:endParaRPr kumimoji="0" lang="en-GB"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DC607083-AD9F-4B72-8311-3277A0B94090}"/>
              </a:ext>
            </a:extLst>
          </p:cNvPr>
          <p:cNvSpPr/>
          <p:nvPr/>
        </p:nvSpPr>
        <p:spPr>
          <a:xfrm>
            <a:off x="2219107" y="2144010"/>
            <a:ext cx="1944217" cy="1616559"/>
          </a:xfrm>
          <a:prstGeom prst="rect">
            <a:avLst/>
          </a:prstGeom>
          <a:solidFill>
            <a:srgbClr val="008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alibri"/>
                <a:ea typeface="+mn-ea"/>
                <a:cs typeface="+mn-cs"/>
              </a:rPr>
              <a:t>Years 1-2  Leader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alibri"/>
                <a:ea typeface="+mn-ea"/>
                <a:cs typeface="+mn-cs"/>
              </a:rPr>
              <a:t>Mrs </a:t>
            </a:r>
            <a:r>
              <a:rPr lang="en-GB" sz="2200" dirty="0">
                <a:solidFill>
                  <a:prstClr val="white"/>
                </a:solidFill>
                <a:latin typeface="Calibri"/>
              </a:rPr>
              <a:t>Davies</a:t>
            </a:r>
            <a:endParaRPr kumimoji="0" lang="en-GB" sz="2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AA2918FD-EE60-4737-BB79-D3E609E975F1}"/>
              </a:ext>
            </a:extLst>
          </p:cNvPr>
          <p:cNvSpPr/>
          <p:nvPr/>
        </p:nvSpPr>
        <p:spPr>
          <a:xfrm>
            <a:off x="4572000" y="2162671"/>
            <a:ext cx="1944216" cy="1597897"/>
          </a:xfrm>
          <a:prstGeom prst="rect">
            <a:avLst/>
          </a:prstGeom>
          <a:solidFill>
            <a:srgbClr val="008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alibri"/>
                <a:ea typeface="+mn-ea"/>
                <a:cs typeface="+mn-cs"/>
              </a:rPr>
              <a:t>Year 3-4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alibri"/>
                <a:ea typeface="+mn-ea"/>
                <a:cs typeface="+mn-cs"/>
              </a:rPr>
              <a:t>Leader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alibri"/>
                <a:ea typeface="+mn-ea"/>
                <a:cs typeface="+mn-cs"/>
              </a:rPr>
              <a:t>Mrs Thomson</a:t>
            </a:r>
          </a:p>
        </p:txBody>
      </p:sp>
      <p:sp>
        <p:nvSpPr>
          <p:cNvPr id="8" name="Rectangle 7">
            <a:extLst>
              <a:ext uri="{FF2B5EF4-FFF2-40B4-BE49-F238E27FC236}">
                <a16:creationId xmlns:a16="http://schemas.microsoft.com/office/drawing/2014/main" id="{A8B29322-CAE2-4CDA-A66F-DCF524D5387E}"/>
              </a:ext>
            </a:extLst>
          </p:cNvPr>
          <p:cNvSpPr/>
          <p:nvPr/>
        </p:nvSpPr>
        <p:spPr>
          <a:xfrm>
            <a:off x="94871" y="3995805"/>
            <a:ext cx="4248472" cy="1222395"/>
          </a:xfrm>
          <a:prstGeom prst="rect">
            <a:avLst/>
          </a:prstGeom>
          <a:solidFill>
            <a:srgbClr val="008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a:ea typeface="+mn-ea"/>
                <a:cs typeface="+mn-cs"/>
              </a:rPr>
              <a:t>Assistant Headteacher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Mrs Ford (</a:t>
            </a:r>
            <a:r>
              <a:rPr kumimoji="0" lang="en-GB" sz="2400" b="0" i="0" u="none" strike="noStrike" kern="1200" cap="none" spc="0" normalizeH="0" baseline="0" noProof="0" dirty="0" err="1">
                <a:ln>
                  <a:noFill/>
                </a:ln>
                <a:solidFill>
                  <a:prstClr val="white"/>
                </a:solidFill>
                <a:effectLst/>
                <a:uLnTx/>
                <a:uFillTx/>
                <a:latin typeface="Calibri"/>
                <a:ea typeface="+mn-ea"/>
                <a:cs typeface="+mn-cs"/>
              </a:rPr>
              <a:t>SENCo</a:t>
            </a:r>
            <a:r>
              <a:rPr kumimoji="0" lang="en-GB" sz="2400" b="0" i="0" u="none" strike="noStrike" kern="1200" cap="none" spc="0" normalizeH="0" baseline="0" noProof="0" dirty="0">
                <a:ln>
                  <a:noFill/>
                </a:ln>
                <a:solidFill>
                  <a:prstClr val="white"/>
                </a:solidFill>
                <a:effectLst/>
                <a:uLnTx/>
                <a:uFillTx/>
                <a:latin typeface="Calibri"/>
                <a:ea typeface="+mn-ea"/>
                <a:cs typeface="+mn-cs"/>
              </a:rPr>
              <a:t>/Inclusion/ Safeguarding) </a:t>
            </a:r>
          </a:p>
        </p:txBody>
      </p:sp>
      <p:sp>
        <p:nvSpPr>
          <p:cNvPr id="9" name="Rectangle 8">
            <a:extLst>
              <a:ext uri="{FF2B5EF4-FFF2-40B4-BE49-F238E27FC236}">
                <a16:creationId xmlns:a16="http://schemas.microsoft.com/office/drawing/2014/main" id="{B6AF53F4-CDBE-48FA-B60C-4DDD08ACF8E5}"/>
              </a:ext>
            </a:extLst>
          </p:cNvPr>
          <p:cNvSpPr/>
          <p:nvPr/>
        </p:nvSpPr>
        <p:spPr>
          <a:xfrm>
            <a:off x="4664870" y="4012269"/>
            <a:ext cx="4248472" cy="1220569"/>
          </a:xfrm>
          <a:prstGeom prst="rect">
            <a:avLst/>
          </a:prstGeom>
          <a:solidFill>
            <a:srgbClr val="008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a:ea typeface="+mn-ea"/>
                <a:cs typeface="+mn-cs"/>
              </a:rPr>
              <a:t>Deputy Headteacher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Mrs O’Kane (Curriculum and Assessment / Behaviour) </a:t>
            </a:r>
          </a:p>
        </p:txBody>
      </p:sp>
      <p:sp>
        <p:nvSpPr>
          <p:cNvPr id="10" name="Rectangle 9">
            <a:extLst>
              <a:ext uri="{FF2B5EF4-FFF2-40B4-BE49-F238E27FC236}">
                <a16:creationId xmlns:a16="http://schemas.microsoft.com/office/drawing/2014/main" id="{1FD16225-40D3-47CB-9D96-93EFBD0417A1}"/>
              </a:ext>
            </a:extLst>
          </p:cNvPr>
          <p:cNvSpPr/>
          <p:nvPr/>
        </p:nvSpPr>
        <p:spPr>
          <a:xfrm>
            <a:off x="1766548" y="5453434"/>
            <a:ext cx="5400600" cy="1275849"/>
          </a:xfrm>
          <a:prstGeom prst="rect">
            <a:avLst/>
          </a:prstGeom>
          <a:gradFill flip="none" rotWithShape="1">
            <a:gsLst>
              <a:gs pos="0">
                <a:srgbClr val="008000">
                  <a:shade val="30000"/>
                  <a:satMod val="115000"/>
                </a:srgbClr>
              </a:gs>
              <a:gs pos="50000">
                <a:srgbClr val="008000">
                  <a:shade val="67500"/>
                  <a:satMod val="115000"/>
                </a:srgbClr>
              </a:gs>
              <a:gs pos="100000">
                <a:srgbClr val="008000">
                  <a:shade val="100000"/>
                  <a:satMod val="115000"/>
                </a:srgbClr>
              </a:gs>
            </a:gsLst>
            <a:lin ang="0" scaled="1"/>
            <a:tileRect/>
          </a:gra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a:ea typeface="+mn-ea"/>
                <a:cs typeface="+mn-cs"/>
              </a:rPr>
              <a:t>Mrs Lovegrove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a:ea typeface="+mn-ea"/>
                <a:cs typeface="+mn-cs"/>
              </a:rPr>
              <a:t>Headteacher</a:t>
            </a:r>
          </a:p>
        </p:txBody>
      </p:sp>
      <p:sp>
        <p:nvSpPr>
          <p:cNvPr id="11" name="Rectangle 10">
            <a:extLst>
              <a:ext uri="{FF2B5EF4-FFF2-40B4-BE49-F238E27FC236}">
                <a16:creationId xmlns:a16="http://schemas.microsoft.com/office/drawing/2014/main" id="{DD7AF787-B353-45EE-A86B-AA60941EE83E}"/>
              </a:ext>
            </a:extLst>
          </p:cNvPr>
          <p:cNvSpPr/>
          <p:nvPr/>
        </p:nvSpPr>
        <p:spPr>
          <a:xfrm>
            <a:off x="6757813" y="2140349"/>
            <a:ext cx="2109094" cy="1597896"/>
          </a:xfrm>
          <a:prstGeom prst="rect">
            <a:avLst/>
          </a:prstGeom>
          <a:solidFill>
            <a:srgbClr val="008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alibri"/>
                <a:ea typeface="+mn-ea"/>
                <a:cs typeface="+mn-cs"/>
              </a:rPr>
              <a:t>Years 5-6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alibri"/>
                <a:ea typeface="+mn-ea"/>
                <a:cs typeface="+mn-cs"/>
              </a:rPr>
              <a:t>Leader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solidFill>
                  <a:prstClr val="white"/>
                </a:solidFill>
                <a:effectLst/>
                <a:uLnTx/>
                <a:uFillTx/>
                <a:latin typeface="Calibri"/>
                <a:ea typeface="+mn-ea"/>
                <a:cs typeface="+mn-cs"/>
              </a:rPr>
              <a:t>Mrs </a:t>
            </a:r>
            <a:r>
              <a:rPr lang="en-GB" sz="2200" dirty="0">
                <a:solidFill>
                  <a:prstClr val="white"/>
                </a:solidFill>
                <a:latin typeface="Calibri"/>
              </a:rPr>
              <a:t>O’Leary</a:t>
            </a:r>
          </a:p>
        </p:txBody>
      </p:sp>
      <p:pic>
        <p:nvPicPr>
          <p:cNvPr id="6" name="26">
            <a:hlinkClick r:id="" action="ppaction://media"/>
            <a:extLst>
              <a:ext uri="{FF2B5EF4-FFF2-40B4-BE49-F238E27FC236}">
                <a16:creationId xmlns:a16="http://schemas.microsoft.com/office/drawing/2014/main" id="{C30CAA76-47E2-41DA-9C6F-D5C72743E6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2040" y="490495"/>
            <a:ext cx="609600" cy="609600"/>
          </a:xfrm>
          <a:prstGeom prst="rect">
            <a:avLst/>
          </a:prstGeom>
        </p:spPr>
      </p:pic>
    </p:spTree>
    <p:extLst>
      <p:ext uri="{BB962C8B-B14F-4D97-AF65-F5344CB8AC3E}">
        <p14:creationId xmlns:p14="http://schemas.microsoft.com/office/powerpoint/2010/main" val="203423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4CBE7F-76AF-451B-BEBA-BFA98283F0C1}"/>
              </a:ext>
            </a:extLst>
          </p:cNvPr>
          <p:cNvSpPr txBox="1"/>
          <p:nvPr/>
        </p:nvSpPr>
        <p:spPr>
          <a:xfrm>
            <a:off x="1115616" y="6165304"/>
            <a:ext cx="6696744" cy="369332"/>
          </a:xfrm>
          <a:prstGeom prst="rect">
            <a:avLst/>
          </a:prstGeom>
          <a:noFill/>
        </p:spPr>
        <p:txBody>
          <a:bodyPr wrap="square" rtlCol="0">
            <a:spAutoFit/>
          </a:bodyPr>
          <a:lstStyle/>
          <a:p>
            <a:r>
              <a:rPr lang="en-GB" b="1" dirty="0"/>
              <a:t>Please see our full Positive Behaviour Policy – on the school website</a:t>
            </a:r>
          </a:p>
        </p:txBody>
      </p:sp>
      <p:pic>
        <p:nvPicPr>
          <p:cNvPr id="4" name="Picture 3">
            <a:extLst>
              <a:ext uri="{FF2B5EF4-FFF2-40B4-BE49-F238E27FC236}">
                <a16:creationId xmlns:a16="http://schemas.microsoft.com/office/drawing/2014/main" id="{D9FBFBC5-BA01-4C8B-A6A1-B9E77E94DD06}"/>
              </a:ext>
            </a:extLst>
          </p:cNvPr>
          <p:cNvPicPr>
            <a:picLocks noChangeAspect="1"/>
          </p:cNvPicPr>
          <p:nvPr/>
        </p:nvPicPr>
        <p:blipFill>
          <a:blip r:embed="rId5"/>
          <a:stretch>
            <a:fillRect/>
          </a:stretch>
        </p:blipFill>
        <p:spPr>
          <a:xfrm>
            <a:off x="137084" y="237405"/>
            <a:ext cx="8827404" cy="5733085"/>
          </a:xfrm>
          <a:prstGeom prst="rect">
            <a:avLst/>
          </a:prstGeom>
        </p:spPr>
      </p:pic>
      <p:pic>
        <p:nvPicPr>
          <p:cNvPr id="2" name="27">
            <a:hlinkClick r:id="" action="ppaction://media"/>
            <a:extLst>
              <a:ext uri="{FF2B5EF4-FFF2-40B4-BE49-F238E27FC236}">
                <a16:creationId xmlns:a16="http://schemas.microsoft.com/office/drawing/2014/main" id="{ADE067BD-729C-4A71-A8D9-0FE2D57EC9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22575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C20F1AF9-DBBB-4D66-B591-11FA868BF829}"/>
              </a:ext>
            </a:extLst>
          </p:cNvPr>
          <p:cNvSpPr>
            <a:spLocks noGrp="1" noChangeArrowheads="1"/>
          </p:cNvSpPr>
          <p:nvPr>
            <p:ph type="ctrTitle"/>
          </p:nvPr>
        </p:nvSpPr>
        <p:spPr>
          <a:xfrm>
            <a:off x="251520" y="260648"/>
            <a:ext cx="8784976" cy="3929062"/>
          </a:xfrm>
        </p:spPr>
        <p:txBody>
          <a:bodyPr>
            <a:normAutofit/>
          </a:bodyPr>
          <a:lstStyle/>
          <a:p>
            <a:pPr algn="ctr" eaLnBrk="1" hangingPunct="1"/>
            <a:r>
              <a:rPr lang="en-GB" altLang="en-US" sz="4800" dirty="0">
                <a:solidFill>
                  <a:schemeClr val="tx1"/>
                </a:solidFill>
              </a:rPr>
              <a:t>Raise Your Child’s Attendance,</a:t>
            </a:r>
            <a:br>
              <a:rPr lang="en-GB" altLang="en-US" sz="4800" dirty="0">
                <a:solidFill>
                  <a:schemeClr val="tx1"/>
                </a:solidFill>
              </a:rPr>
            </a:br>
            <a:r>
              <a:rPr lang="en-GB" altLang="en-US" sz="4800" dirty="0">
                <a:solidFill>
                  <a:schemeClr val="tx1"/>
                </a:solidFill>
              </a:rPr>
              <a:t>- Raise their Chances!</a:t>
            </a:r>
            <a:br>
              <a:rPr lang="en-GB" altLang="en-US" sz="4800" dirty="0"/>
            </a:br>
            <a:r>
              <a:rPr lang="en-GB" altLang="en-US" sz="4400" dirty="0"/>
              <a:t>High attendance encourages the widest possible opportunities for YOUR child.</a:t>
            </a:r>
          </a:p>
        </p:txBody>
      </p:sp>
      <p:pic>
        <p:nvPicPr>
          <p:cNvPr id="2" name="Picture 1">
            <a:extLst>
              <a:ext uri="{FF2B5EF4-FFF2-40B4-BE49-F238E27FC236}">
                <a16:creationId xmlns:a16="http://schemas.microsoft.com/office/drawing/2014/main" id="{4033BE36-E123-4F33-8730-2A09FF4EFF07}"/>
              </a:ext>
            </a:extLst>
          </p:cNvPr>
          <p:cNvPicPr>
            <a:picLocks noChangeAspect="1"/>
          </p:cNvPicPr>
          <p:nvPr/>
        </p:nvPicPr>
        <p:blipFill>
          <a:blip r:embed="rId5"/>
          <a:stretch>
            <a:fillRect/>
          </a:stretch>
        </p:blipFill>
        <p:spPr>
          <a:xfrm>
            <a:off x="2716478" y="4012350"/>
            <a:ext cx="3799738" cy="2772782"/>
          </a:xfrm>
          <a:prstGeom prst="rect">
            <a:avLst/>
          </a:prstGeom>
        </p:spPr>
      </p:pic>
      <p:pic>
        <p:nvPicPr>
          <p:cNvPr id="4" name="28">
            <a:hlinkClick r:id="" action="ppaction://media"/>
            <a:extLst>
              <a:ext uri="{FF2B5EF4-FFF2-40B4-BE49-F238E27FC236}">
                <a16:creationId xmlns:a16="http://schemas.microsoft.com/office/drawing/2014/main" id="{2A6C8448-ADBB-44DE-8C8A-14F029781C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0430" y="370755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B315853-DD61-43D6-8AA0-2C8E2B5B5B6E}"/>
              </a:ext>
            </a:extLst>
          </p:cNvPr>
          <p:cNvSpPr>
            <a:spLocks noGrp="1" noChangeArrowheads="1"/>
          </p:cNvSpPr>
          <p:nvPr>
            <p:ph type="title"/>
          </p:nvPr>
        </p:nvSpPr>
        <p:spPr>
          <a:xfrm>
            <a:off x="107504" y="22109"/>
            <a:ext cx="9036496" cy="1066800"/>
          </a:xfrm>
        </p:spPr>
        <p:txBody>
          <a:bodyPr/>
          <a:lstStyle/>
          <a:p>
            <a:pPr eaLnBrk="1" hangingPunct="1"/>
            <a:r>
              <a:rPr lang="en-GB" altLang="en-US" sz="4800" dirty="0"/>
              <a:t>The Impact of Non-Attendance</a:t>
            </a:r>
          </a:p>
        </p:txBody>
      </p:sp>
      <p:sp>
        <p:nvSpPr>
          <p:cNvPr id="11267" name="Rectangle 3">
            <a:extLst>
              <a:ext uri="{FF2B5EF4-FFF2-40B4-BE49-F238E27FC236}">
                <a16:creationId xmlns:a16="http://schemas.microsoft.com/office/drawing/2014/main" id="{E96F586C-E48F-4847-88E6-914D622B4944}"/>
              </a:ext>
            </a:extLst>
          </p:cNvPr>
          <p:cNvSpPr>
            <a:spLocks noGrp="1" noChangeArrowheads="1"/>
          </p:cNvSpPr>
          <p:nvPr>
            <p:ph type="body" sz="half" idx="1"/>
          </p:nvPr>
        </p:nvSpPr>
        <p:spPr>
          <a:xfrm>
            <a:off x="395536" y="1196752"/>
            <a:ext cx="8002587" cy="4114800"/>
          </a:xfrm>
        </p:spPr>
        <p:txBody>
          <a:bodyPr/>
          <a:lstStyle/>
          <a:p>
            <a:pPr eaLnBrk="1" fontAlgn="auto" hangingPunct="1">
              <a:spcAft>
                <a:spcPts val="0"/>
              </a:spcAft>
              <a:buFont typeface="Wingdings" panose="05000000000000000000" pitchFamily="2" charset="2"/>
              <a:buChar char="Ø"/>
              <a:defRPr/>
            </a:pPr>
            <a:r>
              <a:rPr lang="en-GB" sz="2800" dirty="0">
                <a:solidFill>
                  <a:schemeClr val="tx1">
                    <a:lumMod val="75000"/>
                    <a:lumOff val="25000"/>
                  </a:schemeClr>
                </a:solidFill>
              </a:rPr>
              <a:t>95% - 9 days, 50 lessons lost</a:t>
            </a:r>
          </a:p>
          <a:p>
            <a:pPr eaLnBrk="1" fontAlgn="auto" hangingPunct="1">
              <a:spcAft>
                <a:spcPts val="0"/>
              </a:spcAft>
              <a:buFont typeface="Wingdings" panose="05000000000000000000" pitchFamily="2" charset="2"/>
              <a:buChar char="Ø"/>
              <a:defRPr/>
            </a:pPr>
            <a:r>
              <a:rPr lang="en-GB" sz="2800" dirty="0">
                <a:solidFill>
                  <a:schemeClr val="tx1">
                    <a:lumMod val="75000"/>
                    <a:lumOff val="25000"/>
                  </a:schemeClr>
                </a:solidFill>
              </a:rPr>
              <a:t>90% - 19 days, 100 lessons lost</a:t>
            </a:r>
          </a:p>
          <a:p>
            <a:pPr eaLnBrk="1" fontAlgn="auto" hangingPunct="1">
              <a:spcAft>
                <a:spcPts val="0"/>
              </a:spcAft>
              <a:buFont typeface="Wingdings" panose="05000000000000000000" pitchFamily="2" charset="2"/>
              <a:buChar char="Ø"/>
              <a:defRPr/>
            </a:pPr>
            <a:r>
              <a:rPr lang="en-GB" sz="2800" dirty="0">
                <a:solidFill>
                  <a:schemeClr val="tx1">
                    <a:lumMod val="75000"/>
                    <a:lumOff val="25000"/>
                  </a:schemeClr>
                </a:solidFill>
              </a:rPr>
              <a:t>85% - 29 days, 150 lessons lost</a:t>
            </a:r>
          </a:p>
          <a:p>
            <a:pPr eaLnBrk="1" fontAlgn="auto" hangingPunct="1">
              <a:spcAft>
                <a:spcPts val="0"/>
              </a:spcAft>
              <a:buFont typeface="Wingdings" panose="05000000000000000000" pitchFamily="2" charset="2"/>
              <a:buChar char="Ø"/>
              <a:defRPr/>
            </a:pPr>
            <a:r>
              <a:rPr lang="en-GB" sz="2800" dirty="0">
                <a:solidFill>
                  <a:schemeClr val="tx1">
                    <a:lumMod val="75000"/>
                    <a:lumOff val="25000"/>
                  </a:schemeClr>
                </a:solidFill>
              </a:rPr>
              <a:t>80% - 38 days, 200 lessons lost</a:t>
            </a:r>
          </a:p>
          <a:p>
            <a:pPr eaLnBrk="1" hangingPunct="1">
              <a:defRPr/>
            </a:pPr>
            <a:endParaRPr lang="en-GB" altLang="en-US" sz="2800" dirty="0"/>
          </a:p>
          <a:p>
            <a:pPr eaLnBrk="1" hangingPunct="1">
              <a:defRPr/>
            </a:pPr>
            <a:endParaRPr lang="en-GB" altLang="en-US" sz="2800" dirty="0"/>
          </a:p>
        </p:txBody>
      </p:sp>
      <p:sp>
        <p:nvSpPr>
          <p:cNvPr id="4" name="Content Placeholder 2">
            <a:extLst>
              <a:ext uri="{FF2B5EF4-FFF2-40B4-BE49-F238E27FC236}">
                <a16:creationId xmlns:a16="http://schemas.microsoft.com/office/drawing/2014/main" id="{019086D8-900A-4C6F-B24D-118BC117CE59}"/>
              </a:ext>
            </a:extLst>
          </p:cNvPr>
          <p:cNvSpPr txBox="1">
            <a:spLocks noChangeArrowheads="1"/>
          </p:cNvSpPr>
          <p:nvPr/>
        </p:nvSpPr>
        <p:spPr bwMode="auto">
          <a:xfrm>
            <a:off x="323528" y="3573016"/>
            <a:ext cx="7704856"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FFFFFF"/>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FFFFFF"/>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FFFFFF"/>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FFFFFF"/>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FFFFFF"/>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eaLnBrk="1" hangingPunct="1">
              <a:buNone/>
            </a:pPr>
            <a:r>
              <a:rPr lang="en-GB" altLang="en-US" sz="2400" dirty="0">
                <a:solidFill>
                  <a:schemeClr val="tx1"/>
                </a:solidFill>
              </a:rPr>
              <a:t>All children should be in school at ALL times</a:t>
            </a:r>
          </a:p>
          <a:p>
            <a:pPr marL="0" indent="0" eaLnBrk="1" hangingPunct="1">
              <a:buNone/>
            </a:pPr>
            <a:r>
              <a:rPr lang="en-GB" altLang="en-US" sz="2400" dirty="0">
                <a:solidFill>
                  <a:schemeClr val="tx1"/>
                </a:solidFill>
              </a:rPr>
              <a:t>We do understand that 100% is not always possible due to a child being unwell</a:t>
            </a:r>
          </a:p>
          <a:p>
            <a:pPr marL="0" indent="0" eaLnBrk="1" hangingPunct="1">
              <a:buNone/>
            </a:pPr>
            <a:r>
              <a:rPr lang="en-GB" altLang="en-US" sz="2400" dirty="0">
                <a:solidFill>
                  <a:schemeClr val="tx1"/>
                </a:solidFill>
              </a:rPr>
              <a:t>Nevertheless, FULL ATTENDANCE should always be the AIM</a:t>
            </a:r>
          </a:p>
        </p:txBody>
      </p:sp>
      <p:pic>
        <p:nvPicPr>
          <p:cNvPr id="2" name="29">
            <a:hlinkClick r:id="" action="ppaction://media"/>
            <a:extLst>
              <a:ext uri="{FF2B5EF4-FFF2-40B4-BE49-F238E27FC236}">
                <a16:creationId xmlns:a16="http://schemas.microsoft.com/office/drawing/2014/main" id="{63759B15-7578-41D3-9022-D1AD8B13BC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advTm="1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15FFB-3DC0-45BC-869D-0910C493D4A1}"/>
              </a:ext>
            </a:extLst>
          </p:cNvPr>
          <p:cNvSpPr txBox="1"/>
          <p:nvPr/>
        </p:nvSpPr>
        <p:spPr>
          <a:xfrm>
            <a:off x="1763688" y="4437112"/>
            <a:ext cx="5832648" cy="1938992"/>
          </a:xfrm>
          <a:prstGeom prst="rect">
            <a:avLst/>
          </a:prstGeom>
          <a:noFill/>
        </p:spPr>
        <p:txBody>
          <a:bodyPr wrap="square" rtlCol="0">
            <a:spAutoFit/>
          </a:bodyPr>
          <a:lstStyle/>
          <a:p>
            <a:pPr algn="ctr"/>
            <a:r>
              <a:rPr lang="en-GB" sz="2400" b="1" dirty="0"/>
              <a:t>Mrs Thomson</a:t>
            </a:r>
          </a:p>
          <a:p>
            <a:pPr algn="ctr"/>
            <a:r>
              <a:rPr lang="en-GB" sz="2400" dirty="0"/>
              <a:t>Lower Key Stage 2 Phase Leader </a:t>
            </a:r>
          </a:p>
          <a:p>
            <a:pPr algn="ctr"/>
            <a:r>
              <a:rPr lang="en-GB" sz="2400" dirty="0"/>
              <a:t>Senior Teacher </a:t>
            </a:r>
          </a:p>
          <a:p>
            <a:pPr algn="ctr"/>
            <a:r>
              <a:rPr lang="en-GB" sz="2400" dirty="0"/>
              <a:t>(Leadership Team of School)</a:t>
            </a:r>
          </a:p>
          <a:p>
            <a:pPr algn="ctr"/>
            <a:r>
              <a:rPr lang="en-GB" sz="2400" dirty="0"/>
              <a:t>Maths Lead</a:t>
            </a:r>
          </a:p>
        </p:txBody>
      </p:sp>
      <p:pic>
        <p:nvPicPr>
          <p:cNvPr id="3" name="Picture 2">
            <a:extLst>
              <a:ext uri="{FF2B5EF4-FFF2-40B4-BE49-F238E27FC236}">
                <a16:creationId xmlns:a16="http://schemas.microsoft.com/office/drawing/2014/main" id="{C452FD60-C331-4586-ABDB-09B143617CB4}"/>
              </a:ext>
            </a:extLst>
          </p:cNvPr>
          <p:cNvPicPr>
            <a:picLocks noChangeAspect="1"/>
          </p:cNvPicPr>
          <p:nvPr/>
        </p:nvPicPr>
        <p:blipFill>
          <a:blip r:embed="rId4"/>
          <a:stretch>
            <a:fillRect/>
          </a:stretch>
        </p:blipFill>
        <p:spPr>
          <a:xfrm>
            <a:off x="3059832" y="495187"/>
            <a:ext cx="3024336" cy="3851399"/>
          </a:xfrm>
          <a:prstGeom prst="rect">
            <a:avLst/>
          </a:prstGeom>
        </p:spPr>
      </p:pic>
      <p:pic>
        <p:nvPicPr>
          <p:cNvPr id="4" name="3">
            <a:hlinkClick r:id="" action="ppaction://media"/>
            <a:extLst>
              <a:ext uri="{FF2B5EF4-FFF2-40B4-BE49-F238E27FC236}">
                <a16:creationId xmlns:a16="http://schemas.microsoft.com/office/drawing/2014/main" id="{06A42F97-58D1-4C83-99C1-9D07D690AE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7544" y="5406608"/>
            <a:ext cx="609600" cy="609600"/>
          </a:xfrm>
          <a:prstGeom prst="rect">
            <a:avLst/>
          </a:prstGeom>
        </p:spPr>
      </p:pic>
    </p:spTree>
    <p:extLst>
      <p:ext uri="{BB962C8B-B14F-4D97-AF65-F5344CB8AC3E}">
        <p14:creationId xmlns:p14="http://schemas.microsoft.com/office/powerpoint/2010/main" val="2859844645"/>
      </p:ext>
    </p:extLst>
  </p:cSld>
  <p:clrMapOvr>
    <a:masterClrMapping/>
  </p:clrMapOvr>
  <mc:AlternateContent xmlns:mc="http://schemas.openxmlformats.org/markup-compatibility/2006" xmlns:p14="http://schemas.microsoft.com/office/powerpoint/2010/main">
    <mc:Choice Requires="p14">
      <p:transition spd="slow" p14:dur="2000" advTm="10444"/>
    </mc:Choice>
    <mc:Fallback xmlns="">
      <p:transition spd="slow" advTm="104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46CCBCC6-2672-4DC2-A6E7-D7896F9D9609}"/>
              </a:ext>
            </a:extLst>
          </p:cNvPr>
          <p:cNvSpPr>
            <a:spLocks noGrp="1" noChangeArrowheads="1"/>
          </p:cNvSpPr>
          <p:nvPr>
            <p:ph type="title"/>
          </p:nvPr>
        </p:nvSpPr>
        <p:spPr>
          <a:xfrm>
            <a:off x="1397793" y="260648"/>
            <a:ext cx="6348413" cy="503783"/>
          </a:xfrm>
        </p:spPr>
        <p:txBody>
          <a:bodyPr>
            <a:normAutofit fontScale="90000"/>
          </a:bodyPr>
          <a:lstStyle/>
          <a:p>
            <a:pPr eaLnBrk="1" hangingPunct="1">
              <a:defRPr/>
            </a:pPr>
            <a:r>
              <a:rPr lang="en-GB" altLang="en-US" sz="4800" dirty="0"/>
              <a:t>School Hours</a:t>
            </a:r>
          </a:p>
        </p:txBody>
      </p:sp>
      <p:sp>
        <p:nvSpPr>
          <p:cNvPr id="10243" name="Content Placeholder 2">
            <a:extLst>
              <a:ext uri="{FF2B5EF4-FFF2-40B4-BE49-F238E27FC236}">
                <a16:creationId xmlns:a16="http://schemas.microsoft.com/office/drawing/2014/main" id="{72EA801F-DCDC-4F90-A0AC-B510EEB652CF}"/>
              </a:ext>
            </a:extLst>
          </p:cNvPr>
          <p:cNvSpPr>
            <a:spLocks noGrp="1" noChangeArrowheads="1"/>
          </p:cNvSpPr>
          <p:nvPr>
            <p:ph idx="1"/>
          </p:nvPr>
        </p:nvSpPr>
        <p:spPr>
          <a:xfrm>
            <a:off x="107504" y="980728"/>
            <a:ext cx="8928992" cy="5760640"/>
          </a:xfrm>
        </p:spPr>
        <p:txBody>
          <a:bodyPr>
            <a:normAutofit fontScale="70000" lnSpcReduction="20000"/>
          </a:bodyPr>
          <a:lstStyle/>
          <a:p>
            <a:pPr marL="0" indent="0" eaLnBrk="1" hangingPunct="1">
              <a:spcBef>
                <a:spcPts val="0"/>
              </a:spcBef>
              <a:buNone/>
            </a:pPr>
            <a:r>
              <a:rPr lang="en-GB" altLang="en-US" b="1" dirty="0"/>
              <a:t>8:30am – </a:t>
            </a:r>
          </a:p>
          <a:p>
            <a:pPr marL="0" indent="0" eaLnBrk="1" hangingPunct="1">
              <a:spcBef>
                <a:spcPts val="0"/>
              </a:spcBef>
              <a:buNone/>
            </a:pPr>
            <a:r>
              <a:rPr lang="en-GB" altLang="en-US" dirty="0"/>
              <a:t>School gates open, all pupils welcomed.</a:t>
            </a:r>
          </a:p>
          <a:p>
            <a:pPr marL="0" indent="0" eaLnBrk="1" hangingPunct="1">
              <a:spcBef>
                <a:spcPts val="0"/>
              </a:spcBef>
              <a:buNone/>
            </a:pPr>
            <a:r>
              <a:rPr lang="en-GB" altLang="en-US" sz="3100" dirty="0"/>
              <a:t>Pupils that arrive at this time have the opportunity to settle in the classroom.</a:t>
            </a:r>
          </a:p>
          <a:p>
            <a:pPr marL="0" indent="0" eaLnBrk="1" hangingPunct="1">
              <a:spcBef>
                <a:spcPts val="0"/>
              </a:spcBef>
              <a:buNone/>
            </a:pPr>
            <a:endParaRPr lang="en-GB" altLang="en-US" dirty="0"/>
          </a:p>
          <a:p>
            <a:pPr marL="0" indent="0" eaLnBrk="1" hangingPunct="1">
              <a:spcBef>
                <a:spcPts val="0"/>
              </a:spcBef>
              <a:buNone/>
            </a:pPr>
            <a:r>
              <a:rPr lang="en-GB" altLang="en-US" b="1" dirty="0"/>
              <a:t>8:45am – </a:t>
            </a:r>
          </a:p>
          <a:p>
            <a:pPr marL="0" indent="0" eaLnBrk="1" hangingPunct="1">
              <a:spcBef>
                <a:spcPts val="0"/>
              </a:spcBef>
              <a:buNone/>
            </a:pPr>
            <a:r>
              <a:rPr lang="en-GB" altLang="en-US" dirty="0"/>
              <a:t>The school gates are closed. </a:t>
            </a:r>
            <a:r>
              <a:rPr lang="en-GB" altLang="en-US" b="1" dirty="0"/>
              <a:t>The school day has officially started.</a:t>
            </a:r>
          </a:p>
          <a:p>
            <a:pPr marL="0" indent="0" eaLnBrk="1" hangingPunct="1">
              <a:spcBef>
                <a:spcPts val="0"/>
              </a:spcBef>
              <a:buNone/>
            </a:pPr>
            <a:endParaRPr lang="en-GB" altLang="en-US" dirty="0"/>
          </a:p>
          <a:p>
            <a:pPr marL="0" indent="0" eaLnBrk="1" hangingPunct="1">
              <a:spcBef>
                <a:spcPts val="0"/>
              </a:spcBef>
              <a:buNone/>
            </a:pPr>
            <a:r>
              <a:rPr lang="en-GB" altLang="en-US" b="1" dirty="0"/>
              <a:t>8:55am -  </a:t>
            </a:r>
          </a:p>
          <a:p>
            <a:pPr marL="0" indent="0" eaLnBrk="1" hangingPunct="1">
              <a:spcBef>
                <a:spcPts val="0"/>
              </a:spcBef>
              <a:buNone/>
            </a:pPr>
            <a:r>
              <a:rPr lang="en-GB" altLang="en-US" dirty="0"/>
              <a:t>Registers are officially closed and sent to Attendance Officer. Any pupils arriving after this time are recorded as late on the register. Pupils with 10 late codes will be invited to a meeting to discuss poor punctuality.</a:t>
            </a:r>
          </a:p>
          <a:p>
            <a:pPr marL="0" indent="0" eaLnBrk="1" hangingPunct="1">
              <a:spcBef>
                <a:spcPts val="0"/>
              </a:spcBef>
              <a:buNone/>
            </a:pPr>
            <a:endParaRPr lang="en-GB" altLang="en-US" dirty="0"/>
          </a:p>
          <a:p>
            <a:pPr marL="0" indent="0" eaLnBrk="1" hangingPunct="1">
              <a:spcBef>
                <a:spcPts val="0"/>
              </a:spcBef>
              <a:buNone/>
            </a:pPr>
            <a:r>
              <a:rPr lang="en-GB" altLang="en-US" b="1" dirty="0"/>
              <a:t>9.00am -  </a:t>
            </a:r>
          </a:p>
          <a:p>
            <a:pPr marL="0" indent="0" eaLnBrk="1" hangingPunct="1">
              <a:spcBef>
                <a:spcPts val="0"/>
              </a:spcBef>
              <a:buNone/>
            </a:pPr>
            <a:r>
              <a:rPr lang="en-GB" altLang="en-US" dirty="0"/>
              <a:t>Pupils arriving after 9am will be coded as U, this will be recorded as absent and will affect attendance figure.</a:t>
            </a:r>
          </a:p>
          <a:p>
            <a:pPr marL="0" indent="0" eaLnBrk="1" hangingPunct="1">
              <a:spcBef>
                <a:spcPts val="0"/>
              </a:spcBef>
              <a:buNone/>
            </a:pPr>
            <a:endParaRPr lang="en-GB" altLang="en-US" dirty="0"/>
          </a:p>
          <a:p>
            <a:pPr marL="0" indent="0" eaLnBrk="1" hangingPunct="1">
              <a:spcBef>
                <a:spcPts val="0"/>
              </a:spcBef>
              <a:buNone/>
            </a:pPr>
            <a:r>
              <a:rPr lang="en-GB" altLang="en-US" b="1" dirty="0"/>
              <a:t>3.30pm -  </a:t>
            </a:r>
          </a:p>
          <a:p>
            <a:pPr marL="0" indent="0" eaLnBrk="1" hangingPunct="1">
              <a:spcBef>
                <a:spcPts val="0"/>
              </a:spcBef>
              <a:buNone/>
            </a:pPr>
            <a:r>
              <a:rPr lang="en-GB" altLang="en-US" dirty="0"/>
              <a:t>School day finishes and all pupils are expected to be collected on time or prior arrangements made by parents to use the wrap around provisions provided by Busy Living.</a:t>
            </a:r>
          </a:p>
        </p:txBody>
      </p:sp>
      <p:pic>
        <p:nvPicPr>
          <p:cNvPr id="3" name="30">
            <a:hlinkClick r:id="" action="ppaction://media"/>
            <a:extLst>
              <a:ext uri="{FF2B5EF4-FFF2-40B4-BE49-F238E27FC236}">
                <a16:creationId xmlns:a16="http://schemas.microsoft.com/office/drawing/2014/main" id="{934C8445-56F8-4FE6-AED5-6E18383E3E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79712" y="28277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17E085D9-1602-4944-9591-9895A5F494FD}"/>
              </a:ext>
            </a:extLst>
          </p:cNvPr>
          <p:cNvSpPr>
            <a:spLocks noGrp="1" noChangeArrowheads="1"/>
          </p:cNvSpPr>
          <p:nvPr>
            <p:ph type="title"/>
          </p:nvPr>
        </p:nvSpPr>
        <p:spPr/>
        <p:txBody>
          <a:bodyPr>
            <a:normAutofit fontScale="90000"/>
          </a:bodyPr>
          <a:lstStyle/>
          <a:p>
            <a:pPr eaLnBrk="1" hangingPunct="1">
              <a:defRPr/>
            </a:pPr>
            <a:r>
              <a:rPr lang="en-GB" altLang="en-US" sz="4800"/>
              <a:t>Appointments during school time</a:t>
            </a:r>
          </a:p>
        </p:txBody>
      </p:sp>
      <p:sp>
        <p:nvSpPr>
          <p:cNvPr id="3" name="Content Placeholder 2">
            <a:extLst>
              <a:ext uri="{FF2B5EF4-FFF2-40B4-BE49-F238E27FC236}">
                <a16:creationId xmlns:a16="http://schemas.microsoft.com/office/drawing/2014/main" id="{11DDDCE4-2407-4A6F-BA98-D7CEE1D176F5}"/>
              </a:ext>
            </a:extLst>
          </p:cNvPr>
          <p:cNvSpPr>
            <a:spLocks noGrp="1"/>
          </p:cNvSpPr>
          <p:nvPr>
            <p:ph idx="1"/>
          </p:nvPr>
        </p:nvSpPr>
        <p:spPr>
          <a:xfrm>
            <a:off x="539552" y="1700808"/>
            <a:ext cx="7850832" cy="3881437"/>
          </a:xfrm>
        </p:spPr>
        <p:txBody>
          <a:bodyPr rtlCol="0">
            <a:normAutofit lnSpcReduction="10000"/>
          </a:bodyPr>
          <a:lstStyle/>
          <a:p>
            <a:pPr eaLnBrk="1" fontAlgn="auto" hangingPunct="1">
              <a:spcAft>
                <a:spcPts val="0"/>
              </a:spcAft>
              <a:buFont typeface="Wingdings 3" charset="2"/>
              <a:buChar char=""/>
              <a:defRPr/>
            </a:pPr>
            <a:r>
              <a:rPr lang="en-GB" sz="2400" dirty="0">
                <a:solidFill>
                  <a:schemeClr val="tx1">
                    <a:lumMod val="75000"/>
                    <a:lumOff val="25000"/>
                  </a:schemeClr>
                </a:solidFill>
              </a:rPr>
              <a:t>Taking your child out of school for medical/dental appointments disrupts their learning, along with the learning of rest of the class</a:t>
            </a:r>
          </a:p>
          <a:p>
            <a:pPr marL="0" indent="0" eaLnBrk="1" fontAlgn="auto" hangingPunct="1">
              <a:spcAft>
                <a:spcPts val="0"/>
              </a:spcAft>
              <a:buNone/>
              <a:defRPr/>
            </a:pPr>
            <a:endParaRPr lang="en-GB" sz="2400" dirty="0">
              <a:solidFill>
                <a:schemeClr val="tx1">
                  <a:lumMod val="75000"/>
                  <a:lumOff val="25000"/>
                </a:schemeClr>
              </a:solidFill>
            </a:endParaRPr>
          </a:p>
          <a:p>
            <a:pPr eaLnBrk="1" fontAlgn="auto" hangingPunct="1">
              <a:spcAft>
                <a:spcPts val="0"/>
              </a:spcAft>
              <a:buFont typeface="Wingdings 3" charset="2"/>
              <a:buChar char=""/>
              <a:defRPr/>
            </a:pPr>
            <a:r>
              <a:rPr lang="en-GB" sz="2400" dirty="0">
                <a:solidFill>
                  <a:schemeClr val="tx1">
                    <a:lumMod val="75000"/>
                    <a:lumOff val="25000"/>
                  </a:schemeClr>
                </a:solidFill>
              </a:rPr>
              <a:t>Appointments must be booked outside of the school day or during the holiday period  </a:t>
            </a:r>
          </a:p>
          <a:p>
            <a:pPr marL="0" indent="0" eaLnBrk="1" fontAlgn="auto" hangingPunct="1">
              <a:spcAft>
                <a:spcPts val="0"/>
              </a:spcAft>
              <a:buNone/>
              <a:defRPr/>
            </a:pPr>
            <a:endParaRPr lang="en-GB" sz="2400" dirty="0">
              <a:solidFill>
                <a:schemeClr val="tx1">
                  <a:lumMod val="75000"/>
                  <a:lumOff val="25000"/>
                </a:schemeClr>
              </a:solidFill>
            </a:endParaRPr>
          </a:p>
          <a:p>
            <a:pPr eaLnBrk="1" fontAlgn="auto" hangingPunct="1">
              <a:spcAft>
                <a:spcPts val="0"/>
              </a:spcAft>
              <a:buFont typeface="Wingdings 3" charset="2"/>
              <a:buChar char=""/>
              <a:defRPr/>
            </a:pPr>
            <a:r>
              <a:rPr lang="en-GB" sz="2400" dirty="0">
                <a:solidFill>
                  <a:schemeClr val="tx1">
                    <a:lumMod val="75000"/>
                    <a:lumOff val="25000"/>
                  </a:schemeClr>
                </a:solidFill>
              </a:rPr>
              <a:t>Documentation must be produced, in advance, for any appointments that you wish your child to attend during the school day</a:t>
            </a:r>
          </a:p>
          <a:p>
            <a:pPr eaLnBrk="1" fontAlgn="auto" hangingPunct="1">
              <a:spcAft>
                <a:spcPts val="0"/>
              </a:spcAft>
              <a:buFont typeface="Wingdings 3" charset="2"/>
              <a:buChar char=""/>
              <a:defRPr/>
            </a:pPr>
            <a:endParaRPr lang="en-GB" dirty="0">
              <a:solidFill>
                <a:schemeClr val="tx1">
                  <a:lumMod val="75000"/>
                  <a:lumOff val="25000"/>
                </a:schemeClr>
              </a:solidFill>
            </a:endParaRPr>
          </a:p>
        </p:txBody>
      </p:sp>
      <p:pic>
        <p:nvPicPr>
          <p:cNvPr id="2" name="Picture 1">
            <a:extLst>
              <a:ext uri="{FF2B5EF4-FFF2-40B4-BE49-F238E27FC236}">
                <a16:creationId xmlns:a16="http://schemas.microsoft.com/office/drawing/2014/main" id="{D69627CB-E91D-4DB4-BC86-0BA202FC77A4}"/>
              </a:ext>
            </a:extLst>
          </p:cNvPr>
          <p:cNvPicPr>
            <a:picLocks noChangeAspect="1"/>
          </p:cNvPicPr>
          <p:nvPr/>
        </p:nvPicPr>
        <p:blipFill>
          <a:blip r:embed="rId4"/>
          <a:stretch>
            <a:fillRect/>
          </a:stretch>
        </p:blipFill>
        <p:spPr>
          <a:xfrm>
            <a:off x="5580112" y="5085184"/>
            <a:ext cx="3473613" cy="1699610"/>
          </a:xfrm>
          <a:prstGeom prst="rect">
            <a:avLst/>
          </a:prstGeom>
        </p:spPr>
      </p:pic>
      <p:pic>
        <p:nvPicPr>
          <p:cNvPr id="4" name="31">
            <a:hlinkClick r:id="" action="ppaction://media"/>
            <a:extLst>
              <a:ext uri="{FF2B5EF4-FFF2-40B4-BE49-F238E27FC236}">
                <a16:creationId xmlns:a16="http://schemas.microsoft.com/office/drawing/2014/main" id="{DF5B89D3-5F35-49FB-856E-F4B1A3EC96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616" y="563018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039D787E-D80A-42E8-926A-45747BD27325}"/>
              </a:ext>
            </a:extLst>
          </p:cNvPr>
          <p:cNvSpPr>
            <a:spLocks noGrp="1" noChangeArrowheads="1"/>
          </p:cNvSpPr>
          <p:nvPr>
            <p:ph type="title"/>
          </p:nvPr>
        </p:nvSpPr>
        <p:spPr>
          <a:xfrm>
            <a:off x="466564" y="153639"/>
            <a:ext cx="8210872" cy="836712"/>
          </a:xfrm>
        </p:spPr>
        <p:txBody>
          <a:bodyPr>
            <a:normAutofit/>
          </a:bodyPr>
          <a:lstStyle/>
          <a:p>
            <a:pPr eaLnBrk="1" hangingPunct="1">
              <a:defRPr/>
            </a:pPr>
            <a:r>
              <a:rPr lang="en-GB" altLang="en-US" sz="3200" dirty="0"/>
              <a:t>Holidays and exceptional circumstance leave</a:t>
            </a:r>
          </a:p>
        </p:txBody>
      </p:sp>
      <p:sp>
        <p:nvSpPr>
          <p:cNvPr id="3" name="Content Placeholder 2">
            <a:extLst>
              <a:ext uri="{FF2B5EF4-FFF2-40B4-BE49-F238E27FC236}">
                <a16:creationId xmlns:a16="http://schemas.microsoft.com/office/drawing/2014/main" id="{9A59F4FA-1BFD-4AEF-8CE5-A1B4648DCFEA}"/>
              </a:ext>
            </a:extLst>
          </p:cNvPr>
          <p:cNvSpPr>
            <a:spLocks noGrp="1"/>
          </p:cNvSpPr>
          <p:nvPr>
            <p:ph idx="1"/>
          </p:nvPr>
        </p:nvSpPr>
        <p:spPr>
          <a:xfrm>
            <a:off x="323528" y="977158"/>
            <a:ext cx="8496944" cy="5620194"/>
          </a:xfrm>
        </p:spPr>
        <p:txBody>
          <a:bodyPr rtlCol="0">
            <a:noAutofit/>
          </a:bodyPr>
          <a:lstStyle/>
          <a:p>
            <a:pPr eaLnBrk="1" fontAlgn="auto" hangingPunct="1">
              <a:spcAft>
                <a:spcPts val="0"/>
              </a:spcAft>
              <a:buFont typeface="Wingdings 3" charset="2"/>
              <a:buChar char=""/>
              <a:defRPr/>
            </a:pPr>
            <a:r>
              <a:rPr lang="en-GB" sz="2000" dirty="0">
                <a:solidFill>
                  <a:schemeClr val="tx1">
                    <a:lumMod val="75000"/>
                    <a:lumOff val="25000"/>
                  </a:schemeClr>
                </a:solidFill>
              </a:rPr>
              <a:t>No holidays during term time are allowed, any term time holidays will be recorded as unauthorised and escalated to Buckinghamshire County Council attendance team, where parents will enter an attendance contract and penalty fines will be given, direct from the council</a:t>
            </a:r>
          </a:p>
          <a:p>
            <a:pPr marL="0" indent="0" algn="ctr" eaLnBrk="1" fontAlgn="auto" hangingPunct="1">
              <a:spcAft>
                <a:spcPts val="0"/>
              </a:spcAft>
              <a:buFont typeface="Wingdings 3" panose="05040102010807070707" pitchFamily="18" charset="2"/>
              <a:buNone/>
              <a:defRPr/>
            </a:pPr>
            <a:endParaRPr lang="en-GB" sz="2000" dirty="0">
              <a:solidFill>
                <a:schemeClr val="tx1">
                  <a:lumMod val="75000"/>
                  <a:lumOff val="25000"/>
                </a:schemeClr>
              </a:solidFill>
            </a:endParaRPr>
          </a:p>
          <a:p>
            <a:pPr marL="0" indent="0" algn="ctr" eaLnBrk="1" fontAlgn="auto" hangingPunct="1">
              <a:spcAft>
                <a:spcPts val="0"/>
              </a:spcAft>
              <a:buFont typeface="Wingdings 3" panose="05040102010807070707" pitchFamily="18" charset="2"/>
              <a:buNone/>
              <a:defRPr/>
            </a:pPr>
            <a:r>
              <a:rPr lang="en-GB" sz="2000" dirty="0">
                <a:solidFill>
                  <a:schemeClr val="tx1">
                    <a:lumMod val="75000"/>
                    <a:lumOff val="25000"/>
                  </a:schemeClr>
                </a:solidFill>
              </a:rPr>
              <a:t>(contracts and fines are not limited to term time holidays, also to persistent absence and persistent lateness).</a:t>
            </a:r>
          </a:p>
          <a:p>
            <a:pPr marL="0" indent="0" eaLnBrk="1" fontAlgn="auto" hangingPunct="1">
              <a:spcAft>
                <a:spcPts val="0"/>
              </a:spcAft>
              <a:buFont typeface="Wingdings 3" panose="05040102010807070707" pitchFamily="18" charset="2"/>
              <a:buNone/>
              <a:defRPr/>
            </a:pPr>
            <a:endParaRPr lang="en-GB" sz="2000" dirty="0">
              <a:solidFill>
                <a:schemeClr val="tx1">
                  <a:lumMod val="75000"/>
                  <a:lumOff val="25000"/>
                </a:schemeClr>
              </a:solidFill>
            </a:endParaRPr>
          </a:p>
          <a:p>
            <a:pPr eaLnBrk="1" fontAlgn="auto" hangingPunct="1">
              <a:spcAft>
                <a:spcPts val="0"/>
              </a:spcAft>
              <a:buFont typeface="Wingdings 3" charset="2"/>
              <a:buChar char=""/>
              <a:defRPr/>
            </a:pPr>
            <a:r>
              <a:rPr lang="en-GB" sz="2000" dirty="0">
                <a:solidFill>
                  <a:schemeClr val="tx1">
                    <a:lumMod val="75000"/>
                    <a:lumOff val="25000"/>
                  </a:schemeClr>
                </a:solidFill>
              </a:rPr>
              <a:t>All holidays need to be taken during the school holidays.</a:t>
            </a:r>
          </a:p>
          <a:p>
            <a:pPr marL="0" indent="0" eaLnBrk="1" fontAlgn="auto" hangingPunct="1">
              <a:spcAft>
                <a:spcPts val="0"/>
              </a:spcAft>
              <a:buNone/>
              <a:defRPr/>
            </a:pPr>
            <a:endParaRPr lang="en-GB" sz="2000" dirty="0">
              <a:solidFill>
                <a:schemeClr val="tx1">
                  <a:lumMod val="75000"/>
                  <a:lumOff val="25000"/>
                </a:schemeClr>
              </a:solidFill>
            </a:endParaRPr>
          </a:p>
          <a:p>
            <a:pPr eaLnBrk="1" fontAlgn="auto" hangingPunct="1">
              <a:spcAft>
                <a:spcPts val="0"/>
              </a:spcAft>
              <a:buFont typeface="Wingdings 3" charset="2"/>
              <a:buChar char=""/>
              <a:defRPr/>
            </a:pPr>
            <a:r>
              <a:rPr lang="en-GB" sz="2000" dirty="0">
                <a:solidFill>
                  <a:schemeClr val="tx1">
                    <a:lumMod val="75000"/>
                    <a:lumOff val="25000"/>
                  </a:schemeClr>
                </a:solidFill>
              </a:rPr>
              <a:t>If any leave is required during term time,</a:t>
            </a:r>
          </a:p>
          <a:p>
            <a:pPr marL="0" indent="0" eaLnBrk="1" fontAlgn="auto" hangingPunct="1">
              <a:spcAft>
                <a:spcPts val="0"/>
              </a:spcAft>
              <a:buNone/>
              <a:defRPr/>
            </a:pPr>
            <a:r>
              <a:rPr lang="en-GB" sz="2000" dirty="0">
                <a:solidFill>
                  <a:schemeClr val="tx1">
                    <a:lumMod val="75000"/>
                    <a:lumOff val="25000"/>
                  </a:schemeClr>
                </a:solidFill>
              </a:rPr>
              <a:t>     due to special circumstance, speak with </a:t>
            </a:r>
          </a:p>
          <a:p>
            <a:pPr marL="0" indent="0" eaLnBrk="1" fontAlgn="auto" hangingPunct="1">
              <a:spcAft>
                <a:spcPts val="0"/>
              </a:spcAft>
              <a:buNone/>
              <a:defRPr/>
            </a:pPr>
            <a:r>
              <a:rPr lang="en-GB" sz="2000" dirty="0">
                <a:solidFill>
                  <a:schemeClr val="tx1">
                    <a:lumMod val="75000"/>
                    <a:lumOff val="25000"/>
                  </a:schemeClr>
                </a:solidFill>
              </a:rPr>
              <a:t>     the Attendance Officer and we can </a:t>
            </a:r>
          </a:p>
          <a:p>
            <a:pPr marL="0" indent="0" eaLnBrk="1" fontAlgn="auto" hangingPunct="1">
              <a:spcAft>
                <a:spcPts val="0"/>
              </a:spcAft>
              <a:buNone/>
              <a:defRPr/>
            </a:pPr>
            <a:r>
              <a:rPr lang="en-GB" sz="2000" dirty="0">
                <a:solidFill>
                  <a:schemeClr val="tx1">
                    <a:lumMod val="75000"/>
                    <a:lumOff val="25000"/>
                  </a:schemeClr>
                </a:solidFill>
              </a:rPr>
              <a:t>     discuss further, supporting documents </a:t>
            </a:r>
          </a:p>
          <a:p>
            <a:pPr marL="0" indent="0" eaLnBrk="1" fontAlgn="auto" hangingPunct="1">
              <a:spcAft>
                <a:spcPts val="0"/>
              </a:spcAft>
              <a:buNone/>
              <a:defRPr/>
            </a:pPr>
            <a:r>
              <a:rPr lang="en-GB" sz="2000" dirty="0">
                <a:solidFill>
                  <a:schemeClr val="tx1">
                    <a:lumMod val="75000"/>
                    <a:lumOff val="25000"/>
                  </a:schemeClr>
                </a:solidFill>
              </a:rPr>
              <a:t>     will be required</a:t>
            </a:r>
          </a:p>
        </p:txBody>
      </p:sp>
      <p:pic>
        <p:nvPicPr>
          <p:cNvPr id="2" name="Picture 1">
            <a:extLst>
              <a:ext uri="{FF2B5EF4-FFF2-40B4-BE49-F238E27FC236}">
                <a16:creationId xmlns:a16="http://schemas.microsoft.com/office/drawing/2014/main" id="{C083AE84-2571-4541-A355-E0A8727D8A6E}"/>
              </a:ext>
            </a:extLst>
          </p:cNvPr>
          <p:cNvPicPr>
            <a:picLocks noChangeAspect="1"/>
          </p:cNvPicPr>
          <p:nvPr/>
        </p:nvPicPr>
        <p:blipFill>
          <a:blip r:embed="rId4"/>
          <a:stretch>
            <a:fillRect/>
          </a:stretch>
        </p:blipFill>
        <p:spPr>
          <a:xfrm>
            <a:off x="5436096" y="4059915"/>
            <a:ext cx="3384376" cy="2644446"/>
          </a:xfrm>
          <a:prstGeom prst="rect">
            <a:avLst/>
          </a:prstGeom>
        </p:spPr>
      </p:pic>
      <p:pic>
        <p:nvPicPr>
          <p:cNvPr id="4" name="32">
            <a:hlinkClick r:id="" action="ppaction://media"/>
            <a:extLst>
              <a:ext uri="{FF2B5EF4-FFF2-40B4-BE49-F238E27FC236}">
                <a16:creationId xmlns:a16="http://schemas.microsoft.com/office/drawing/2014/main" id="{5C9F14F0-E4F1-4CBB-A06F-9D30548B79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75856" y="588084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A92ECFA5-BE16-405A-9003-E1033C11CCDB}"/>
              </a:ext>
            </a:extLst>
          </p:cNvPr>
          <p:cNvSpPr>
            <a:spLocks noGrp="1" noChangeArrowheads="1"/>
          </p:cNvSpPr>
          <p:nvPr>
            <p:ph type="title"/>
          </p:nvPr>
        </p:nvSpPr>
        <p:spPr>
          <a:xfrm>
            <a:off x="1547664" y="116632"/>
            <a:ext cx="6348413" cy="1223962"/>
          </a:xfrm>
        </p:spPr>
        <p:txBody>
          <a:bodyPr>
            <a:normAutofit fontScale="90000"/>
          </a:bodyPr>
          <a:lstStyle/>
          <a:p>
            <a:pPr eaLnBrk="1" hangingPunct="1">
              <a:defRPr/>
            </a:pPr>
            <a:r>
              <a:rPr lang="en-GB" altLang="en-US" sz="4800" dirty="0"/>
              <a:t>Rewards</a:t>
            </a:r>
            <a:br>
              <a:rPr lang="en-GB" altLang="en-US" sz="4800" dirty="0"/>
            </a:br>
            <a:endParaRPr lang="en-GB" altLang="en-US" sz="4800" dirty="0"/>
          </a:p>
        </p:txBody>
      </p:sp>
      <p:sp>
        <p:nvSpPr>
          <p:cNvPr id="3" name="Content Placeholder 2">
            <a:extLst>
              <a:ext uri="{FF2B5EF4-FFF2-40B4-BE49-F238E27FC236}">
                <a16:creationId xmlns:a16="http://schemas.microsoft.com/office/drawing/2014/main" id="{28C7F225-9174-48A8-9FE8-80D435A8BFE9}"/>
              </a:ext>
            </a:extLst>
          </p:cNvPr>
          <p:cNvSpPr>
            <a:spLocks noGrp="1"/>
          </p:cNvSpPr>
          <p:nvPr>
            <p:ph idx="1"/>
          </p:nvPr>
        </p:nvSpPr>
        <p:spPr>
          <a:xfrm>
            <a:off x="395536" y="836613"/>
            <a:ext cx="6348413" cy="5411787"/>
          </a:xfrm>
        </p:spPr>
        <p:txBody>
          <a:bodyPr>
            <a:normAutofit/>
          </a:bodyPr>
          <a:lstStyle/>
          <a:p>
            <a:pPr marL="0" indent="0" eaLnBrk="1" hangingPunct="1">
              <a:buFont typeface="Wingdings 3" panose="05040102010807070707" pitchFamily="18" charset="2"/>
              <a:buNone/>
              <a:defRPr/>
            </a:pPr>
            <a:r>
              <a:rPr lang="en-GB" sz="2400" u="sng" dirty="0"/>
              <a:t>Weekly Draw</a:t>
            </a:r>
          </a:p>
          <a:p>
            <a:pPr eaLnBrk="1" hangingPunct="1">
              <a:buFont typeface="Wingdings" panose="05000000000000000000" pitchFamily="2" charset="2"/>
              <a:buChar char="Ø"/>
              <a:defRPr/>
            </a:pPr>
            <a:r>
              <a:rPr lang="en-GB" sz="2400" dirty="0"/>
              <a:t>We reward those pupils who do achieve 100% attendance on a weekly basis, with the winner of the draw receiving a goodie bag each Friday.</a:t>
            </a:r>
          </a:p>
          <a:p>
            <a:pPr marL="0" indent="0" eaLnBrk="1" hangingPunct="1">
              <a:buNone/>
              <a:defRPr/>
            </a:pPr>
            <a:endParaRPr lang="en-GB" sz="2400" dirty="0"/>
          </a:p>
          <a:p>
            <a:pPr marL="0" indent="0" eaLnBrk="1" hangingPunct="1">
              <a:buFont typeface="Wingdings 3" panose="05040102010807070707" pitchFamily="18" charset="2"/>
              <a:buNone/>
              <a:defRPr/>
            </a:pPr>
            <a:r>
              <a:rPr lang="en-GB" sz="2400" u="sng" dirty="0"/>
              <a:t>Grand Prize</a:t>
            </a:r>
          </a:p>
          <a:p>
            <a:pPr eaLnBrk="1" hangingPunct="1">
              <a:buFont typeface="Wingdings" panose="05000000000000000000" pitchFamily="2" charset="2"/>
              <a:buChar char="Ø"/>
              <a:defRPr/>
            </a:pPr>
            <a:r>
              <a:rPr lang="en-GB" sz="2400" dirty="0"/>
              <a:t>Our grand prize draw raffle of a £50 Amazon voucher will also reward those pupils who have full attendance each week during the term.</a:t>
            </a:r>
          </a:p>
          <a:p>
            <a:pPr marL="0" indent="0" eaLnBrk="1" hangingPunct="1">
              <a:buFont typeface="Wingdings 3" panose="05040102010807070707" pitchFamily="18" charset="2"/>
              <a:buNone/>
              <a:defRPr/>
            </a:pPr>
            <a:endParaRPr lang="en-GB" sz="2400" dirty="0"/>
          </a:p>
          <a:p>
            <a:pPr marL="0" indent="0" eaLnBrk="1" hangingPunct="1">
              <a:buFont typeface="Wingdings 3" panose="05040102010807070707" pitchFamily="18" charset="2"/>
              <a:buNone/>
              <a:defRPr/>
            </a:pPr>
            <a:r>
              <a:rPr lang="en-GB" sz="2400" dirty="0"/>
              <a:t>Both these draws are celebrated during assemblies, with the whole school present.</a:t>
            </a:r>
          </a:p>
        </p:txBody>
      </p:sp>
      <p:pic>
        <p:nvPicPr>
          <p:cNvPr id="2" name="Picture 1">
            <a:extLst>
              <a:ext uri="{FF2B5EF4-FFF2-40B4-BE49-F238E27FC236}">
                <a16:creationId xmlns:a16="http://schemas.microsoft.com/office/drawing/2014/main" id="{EE5FC81C-0E97-47B0-BF4D-A242DECA1EE5}"/>
              </a:ext>
            </a:extLst>
          </p:cNvPr>
          <p:cNvPicPr>
            <a:picLocks noChangeAspect="1"/>
          </p:cNvPicPr>
          <p:nvPr/>
        </p:nvPicPr>
        <p:blipFill>
          <a:blip r:embed="rId4"/>
          <a:stretch>
            <a:fillRect/>
          </a:stretch>
        </p:blipFill>
        <p:spPr>
          <a:xfrm>
            <a:off x="6833959" y="721227"/>
            <a:ext cx="2124236" cy="2952328"/>
          </a:xfrm>
          <a:prstGeom prst="rect">
            <a:avLst/>
          </a:prstGeom>
        </p:spPr>
      </p:pic>
      <p:pic>
        <p:nvPicPr>
          <p:cNvPr id="4" name="Picture 3">
            <a:extLst>
              <a:ext uri="{FF2B5EF4-FFF2-40B4-BE49-F238E27FC236}">
                <a16:creationId xmlns:a16="http://schemas.microsoft.com/office/drawing/2014/main" id="{A1B06091-7A42-4A1A-95C2-798891C2287E}"/>
              </a:ext>
            </a:extLst>
          </p:cNvPr>
          <p:cNvPicPr>
            <a:picLocks noChangeAspect="1"/>
          </p:cNvPicPr>
          <p:nvPr/>
        </p:nvPicPr>
        <p:blipFill>
          <a:blip r:embed="rId5"/>
          <a:stretch>
            <a:fillRect/>
          </a:stretch>
        </p:blipFill>
        <p:spPr>
          <a:xfrm>
            <a:off x="6022858" y="4393536"/>
            <a:ext cx="3006604" cy="1854864"/>
          </a:xfrm>
          <a:prstGeom prst="rect">
            <a:avLst/>
          </a:prstGeom>
        </p:spPr>
      </p:pic>
      <p:pic>
        <p:nvPicPr>
          <p:cNvPr id="5" name="33">
            <a:hlinkClick r:id="" action="ppaction://media"/>
            <a:extLst>
              <a:ext uri="{FF2B5EF4-FFF2-40B4-BE49-F238E27FC236}">
                <a16:creationId xmlns:a16="http://schemas.microsoft.com/office/drawing/2014/main" id="{E6E650D5-5C3C-4556-B625-87D48CE960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27784" y="23438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F1F42240-1671-4617-94D8-7DF13C2807C6}"/>
              </a:ext>
            </a:extLst>
          </p:cNvPr>
          <p:cNvSpPr>
            <a:spLocks noGrp="1" noChangeArrowheads="1"/>
          </p:cNvSpPr>
          <p:nvPr>
            <p:ph type="title"/>
          </p:nvPr>
        </p:nvSpPr>
        <p:spPr/>
        <p:txBody>
          <a:bodyPr/>
          <a:lstStyle/>
          <a:p>
            <a:pPr eaLnBrk="1" hangingPunct="1"/>
            <a:r>
              <a:rPr lang="en-GB" altLang="en-US" sz="4400"/>
              <a:t>Information</a:t>
            </a:r>
          </a:p>
        </p:txBody>
      </p:sp>
      <p:sp>
        <p:nvSpPr>
          <p:cNvPr id="3" name="Content Placeholder 2">
            <a:extLst>
              <a:ext uri="{FF2B5EF4-FFF2-40B4-BE49-F238E27FC236}">
                <a16:creationId xmlns:a16="http://schemas.microsoft.com/office/drawing/2014/main" id="{EBC26AB9-FC27-413C-9D8D-D72F14A860AF}"/>
              </a:ext>
            </a:extLst>
          </p:cNvPr>
          <p:cNvSpPr>
            <a:spLocks noGrp="1"/>
          </p:cNvSpPr>
          <p:nvPr>
            <p:ph idx="1"/>
          </p:nvPr>
        </p:nvSpPr>
        <p:spPr>
          <a:xfrm>
            <a:off x="179512" y="1600200"/>
            <a:ext cx="8784976" cy="4525963"/>
          </a:xfrm>
        </p:spPr>
        <p:txBody>
          <a:bodyPr>
            <a:normAutofit fontScale="77500" lnSpcReduction="20000"/>
          </a:bodyPr>
          <a:lstStyle/>
          <a:p>
            <a:pPr eaLnBrk="1" hangingPunct="1">
              <a:defRPr/>
            </a:pPr>
            <a:r>
              <a:rPr lang="en-GB" dirty="0"/>
              <a:t>Attendance Policy is available to view on our website, along with an attendance chart, which outlines the procedures, so that everyone is clear of the process with regards to attendance</a:t>
            </a:r>
          </a:p>
          <a:p>
            <a:pPr marL="0" indent="0" eaLnBrk="1" hangingPunct="1">
              <a:buNone/>
              <a:defRPr/>
            </a:pPr>
            <a:endParaRPr lang="en-GB" dirty="0"/>
          </a:p>
          <a:p>
            <a:pPr eaLnBrk="1" hangingPunct="1">
              <a:defRPr/>
            </a:pPr>
            <a:r>
              <a:rPr lang="en-GB" dirty="0"/>
              <a:t>01753 887743 / </a:t>
            </a:r>
            <a:r>
              <a:rPr lang="en-GB" dirty="0" err="1">
                <a:hlinkClick r:id="rId4"/>
              </a:rPr>
              <a:t>absence@stjosephschalfont.school</a:t>
            </a:r>
            <a:endParaRPr lang="en-GB" dirty="0"/>
          </a:p>
          <a:p>
            <a:pPr marL="0" indent="0" eaLnBrk="1" hangingPunct="1">
              <a:buNone/>
              <a:defRPr/>
            </a:pPr>
            <a:endParaRPr lang="en-GB" dirty="0"/>
          </a:p>
          <a:p>
            <a:pPr marL="0" indent="0" eaLnBrk="1" hangingPunct="1">
              <a:buFont typeface="Wingdings 3" panose="05040102010807070707" pitchFamily="18" charset="2"/>
              <a:buNone/>
              <a:defRPr/>
            </a:pPr>
            <a:r>
              <a:rPr lang="en-GB" dirty="0"/>
              <a:t>Contact before 8:30am if your child cannot attend school, giving the reason. </a:t>
            </a:r>
            <a:r>
              <a:rPr lang="en-GB" b="1" dirty="0"/>
              <a:t>You must contact the school each day your child is absent.</a:t>
            </a:r>
          </a:p>
          <a:p>
            <a:pPr marL="0" indent="0" eaLnBrk="1" hangingPunct="1">
              <a:buFont typeface="Wingdings 3" panose="05040102010807070707" pitchFamily="18" charset="2"/>
              <a:buNone/>
              <a:defRPr/>
            </a:pPr>
            <a:endParaRPr lang="en-GB" dirty="0"/>
          </a:p>
          <a:p>
            <a:pPr marL="0" indent="0" eaLnBrk="1" hangingPunct="1">
              <a:buFont typeface="Wingdings 3" panose="05040102010807070707" pitchFamily="18" charset="2"/>
              <a:buNone/>
              <a:defRPr/>
            </a:pPr>
            <a:r>
              <a:rPr lang="en-GB" dirty="0"/>
              <a:t>All attendance related queries can be directed straight to the Attendance Officer, preferably after 10am, Monday-Friday.</a:t>
            </a:r>
          </a:p>
        </p:txBody>
      </p:sp>
      <p:pic>
        <p:nvPicPr>
          <p:cNvPr id="5" name="34">
            <a:hlinkClick r:id="" action="ppaction://media"/>
            <a:extLst>
              <a:ext uri="{FF2B5EF4-FFF2-40B4-BE49-F238E27FC236}">
                <a16:creationId xmlns:a16="http://schemas.microsoft.com/office/drawing/2014/main" id="{55B85BBA-212E-462E-8C38-7CCB50C4A0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616" y="29676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440B6759-9AFF-4E0B-A94C-B3FD84B2D865}"/>
              </a:ext>
            </a:extLst>
          </p:cNvPr>
          <p:cNvSpPr>
            <a:spLocks noGrp="1" noChangeArrowheads="1"/>
          </p:cNvSpPr>
          <p:nvPr>
            <p:ph type="title"/>
          </p:nvPr>
        </p:nvSpPr>
        <p:spPr>
          <a:xfrm>
            <a:off x="395536" y="404664"/>
            <a:ext cx="8229600" cy="634082"/>
          </a:xfrm>
        </p:spPr>
        <p:txBody>
          <a:bodyPr>
            <a:normAutofit fontScale="90000"/>
          </a:bodyPr>
          <a:lstStyle/>
          <a:p>
            <a:r>
              <a:rPr lang="en-GB" altLang="en-US" sz="4400" b="1" dirty="0"/>
              <a:t>Dietary &amp; Medical Needs</a:t>
            </a:r>
          </a:p>
        </p:txBody>
      </p:sp>
      <p:sp>
        <p:nvSpPr>
          <p:cNvPr id="3" name="Content Placeholder 2">
            <a:extLst>
              <a:ext uri="{FF2B5EF4-FFF2-40B4-BE49-F238E27FC236}">
                <a16:creationId xmlns:a16="http://schemas.microsoft.com/office/drawing/2014/main" id="{4BB34557-50C0-4C8E-BA20-BA96A053035C}"/>
              </a:ext>
            </a:extLst>
          </p:cNvPr>
          <p:cNvSpPr>
            <a:spLocks noGrp="1"/>
          </p:cNvSpPr>
          <p:nvPr>
            <p:ph idx="1"/>
          </p:nvPr>
        </p:nvSpPr>
        <p:spPr>
          <a:xfrm>
            <a:off x="143508" y="1412776"/>
            <a:ext cx="8856984" cy="4979987"/>
          </a:xfrm>
        </p:spPr>
        <p:txBody>
          <a:bodyPr>
            <a:normAutofit fontScale="70000" lnSpcReduction="20000"/>
          </a:bodyPr>
          <a:lstStyle/>
          <a:p>
            <a:pPr>
              <a:defRPr/>
            </a:pPr>
            <a:r>
              <a:rPr lang="en-GB" dirty="0"/>
              <a:t>Inform us immediately of any changes to dietary or medical needs</a:t>
            </a:r>
          </a:p>
          <a:p>
            <a:pPr marL="0" indent="0">
              <a:buNone/>
              <a:defRPr/>
            </a:pPr>
            <a:endParaRPr lang="en-GB" dirty="0"/>
          </a:p>
          <a:p>
            <a:pPr>
              <a:defRPr/>
            </a:pPr>
            <a:r>
              <a:rPr lang="en-GB" dirty="0"/>
              <a:t>If we are required to keep medication onsite permanently you will need to complete:</a:t>
            </a:r>
          </a:p>
          <a:p>
            <a:pPr lvl="1">
              <a:buFont typeface="Wingdings" panose="05000000000000000000" pitchFamily="2" charset="2"/>
              <a:buChar char="v"/>
              <a:defRPr/>
            </a:pPr>
            <a:r>
              <a:rPr lang="en-GB" dirty="0"/>
              <a:t>Healthcare plan and an agreement for administering medication</a:t>
            </a:r>
          </a:p>
          <a:p>
            <a:pPr lvl="1">
              <a:buFont typeface="Wingdings" panose="05000000000000000000" pitchFamily="2" charset="2"/>
              <a:buChar char="v"/>
              <a:defRPr/>
            </a:pPr>
            <a:endParaRPr lang="en-GB" dirty="0"/>
          </a:p>
          <a:p>
            <a:pPr>
              <a:defRPr/>
            </a:pPr>
            <a:r>
              <a:rPr lang="en-GB" dirty="0"/>
              <a:t>If we are required to keep medication onsite, short term, for example antibiotics, you will need to complete:</a:t>
            </a:r>
          </a:p>
          <a:p>
            <a:pPr lvl="1">
              <a:buFont typeface="Wingdings" panose="05000000000000000000" pitchFamily="2" charset="2"/>
              <a:buChar char="v"/>
              <a:defRPr/>
            </a:pPr>
            <a:r>
              <a:rPr lang="en-GB" dirty="0"/>
              <a:t>Agreement for administering medication</a:t>
            </a:r>
          </a:p>
          <a:p>
            <a:pPr marL="457200" lvl="1" indent="0">
              <a:buNone/>
              <a:defRPr/>
            </a:pPr>
            <a:endParaRPr lang="en-GB" dirty="0"/>
          </a:p>
          <a:p>
            <a:pPr marL="0" indent="0" algn="ctr">
              <a:buFont typeface="Wingdings 3" panose="05040102010807070707" pitchFamily="18" charset="2"/>
              <a:buNone/>
              <a:defRPr/>
            </a:pPr>
            <a:r>
              <a:rPr lang="en-GB" sz="3400" dirty="0">
                <a:solidFill>
                  <a:srgbClr val="FF0000"/>
                </a:solidFill>
              </a:rPr>
              <a:t>All medication must be brought to the school office by an adult, are not permitted to carry any type of medication in their bag.</a:t>
            </a:r>
          </a:p>
          <a:p>
            <a:pPr marL="0" indent="0" algn="ctr">
              <a:buFont typeface="Wingdings 3" panose="05040102010807070707" pitchFamily="18" charset="2"/>
              <a:buNone/>
              <a:defRPr/>
            </a:pPr>
            <a:endParaRPr lang="en-GB" sz="3400" dirty="0">
              <a:solidFill>
                <a:srgbClr val="FF0000"/>
              </a:solidFill>
            </a:endParaRPr>
          </a:p>
          <a:p>
            <a:pPr marL="0" indent="0" algn="ctr">
              <a:buFont typeface="Wingdings 3" panose="05040102010807070707" pitchFamily="18" charset="2"/>
              <a:buNone/>
              <a:defRPr/>
            </a:pPr>
            <a:r>
              <a:rPr lang="en-GB" sz="3400" dirty="0">
                <a:solidFill>
                  <a:srgbClr val="FF0000"/>
                </a:solidFill>
              </a:rPr>
              <a:t>All medication must be prescribed, in the original packaging and      age related.</a:t>
            </a:r>
          </a:p>
          <a:p>
            <a:pPr marL="0" indent="0">
              <a:buFont typeface="Wingdings 3" panose="05040102010807070707" pitchFamily="18" charset="2"/>
              <a:buNone/>
              <a:defRPr/>
            </a:pPr>
            <a:endParaRPr lang="en-GB" dirty="0"/>
          </a:p>
        </p:txBody>
      </p:sp>
      <p:pic>
        <p:nvPicPr>
          <p:cNvPr id="2" name="35">
            <a:hlinkClick r:id="" action="ppaction://media"/>
            <a:extLst>
              <a:ext uri="{FF2B5EF4-FFF2-40B4-BE49-F238E27FC236}">
                <a16:creationId xmlns:a16="http://schemas.microsoft.com/office/drawing/2014/main" id="{B9A8281A-3901-4F3A-BE2E-8F6E0EF3E2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7584" y="36779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afeguarding – Sussex Clubs for Young People">
            <a:extLst>
              <a:ext uri="{FF2B5EF4-FFF2-40B4-BE49-F238E27FC236}">
                <a16:creationId xmlns:a16="http://schemas.microsoft.com/office/drawing/2014/main" id="{5962A3F6-BDB9-4AD4-8E6D-6E9896DE332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3570" y="188640"/>
            <a:ext cx="8756860" cy="27121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14A9AEE-99FB-47B5-B3BB-BBEFA2A59F40}"/>
              </a:ext>
            </a:extLst>
          </p:cNvPr>
          <p:cNvSpPr txBox="1"/>
          <p:nvPr/>
        </p:nvSpPr>
        <p:spPr>
          <a:xfrm>
            <a:off x="251520" y="3140968"/>
            <a:ext cx="8712968" cy="3170099"/>
          </a:xfrm>
          <a:prstGeom prst="rect">
            <a:avLst/>
          </a:prstGeom>
          <a:noFill/>
        </p:spPr>
        <p:txBody>
          <a:bodyPr wrap="square" rtlCol="0">
            <a:spAutoFit/>
          </a:bodyPr>
          <a:lstStyle/>
          <a:p>
            <a:r>
              <a:rPr lang="en-GB" sz="2000" b="1" dirty="0">
                <a:solidFill>
                  <a:srgbClr val="FF0000"/>
                </a:solidFill>
              </a:rPr>
              <a:t>Takes precedence over everything else in school.</a:t>
            </a:r>
          </a:p>
          <a:p>
            <a:endParaRPr lang="en-GB" sz="2000" dirty="0"/>
          </a:p>
          <a:p>
            <a:r>
              <a:rPr lang="en-GB" sz="2000" dirty="0"/>
              <a:t>Mrs Ford (Assistant Headteacher) Safeguarding Lead for the school.</a:t>
            </a:r>
          </a:p>
          <a:p>
            <a:endParaRPr lang="en-GB" sz="2000" dirty="0"/>
          </a:p>
          <a:p>
            <a:r>
              <a:rPr lang="en-GB" sz="2000" dirty="0"/>
              <a:t>Mrs O’Kane (Deputy Headteacher) Deputy Safeguarding Lead for the school.</a:t>
            </a:r>
          </a:p>
          <a:p>
            <a:endParaRPr lang="en-GB" sz="2000" dirty="0"/>
          </a:p>
          <a:p>
            <a:r>
              <a:rPr lang="en-GB" sz="2000" dirty="0"/>
              <a:t>Mrs Lovegrove (Headteacher) has overall responsibility for Safeguarding.</a:t>
            </a:r>
          </a:p>
          <a:p>
            <a:endParaRPr lang="en-GB" sz="2000" b="1" dirty="0">
              <a:solidFill>
                <a:srgbClr val="FF0000"/>
              </a:solidFill>
            </a:endParaRPr>
          </a:p>
          <a:p>
            <a:pPr algn="ctr"/>
            <a:r>
              <a:rPr lang="en-GB" sz="2000" b="1" dirty="0">
                <a:solidFill>
                  <a:srgbClr val="FF0000"/>
                </a:solidFill>
              </a:rPr>
              <a:t>If you have any safeguarding concerns, please bring them to the attention of one of the members of staff listed above.  </a:t>
            </a:r>
          </a:p>
        </p:txBody>
      </p:sp>
      <p:pic>
        <p:nvPicPr>
          <p:cNvPr id="3" name="36">
            <a:hlinkClick r:id="" action="ppaction://media"/>
            <a:extLst>
              <a:ext uri="{FF2B5EF4-FFF2-40B4-BE49-F238E27FC236}">
                <a16:creationId xmlns:a16="http://schemas.microsoft.com/office/drawing/2014/main" id="{9B1FD72D-F39F-4CCD-940C-DEE62CBA7C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5576" y="546933"/>
            <a:ext cx="609600" cy="609600"/>
          </a:xfrm>
          <a:prstGeom prst="rect">
            <a:avLst/>
          </a:prstGeom>
        </p:spPr>
      </p:pic>
    </p:spTree>
    <p:extLst>
      <p:ext uri="{BB962C8B-B14F-4D97-AF65-F5344CB8AC3E}">
        <p14:creationId xmlns:p14="http://schemas.microsoft.com/office/powerpoint/2010/main" val="147571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F948C79-CE66-4173-B330-952A8B9F78C6}"/>
              </a:ext>
            </a:extLst>
          </p:cNvPr>
          <p:cNvSpPr>
            <a:spLocks noChangeArrowheads="1"/>
          </p:cNvSpPr>
          <p:nvPr/>
        </p:nvSpPr>
        <p:spPr bwMode="auto">
          <a:xfrm>
            <a:off x="179510" y="5530059"/>
            <a:ext cx="8712967" cy="1179715"/>
          </a:xfrm>
          <a:prstGeom prst="rect">
            <a:avLst/>
          </a:prstGeom>
          <a:solidFill>
            <a:srgbClr val="FFFF66"/>
          </a:solidFill>
          <a:ln w="381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Parking around School</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Please be considerate to the local Residents</a:t>
            </a:r>
            <a:r>
              <a:rPr lang="en-GB" altLang="en-US" sz="2400" dirty="0">
                <a:solidFill>
                  <a:srgbClr val="000000"/>
                </a:solidFill>
                <a:latin typeface="Calibri" panose="020F0502020204030204" pitchFamily="34" charset="0"/>
                <a:cs typeface="Calibri" panose="020F0502020204030204" pitchFamily="34" charset="0"/>
              </a:rPr>
              <a:t>. Please use the Church carpark and walk up Priory Road.  </a:t>
            </a:r>
            <a:endParaRPr kumimoji="0" lang="en-GB" altLang="en-US" sz="2400" b="0" i="0"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24DA5FF5-E5AC-4781-9E41-DB19C1DAF444}"/>
              </a:ext>
            </a:extLst>
          </p:cNvPr>
          <p:cNvSpPr>
            <a:spLocks noChangeArrowheads="1"/>
          </p:cNvSpPr>
          <p:nvPr/>
        </p:nvSpPr>
        <p:spPr bwMode="auto">
          <a:xfrm>
            <a:off x="179512" y="148226"/>
            <a:ext cx="8784976" cy="2394848"/>
          </a:xfrm>
          <a:prstGeom prst="rect">
            <a:avLst/>
          </a:prstGeom>
          <a:solidFill>
            <a:schemeClr val="accent6">
              <a:lumMod val="40000"/>
              <a:lumOff val="60000"/>
            </a:schemeClr>
          </a:solidFill>
          <a:ln w="381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DCD5C50D-A71B-42E5-BAC0-632621294CA6}"/>
              </a:ext>
            </a:extLst>
          </p:cNvPr>
          <p:cNvSpPr/>
          <p:nvPr/>
        </p:nvSpPr>
        <p:spPr>
          <a:xfrm>
            <a:off x="251520" y="148226"/>
            <a:ext cx="8640957" cy="1477328"/>
          </a:xfrm>
          <a:prstGeom prst="rect">
            <a:avLst/>
          </a:prstGeom>
        </p:spPr>
        <p:txBody>
          <a:bodyPr wrap="square">
            <a:spAutoFit/>
          </a:bodyPr>
          <a:lstStyle/>
          <a:p>
            <a:r>
              <a:rPr lang="en-GB" dirty="0"/>
              <a:t>Check your emails / texts regularly – this is the main means of communication from school.</a:t>
            </a:r>
          </a:p>
          <a:p>
            <a:r>
              <a:rPr lang="en-GB" dirty="0"/>
              <a:t>Check weekly school newsletter– emailed every Friday. </a:t>
            </a:r>
          </a:p>
          <a:p>
            <a:r>
              <a:rPr lang="en-GB" dirty="0"/>
              <a:t>Check school website </a:t>
            </a:r>
            <a:r>
              <a:rPr lang="en-GB" dirty="0">
                <a:solidFill>
                  <a:srgbClr val="FF0000"/>
                </a:solidFill>
                <a:hlinkClick r:id="rId4"/>
              </a:rPr>
              <a:t>https://www.stjosephschalfont.school</a:t>
            </a:r>
            <a:endParaRPr lang="en-GB" dirty="0">
              <a:solidFill>
                <a:srgbClr val="FF0000"/>
              </a:solidFill>
            </a:endParaRPr>
          </a:p>
          <a:p>
            <a:r>
              <a:rPr lang="en-GB" dirty="0"/>
              <a:t>Facebook: </a:t>
            </a:r>
          </a:p>
          <a:p>
            <a:r>
              <a:rPr lang="en-GB" dirty="0"/>
              <a:t>Instagram: </a:t>
            </a:r>
          </a:p>
        </p:txBody>
      </p:sp>
      <p:sp>
        <p:nvSpPr>
          <p:cNvPr id="7" name="Rectangle 2">
            <a:extLst>
              <a:ext uri="{FF2B5EF4-FFF2-40B4-BE49-F238E27FC236}">
                <a16:creationId xmlns:a16="http://schemas.microsoft.com/office/drawing/2014/main" id="{59FD8F8A-EE78-4FEE-972C-AEBDC5BFF41B}"/>
              </a:ext>
            </a:extLst>
          </p:cNvPr>
          <p:cNvSpPr>
            <a:spLocks noChangeArrowheads="1"/>
          </p:cNvSpPr>
          <p:nvPr/>
        </p:nvSpPr>
        <p:spPr bwMode="auto">
          <a:xfrm>
            <a:off x="177222" y="2692676"/>
            <a:ext cx="8712967" cy="863571"/>
          </a:xfrm>
          <a:prstGeom prst="rect">
            <a:avLst/>
          </a:prstGeom>
          <a:solidFill>
            <a:srgbClr val="B2FCFE"/>
          </a:solidFill>
          <a:ln w="381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panose="020B0604020202020204" pitchFamily="34" charset="0"/>
              </a:rPr>
              <a:t>Drop In Session this half term </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dirty="0">
                <a:latin typeface="Arial" panose="020B0604020202020204" pitchFamily="34" charset="0"/>
              </a:rPr>
              <a:t>Wednesday 24</a:t>
            </a:r>
            <a:r>
              <a:rPr lang="en-US" altLang="en-US" baseline="30000" dirty="0">
                <a:latin typeface="Arial" panose="020B0604020202020204" pitchFamily="34" charset="0"/>
              </a:rPr>
              <a:t>th</a:t>
            </a:r>
            <a:r>
              <a:rPr lang="en-US" altLang="en-US" dirty="0">
                <a:latin typeface="Arial" panose="020B0604020202020204" pitchFamily="34" charset="0"/>
              </a:rPr>
              <a:t> September 3.30-4.30</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Tuesday 30</a:t>
            </a:r>
            <a:r>
              <a:rPr kumimoji="0" lang="en-US" altLang="en-US" sz="1800" b="0" i="0" u="none" strike="noStrike" cap="none" normalizeH="0" baseline="30000" dirty="0">
                <a:ln>
                  <a:noFill/>
                </a:ln>
                <a:solidFill>
                  <a:schemeClr val="tx1"/>
                </a:solidFill>
                <a:effectLst/>
                <a:latin typeface="Arial" panose="020B0604020202020204" pitchFamily="34" charset="0"/>
              </a:rPr>
              <a:t>th</a:t>
            </a:r>
            <a:r>
              <a:rPr kumimoji="0" lang="en-US" altLang="en-US" sz="1800" b="0" i="0" u="none" strike="noStrike" cap="none" normalizeH="0" baseline="0" dirty="0">
                <a:ln>
                  <a:noFill/>
                </a:ln>
                <a:solidFill>
                  <a:schemeClr val="tx1"/>
                </a:solidFill>
                <a:effectLst/>
                <a:latin typeface="Arial" panose="020B0604020202020204" pitchFamily="34" charset="0"/>
              </a:rPr>
              <a:t> September 3.30-4.00</a:t>
            </a:r>
          </a:p>
        </p:txBody>
      </p:sp>
      <p:sp>
        <p:nvSpPr>
          <p:cNvPr id="8" name="Rectangle 2">
            <a:extLst>
              <a:ext uri="{FF2B5EF4-FFF2-40B4-BE49-F238E27FC236}">
                <a16:creationId xmlns:a16="http://schemas.microsoft.com/office/drawing/2014/main" id="{211A0299-3799-4600-9CF6-59ECB06B588C}"/>
              </a:ext>
            </a:extLst>
          </p:cNvPr>
          <p:cNvSpPr>
            <a:spLocks noChangeArrowheads="1"/>
          </p:cNvSpPr>
          <p:nvPr/>
        </p:nvSpPr>
        <p:spPr bwMode="auto">
          <a:xfrm>
            <a:off x="179509" y="4396320"/>
            <a:ext cx="8712967" cy="1031226"/>
          </a:xfrm>
          <a:prstGeom prst="rect">
            <a:avLst/>
          </a:prstGeom>
          <a:solidFill>
            <a:srgbClr val="99CCFF"/>
          </a:solidFill>
          <a:ln w="381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rPr>
              <a:t>Please make every effort to attend coffee mornings / assemblies and key parent workshops on curriculum areas to remain informed and support us and your child.</a:t>
            </a:r>
          </a:p>
        </p:txBody>
      </p:sp>
      <p:sp>
        <p:nvSpPr>
          <p:cNvPr id="2" name="TextBox 1">
            <a:extLst>
              <a:ext uri="{FF2B5EF4-FFF2-40B4-BE49-F238E27FC236}">
                <a16:creationId xmlns:a16="http://schemas.microsoft.com/office/drawing/2014/main" id="{C2688E73-7547-4AD1-9E7D-F7A30E8E8A22}"/>
              </a:ext>
            </a:extLst>
          </p:cNvPr>
          <p:cNvSpPr txBox="1"/>
          <p:nvPr/>
        </p:nvSpPr>
        <p:spPr>
          <a:xfrm>
            <a:off x="251520" y="1686271"/>
            <a:ext cx="8640958" cy="830997"/>
          </a:xfrm>
          <a:prstGeom prst="rect">
            <a:avLst/>
          </a:prstGeom>
          <a:noFill/>
        </p:spPr>
        <p:txBody>
          <a:bodyPr wrap="square" rtlCol="0">
            <a:spAutoFit/>
          </a:bodyPr>
          <a:lstStyle/>
          <a:p>
            <a:r>
              <a:rPr lang="en-GB" sz="1600" dirty="0" err="1"/>
              <a:t>Whatsapp</a:t>
            </a:r>
            <a:r>
              <a:rPr lang="en-GB" sz="1600" dirty="0"/>
              <a:t> groups are not the schools means of communicating information – often parents putting information on these groups causes confusion and complicates things.  </a:t>
            </a:r>
          </a:p>
          <a:p>
            <a:r>
              <a:rPr lang="en-GB" sz="1600" dirty="0"/>
              <a:t>Please use the official means of communication as outlined above. </a:t>
            </a:r>
          </a:p>
        </p:txBody>
      </p:sp>
      <p:sp>
        <p:nvSpPr>
          <p:cNvPr id="9" name="Rectangle 2">
            <a:extLst>
              <a:ext uri="{FF2B5EF4-FFF2-40B4-BE49-F238E27FC236}">
                <a16:creationId xmlns:a16="http://schemas.microsoft.com/office/drawing/2014/main" id="{A35B1D99-D676-460E-A195-23828D58E092}"/>
              </a:ext>
            </a:extLst>
          </p:cNvPr>
          <p:cNvSpPr>
            <a:spLocks noChangeArrowheads="1"/>
          </p:cNvSpPr>
          <p:nvPr/>
        </p:nvSpPr>
        <p:spPr bwMode="auto">
          <a:xfrm>
            <a:off x="177222" y="3668859"/>
            <a:ext cx="8712967" cy="624948"/>
          </a:xfrm>
          <a:prstGeom prst="rect">
            <a:avLst/>
          </a:prstGeom>
          <a:solidFill>
            <a:schemeClr val="accent4">
              <a:lumMod val="40000"/>
              <a:lumOff val="60000"/>
            </a:schemeClr>
          </a:solidFill>
          <a:ln w="38100" algn="ctr">
            <a:solidFill>
              <a:srgbClr val="000000"/>
            </a:solidFill>
            <a:miter lim="800000"/>
            <a:headEnd/>
            <a:tailEnd/>
          </a:ln>
          <a:effectLs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rPr>
              <a:t>Parents’ Evenings</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600" dirty="0">
                <a:latin typeface="Arial" panose="020B0604020202020204" pitchFamily="34" charset="0"/>
              </a:rPr>
              <a:t>Tuesday 14</a:t>
            </a:r>
            <a:r>
              <a:rPr lang="en-US" altLang="en-US" sz="1600" baseline="30000" dirty="0">
                <a:latin typeface="Arial" panose="020B0604020202020204" pitchFamily="34" charset="0"/>
              </a:rPr>
              <a:t>th</a:t>
            </a:r>
            <a:r>
              <a:rPr lang="en-US" altLang="en-US" sz="1600" dirty="0">
                <a:latin typeface="Arial" panose="020B0604020202020204" pitchFamily="34" charset="0"/>
              </a:rPr>
              <a:t> October 3.45-6.45pm  / Wednesday 15</a:t>
            </a:r>
            <a:r>
              <a:rPr lang="en-US" altLang="en-US" sz="1600" baseline="30000" dirty="0">
                <a:latin typeface="Arial" panose="020B0604020202020204" pitchFamily="34" charset="0"/>
              </a:rPr>
              <a:t>th</a:t>
            </a:r>
            <a:r>
              <a:rPr lang="en-US" altLang="en-US" sz="1600" dirty="0">
                <a:latin typeface="Arial" panose="020B0604020202020204" pitchFamily="34" charset="0"/>
              </a:rPr>
              <a:t> October 4.15-7.15pm</a:t>
            </a:r>
            <a:endParaRPr kumimoji="0" lang="en-US" altLang="en-US" sz="1600" i="0" u="none" strike="noStrike" cap="none" normalizeH="0" baseline="0" dirty="0">
              <a:ln>
                <a:noFill/>
              </a:ln>
              <a:solidFill>
                <a:schemeClr val="tx1"/>
              </a:solidFill>
              <a:effectLst/>
              <a:latin typeface="Arial" panose="020B0604020202020204" pitchFamily="34" charset="0"/>
            </a:endParaRPr>
          </a:p>
        </p:txBody>
      </p:sp>
      <p:pic>
        <p:nvPicPr>
          <p:cNvPr id="3" name="37">
            <a:hlinkClick r:id="" action="ppaction://media"/>
            <a:extLst>
              <a:ext uri="{FF2B5EF4-FFF2-40B4-BE49-F238E27FC236}">
                <a16:creationId xmlns:a16="http://schemas.microsoft.com/office/drawing/2014/main" id="{7739EC9A-74DA-4096-BE0A-18DD7A497D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44208" y="612449"/>
            <a:ext cx="609600" cy="609600"/>
          </a:xfrm>
          <a:prstGeom prst="rect">
            <a:avLst/>
          </a:prstGeom>
        </p:spPr>
      </p:pic>
    </p:spTree>
    <p:extLst>
      <p:ext uri="{BB962C8B-B14F-4D97-AF65-F5344CB8AC3E}">
        <p14:creationId xmlns:p14="http://schemas.microsoft.com/office/powerpoint/2010/main" val="307055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341784"/>
            <a:ext cx="5760640" cy="1143000"/>
          </a:xfrm>
        </p:spPr>
        <p:txBody>
          <a:bodyPr>
            <a:normAutofit fontScale="90000"/>
          </a:bodyPr>
          <a:lstStyle/>
          <a:p>
            <a:r>
              <a:rPr lang="en-GB" b="1" dirty="0">
                <a:solidFill>
                  <a:schemeClr val="bg1"/>
                </a:solidFill>
                <a:latin typeface="Century Gothic" panose="020B0502020202020204" pitchFamily="34" charset="0"/>
              </a:rPr>
              <a:t>Supporting Your Child</a:t>
            </a:r>
          </a:p>
        </p:txBody>
      </p:sp>
      <p:sp>
        <p:nvSpPr>
          <p:cNvPr id="3" name="Content Placeholder 2"/>
          <p:cNvSpPr>
            <a:spLocks noGrp="1"/>
          </p:cNvSpPr>
          <p:nvPr>
            <p:ph idx="1"/>
          </p:nvPr>
        </p:nvSpPr>
        <p:spPr>
          <a:xfrm>
            <a:off x="457200" y="1556792"/>
            <a:ext cx="8229600" cy="4509120"/>
          </a:xfrm>
        </p:spPr>
        <p:txBody>
          <a:bodyPr>
            <a:normAutofit lnSpcReduction="10000"/>
          </a:bodyPr>
          <a:lstStyle/>
          <a:p>
            <a:r>
              <a:rPr lang="en-GB" dirty="0">
                <a:latin typeface="Century Gothic" panose="020B0502020202020204" pitchFamily="34" charset="0"/>
              </a:rPr>
              <a:t>Read to your child as well as them reading to you</a:t>
            </a:r>
          </a:p>
          <a:p>
            <a:r>
              <a:rPr lang="en-GB" dirty="0">
                <a:latin typeface="Century Gothic" panose="020B0502020202020204" pitchFamily="34" charset="0"/>
              </a:rPr>
              <a:t>Use knowledge organisers for regular quizzing</a:t>
            </a:r>
          </a:p>
          <a:p>
            <a:r>
              <a:rPr lang="en-GB" dirty="0">
                <a:latin typeface="Century Gothic" panose="020B0502020202020204" pitchFamily="34" charset="0"/>
              </a:rPr>
              <a:t>Quizzing on Accelerated Reader</a:t>
            </a:r>
          </a:p>
          <a:p>
            <a:r>
              <a:rPr lang="en-GB" dirty="0">
                <a:latin typeface="Century Gothic" panose="020B0502020202020204" pitchFamily="34" charset="0"/>
              </a:rPr>
              <a:t>The school website has links to additional educational sites and materials that you may wish to access</a:t>
            </a:r>
          </a:p>
          <a:p>
            <a:r>
              <a:rPr lang="en-GB" dirty="0">
                <a:latin typeface="Century Gothic" panose="020B0502020202020204" pitchFamily="34" charset="0"/>
              </a:rPr>
              <a:t>Teach them to be independent!</a:t>
            </a:r>
          </a:p>
        </p:txBody>
      </p:sp>
      <p:pic>
        <p:nvPicPr>
          <p:cNvPr id="4" name="38">
            <a:hlinkClick r:id="" action="ppaction://media"/>
            <a:extLst>
              <a:ext uri="{FF2B5EF4-FFF2-40B4-BE49-F238E27FC236}">
                <a16:creationId xmlns:a16="http://schemas.microsoft.com/office/drawing/2014/main" id="{224C53EC-0FEF-4B05-9946-6233D84093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7584" y="487288"/>
            <a:ext cx="609600" cy="609600"/>
          </a:xfrm>
          <a:prstGeom prst="rect">
            <a:avLst/>
          </a:prstGeom>
        </p:spPr>
      </p:pic>
    </p:spTree>
    <p:extLst>
      <p:ext uri="{BB962C8B-B14F-4D97-AF65-F5344CB8AC3E}">
        <p14:creationId xmlns:p14="http://schemas.microsoft.com/office/powerpoint/2010/main" val="292211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0446D4-2A03-4841-A149-BDFCF6F75853}"/>
              </a:ext>
            </a:extLst>
          </p:cNvPr>
          <p:cNvSpPr/>
          <p:nvPr/>
        </p:nvSpPr>
        <p:spPr>
          <a:xfrm>
            <a:off x="183579" y="69956"/>
            <a:ext cx="3324654" cy="584775"/>
          </a:xfrm>
          <a:prstGeom prst="rect">
            <a:avLst/>
          </a:prstGeom>
        </p:spPr>
        <p:txBody>
          <a:bodyPr wrap="square">
            <a:spAutoFit/>
          </a:bodyPr>
          <a:lstStyle/>
          <a:p>
            <a:r>
              <a:rPr lang="en-US" sz="1600" dirty="0"/>
              <a:t>St Joseph’s is a school that goes above and beyond for its pupils.</a:t>
            </a:r>
            <a:endParaRPr lang="en-GB" sz="1600" dirty="0"/>
          </a:p>
        </p:txBody>
      </p:sp>
      <p:sp>
        <p:nvSpPr>
          <p:cNvPr id="4" name="Rectangle 3">
            <a:extLst>
              <a:ext uri="{FF2B5EF4-FFF2-40B4-BE49-F238E27FC236}">
                <a16:creationId xmlns:a16="http://schemas.microsoft.com/office/drawing/2014/main" id="{A33AD963-D03C-4D6E-8F9C-46F04BED8B25}"/>
              </a:ext>
            </a:extLst>
          </p:cNvPr>
          <p:cNvSpPr/>
          <p:nvPr/>
        </p:nvSpPr>
        <p:spPr>
          <a:xfrm>
            <a:off x="3347863" y="69448"/>
            <a:ext cx="3273888" cy="830997"/>
          </a:xfrm>
          <a:prstGeom prst="rect">
            <a:avLst/>
          </a:prstGeom>
        </p:spPr>
        <p:txBody>
          <a:bodyPr wrap="square">
            <a:spAutoFit/>
          </a:bodyPr>
          <a:lstStyle/>
          <a:p>
            <a:r>
              <a:rPr lang="en-US" sz="1600" dirty="0"/>
              <a:t>The school ensures that pupils feel valued and that their individual talents are harnessed.</a:t>
            </a:r>
            <a:endParaRPr lang="en-GB" sz="1600" dirty="0"/>
          </a:p>
        </p:txBody>
      </p:sp>
      <p:sp>
        <p:nvSpPr>
          <p:cNvPr id="5" name="Rectangle 4">
            <a:extLst>
              <a:ext uri="{FF2B5EF4-FFF2-40B4-BE49-F238E27FC236}">
                <a16:creationId xmlns:a16="http://schemas.microsoft.com/office/drawing/2014/main" id="{7A3894CC-8DAE-440E-AD78-396BCEABD339}"/>
              </a:ext>
            </a:extLst>
          </p:cNvPr>
          <p:cNvSpPr/>
          <p:nvPr/>
        </p:nvSpPr>
        <p:spPr>
          <a:xfrm>
            <a:off x="102661" y="807902"/>
            <a:ext cx="2589896" cy="584775"/>
          </a:xfrm>
          <a:prstGeom prst="rect">
            <a:avLst/>
          </a:prstGeom>
        </p:spPr>
        <p:txBody>
          <a:bodyPr wrap="square">
            <a:spAutoFit/>
          </a:bodyPr>
          <a:lstStyle/>
          <a:p>
            <a:r>
              <a:rPr lang="en-US" sz="1600" dirty="0"/>
              <a:t>Pupils are happy, and they keenly attend school.</a:t>
            </a:r>
            <a:endParaRPr lang="en-GB" sz="1600" dirty="0"/>
          </a:p>
        </p:txBody>
      </p:sp>
      <p:sp>
        <p:nvSpPr>
          <p:cNvPr id="6" name="Rectangle 5">
            <a:extLst>
              <a:ext uri="{FF2B5EF4-FFF2-40B4-BE49-F238E27FC236}">
                <a16:creationId xmlns:a16="http://schemas.microsoft.com/office/drawing/2014/main" id="{32466A1C-4F89-4811-8992-17D865968150}"/>
              </a:ext>
            </a:extLst>
          </p:cNvPr>
          <p:cNvSpPr/>
          <p:nvPr/>
        </p:nvSpPr>
        <p:spPr>
          <a:xfrm>
            <a:off x="3055531" y="975826"/>
            <a:ext cx="3135202" cy="1077218"/>
          </a:xfrm>
          <a:prstGeom prst="rect">
            <a:avLst/>
          </a:prstGeom>
        </p:spPr>
        <p:txBody>
          <a:bodyPr wrap="square">
            <a:spAutoFit/>
          </a:bodyPr>
          <a:lstStyle/>
          <a:p>
            <a:r>
              <a:rPr lang="en-US" sz="1600" dirty="0"/>
              <a:t>They welcome people from different backgrounds with open arms and treat each other with respect.</a:t>
            </a:r>
            <a:endParaRPr lang="en-GB" sz="1600" dirty="0"/>
          </a:p>
        </p:txBody>
      </p:sp>
      <p:sp>
        <p:nvSpPr>
          <p:cNvPr id="7" name="Rectangle 6">
            <a:extLst>
              <a:ext uri="{FF2B5EF4-FFF2-40B4-BE49-F238E27FC236}">
                <a16:creationId xmlns:a16="http://schemas.microsoft.com/office/drawing/2014/main" id="{462F3911-4770-4A35-ACED-F9D48615B3A8}"/>
              </a:ext>
            </a:extLst>
          </p:cNvPr>
          <p:cNvSpPr/>
          <p:nvPr/>
        </p:nvSpPr>
        <p:spPr>
          <a:xfrm>
            <a:off x="119709" y="2501270"/>
            <a:ext cx="2743539" cy="584775"/>
          </a:xfrm>
          <a:prstGeom prst="rect">
            <a:avLst/>
          </a:prstGeom>
        </p:spPr>
        <p:txBody>
          <a:bodyPr wrap="square">
            <a:spAutoFit/>
          </a:bodyPr>
          <a:lstStyle/>
          <a:p>
            <a:r>
              <a:rPr lang="en-US" sz="1600" dirty="0"/>
              <a:t>Pupils trust the dedicated and caring staff to look after them.</a:t>
            </a:r>
            <a:endParaRPr lang="en-GB" sz="1600" dirty="0"/>
          </a:p>
        </p:txBody>
      </p:sp>
      <p:sp>
        <p:nvSpPr>
          <p:cNvPr id="8" name="Rectangle 7">
            <a:extLst>
              <a:ext uri="{FF2B5EF4-FFF2-40B4-BE49-F238E27FC236}">
                <a16:creationId xmlns:a16="http://schemas.microsoft.com/office/drawing/2014/main" id="{E0D3D941-2AC6-4D19-9E98-43BA64BB67F7}"/>
              </a:ext>
            </a:extLst>
          </p:cNvPr>
          <p:cNvSpPr/>
          <p:nvPr/>
        </p:nvSpPr>
        <p:spPr>
          <a:xfrm>
            <a:off x="4074333" y="1987100"/>
            <a:ext cx="1820948" cy="338554"/>
          </a:xfrm>
          <a:prstGeom prst="rect">
            <a:avLst/>
          </a:prstGeom>
        </p:spPr>
        <p:txBody>
          <a:bodyPr wrap="none">
            <a:spAutoFit/>
          </a:bodyPr>
          <a:lstStyle/>
          <a:p>
            <a:r>
              <a:rPr lang="en-GB" sz="1600" dirty="0"/>
              <a:t>Pupils lead the way.</a:t>
            </a:r>
          </a:p>
        </p:txBody>
      </p:sp>
      <p:sp>
        <p:nvSpPr>
          <p:cNvPr id="9" name="Rectangle 8">
            <a:extLst>
              <a:ext uri="{FF2B5EF4-FFF2-40B4-BE49-F238E27FC236}">
                <a16:creationId xmlns:a16="http://schemas.microsoft.com/office/drawing/2014/main" id="{76779DA2-8A53-4F6C-BAE8-719643A4E88C}"/>
              </a:ext>
            </a:extLst>
          </p:cNvPr>
          <p:cNvSpPr/>
          <p:nvPr/>
        </p:nvSpPr>
        <p:spPr>
          <a:xfrm>
            <a:off x="6301244" y="1238814"/>
            <a:ext cx="2699792" cy="1323439"/>
          </a:xfrm>
          <a:prstGeom prst="rect">
            <a:avLst/>
          </a:prstGeom>
        </p:spPr>
        <p:txBody>
          <a:bodyPr wrap="square">
            <a:spAutoFit/>
          </a:bodyPr>
          <a:lstStyle/>
          <a:p>
            <a:r>
              <a:rPr lang="en-US" sz="1600" dirty="0"/>
              <a:t>The school provides extensive opportunities for pupils. Consequently, they make great strides in their personal development.</a:t>
            </a:r>
            <a:endParaRPr lang="en-GB" sz="1600" dirty="0"/>
          </a:p>
        </p:txBody>
      </p:sp>
      <p:sp>
        <p:nvSpPr>
          <p:cNvPr id="10" name="Rectangle 9">
            <a:extLst>
              <a:ext uri="{FF2B5EF4-FFF2-40B4-BE49-F238E27FC236}">
                <a16:creationId xmlns:a16="http://schemas.microsoft.com/office/drawing/2014/main" id="{8E897E54-81F7-41F0-805C-4CAC6B79D920}"/>
              </a:ext>
            </a:extLst>
          </p:cNvPr>
          <p:cNvSpPr/>
          <p:nvPr/>
        </p:nvSpPr>
        <p:spPr>
          <a:xfrm>
            <a:off x="119708" y="3222712"/>
            <a:ext cx="3228155" cy="584775"/>
          </a:xfrm>
          <a:prstGeom prst="rect">
            <a:avLst/>
          </a:prstGeom>
        </p:spPr>
        <p:txBody>
          <a:bodyPr wrap="square">
            <a:spAutoFit/>
          </a:bodyPr>
          <a:lstStyle/>
          <a:p>
            <a:r>
              <a:rPr lang="en-US" sz="1600" dirty="0"/>
              <a:t>Pupils become articulate, respectful, well-rounded young people.</a:t>
            </a:r>
            <a:endParaRPr lang="en-GB" sz="1600" dirty="0"/>
          </a:p>
        </p:txBody>
      </p:sp>
      <p:sp>
        <p:nvSpPr>
          <p:cNvPr id="11" name="Rectangle 10">
            <a:extLst>
              <a:ext uri="{FF2B5EF4-FFF2-40B4-BE49-F238E27FC236}">
                <a16:creationId xmlns:a16="http://schemas.microsoft.com/office/drawing/2014/main" id="{E12D028E-5CEE-4DD0-9F12-DA97742A4486}"/>
              </a:ext>
            </a:extLst>
          </p:cNvPr>
          <p:cNvSpPr/>
          <p:nvPr/>
        </p:nvSpPr>
        <p:spPr>
          <a:xfrm>
            <a:off x="3295769" y="3555412"/>
            <a:ext cx="2599511" cy="1323439"/>
          </a:xfrm>
          <a:prstGeom prst="rect">
            <a:avLst/>
          </a:prstGeom>
        </p:spPr>
        <p:txBody>
          <a:bodyPr wrap="square">
            <a:spAutoFit/>
          </a:bodyPr>
          <a:lstStyle/>
          <a:p>
            <a:r>
              <a:rPr lang="en-US" sz="1600" dirty="0"/>
              <a:t>The school has high expectations for what pupils can achieve. Pupils work hard to meet these expectations.</a:t>
            </a:r>
            <a:endParaRPr lang="en-GB" sz="1600" dirty="0"/>
          </a:p>
        </p:txBody>
      </p:sp>
      <p:sp>
        <p:nvSpPr>
          <p:cNvPr id="12" name="Rectangle 11">
            <a:extLst>
              <a:ext uri="{FF2B5EF4-FFF2-40B4-BE49-F238E27FC236}">
                <a16:creationId xmlns:a16="http://schemas.microsoft.com/office/drawing/2014/main" id="{2E2DD3C2-9F24-4FA7-853F-89299243FA75}"/>
              </a:ext>
            </a:extLst>
          </p:cNvPr>
          <p:cNvSpPr/>
          <p:nvPr/>
        </p:nvSpPr>
        <p:spPr>
          <a:xfrm>
            <a:off x="102661" y="3941846"/>
            <a:ext cx="2972000" cy="830997"/>
          </a:xfrm>
          <a:prstGeom prst="rect">
            <a:avLst/>
          </a:prstGeom>
        </p:spPr>
        <p:txBody>
          <a:bodyPr wrap="square">
            <a:spAutoFit/>
          </a:bodyPr>
          <a:lstStyle/>
          <a:p>
            <a:r>
              <a:rPr lang="en-US" sz="1600" dirty="0"/>
              <a:t>They behave exceptionally well and demonstrate highly positive attitudes to learning.</a:t>
            </a:r>
            <a:endParaRPr lang="en-GB" sz="1600" dirty="0"/>
          </a:p>
        </p:txBody>
      </p:sp>
      <p:sp>
        <p:nvSpPr>
          <p:cNvPr id="13" name="Rectangle 12">
            <a:extLst>
              <a:ext uri="{FF2B5EF4-FFF2-40B4-BE49-F238E27FC236}">
                <a16:creationId xmlns:a16="http://schemas.microsoft.com/office/drawing/2014/main" id="{6DCA1522-50C9-4A46-AEF3-949E93B8C89F}"/>
              </a:ext>
            </a:extLst>
          </p:cNvPr>
          <p:cNvSpPr/>
          <p:nvPr/>
        </p:nvSpPr>
        <p:spPr>
          <a:xfrm>
            <a:off x="6040501" y="2687982"/>
            <a:ext cx="3060848" cy="1323439"/>
          </a:xfrm>
          <a:prstGeom prst="rect">
            <a:avLst/>
          </a:prstGeom>
        </p:spPr>
        <p:txBody>
          <a:bodyPr wrap="square">
            <a:spAutoFit/>
          </a:bodyPr>
          <a:lstStyle/>
          <a:p>
            <a:r>
              <a:rPr lang="en-US" sz="1600" dirty="0"/>
              <a:t>The school has gone from strength to strength in recent years. Every member of the school community makes sure that pupils receive the highest quality of education.</a:t>
            </a:r>
            <a:endParaRPr lang="en-GB" sz="1600" dirty="0"/>
          </a:p>
        </p:txBody>
      </p:sp>
      <p:sp>
        <p:nvSpPr>
          <p:cNvPr id="14" name="Rectangle 13">
            <a:extLst>
              <a:ext uri="{FF2B5EF4-FFF2-40B4-BE49-F238E27FC236}">
                <a16:creationId xmlns:a16="http://schemas.microsoft.com/office/drawing/2014/main" id="{D15C106F-9A12-4682-99FF-165D4907892C}"/>
              </a:ext>
            </a:extLst>
          </p:cNvPr>
          <p:cNvSpPr/>
          <p:nvPr/>
        </p:nvSpPr>
        <p:spPr>
          <a:xfrm>
            <a:off x="6137897" y="4567064"/>
            <a:ext cx="2901838" cy="1569660"/>
          </a:xfrm>
          <a:prstGeom prst="rect">
            <a:avLst/>
          </a:prstGeom>
        </p:spPr>
        <p:txBody>
          <a:bodyPr wrap="square">
            <a:spAutoFit/>
          </a:bodyPr>
          <a:lstStyle/>
          <a:p>
            <a:r>
              <a:rPr lang="en-US" sz="1600" dirty="0">
                <a:solidFill>
                  <a:srgbClr val="000000"/>
                </a:solidFill>
              </a:rPr>
              <a:t>The school embraces equality and diversity. Well-trained, skilled staff waste no time quickly identifying pupils who have special educational needs and/or disabilities. </a:t>
            </a:r>
            <a:r>
              <a:rPr lang="en-US" sz="1600" dirty="0">
                <a:solidFill>
                  <a:srgbClr val="000000"/>
                </a:solidFill>
                <a:latin typeface="Tahoma" panose="020B0604030504040204" pitchFamily="34" charset="0"/>
              </a:rPr>
              <a:t>	</a:t>
            </a:r>
          </a:p>
        </p:txBody>
      </p:sp>
      <p:sp>
        <p:nvSpPr>
          <p:cNvPr id="15" name="Rectangle 14">
            <a:extLst>
              <a:ext uri="{FF2B5EF4-FFF2-40B4-BE49-F238E27FC236}">
                <a16:creationId xmlns:a16="http://schemas.microsoft.com/office/drawing/2014/main" id="{7DE9935F-BB73-4555-A447-4622720475C1}"/>
              </a:ext>
            </a:extLst>
          </p:cNvPr>
          <p:cNvSpPr/>
          <p:nvPr/>
        </p:nvSpPr>
        <p:spPr>
          <a:xfrm>
            <a:off x="183579" y="1545849"/>
            <a:ext cx="2743539" cy="861774"/>
          </a:xfrm>
          <a:prstGeom prst="rect">
            <a:avLst/>
          </a:prstGeom>
        </p:spPr>
        <p:txBody>
          <a:bodyPr wrap="square">
            <a:spAutoFit/>
          </a:bodyPr>
          <a:lstStyle/>
          <a:p>
            <a:r>
              <a:rPr lang="en-US" sz="1600" dirty="0"/>
              <a:t>They learn to respect everyone regardless of background or beliefs</a:t>
            </a:r>
            <a:r>
              <a:rPr lang="en-US" dirty="0"/>
              <a:t>.</a:t>
            </a:r>
            <a:endParaRPr lang="en-GB" dirty="0"/>
          </a:p>
        </p:txBody>
      </p:sp>
      <p:sp>
        <p:nvSpPr>
          <p:cNvPr id="16" name="Rectangle 15">
            <a:extLst>
              <a:ext uri="{FF2B5EF4-FFF2-40B4-BE49-F238E27FC236}">
                <a16:creationId xmlns:a16="http://schemas.microsoft.com/office/drawing/2014/main" id="{2B132C6A-F3CA-45D4-94AA-C18505730556}"/>
              </a:ext>
            </a:extLst>
          </p:cNvPr>
          <p:cNvSpPr/>
          <p:nvPr/>
        </p:nvSpPr>
        <p:spPr>
          <a:xfrm>
            <a:off x="6553707" y="41692"/>
            <a:ext cx="2667727" cy="1077218"/>
          </a:xfrm>
          <a:prstGeom prst="rect">
            <a:avLst/>
          </a:prstGeom>
        </p:spPr>
        <p:txBody>
          <a:bodyPr wrap="square">
            <a:spAutoFit/>
          </a:bodyPr>
          <a:lstStyle/>
          <a:p>
            <a:r>
              <a:rPr lang="en-US" sz="1600" dirty="0"/>
              <a:t>Early reading is expertly taught. Children get off to a flying start with reading as soon as they join the school.</a:t>
            </a:r>
            <a:endParaRPr lang="en-GB" sz="1600" dirty="0"/>
          </a:p>
        </p:txBody>
      </p:sp>
      <p:sp>
        <p:nvSpPr>
          <p:cNvPr id="17" name="Rectangle 16">
            <a:extLst>
              <a:ext uri="{FF2B5EF4-FFF2-40B4-BE49-F238E27FC236}">
                <a16:creationId xmlns:a16="http://schemas.microsoft.com/office/drawing/2014/main" id="{EF07B9EA-A18E-46A7-B17E-5A2DC3A53E5F}"/>
              </a:ext>
            </a:extLst>
          </p:cNvPr>
          <p:cNvSpPr/>
          <p:nvPr/>
        </p:nvSpPr>
        <p:spPr>
          <a:xfrm>
            <a:off x="86218" y="4824545"/>
            <a:ext cx="2972000" cy="1077218"/>
          </a:xfrm>
          <a:prstGeom prst="rect">
            <a:avLst/>
          </a:prstGeom>
        </p:spPr>
        <p:txBody>
          <a:bodyPr wrap="square">
            <a:spAutoFit/>
          </a:bodyPr>
          <a:lstStyle/>
          <a:p>
            <a:r>
              <a:rPr lang="en-US" sz="1600" dirty="0"/>
              <a:t>The school’s curriculum is ambitious, exciting and engaging. It is meticulously designed and delivered.</a:t>
            </a:r>
            <a:endParaRPr lang="en-GB" sz="1600" dirty="0"/>
          </a:p>
        </p:txBody>
      </p:sp>
      <p:sp>
        <p:nvSpPr>
          <p:cNvPr id="18" name="Rectangle 17">
            <a:extLst>
              <a:ext uri="{FF2B5EF4-FFF2-40B4-BE49-F238E27FC236}">
                <a16:creationId xmlns:a16="http://schemas.microsoft.com/office/drawing/2014/main" id="{BE40A6AB-6B07-4ED7-A0AE-26F642022A26}"/>
              </a:ext>
            </a:extLst>
          </p:cNvPr>
          <p:cNvSpPr/>
          <p:nvPr/>
        </p:nvSpPr>
        <p:spPr>
          <a:xfrm>
            <a:off x="3096649" y="5003509"/>
            <a:ext cx="2822753" cy="1077218"/>
          </a:xfrm>
          <a:prstGeom prst="rect">
            <a:avLst/>
          </a:prstGeom>
        </p:spPr>
        <p:txBody>
          <a:bodyPr wrap="square">
            <a:spAutoFit/>
          </a:bodyPr>
          <a:lstStyle/>
          <a:p>
            <a:r>
              <a:rPr lang="en-US" sz="1600" dirty="0"/>
              <a:t>Pupils have a thirst for learning, immersing themselves in tasks and discussions. They produce high-quality work.</a:t>
            </a:r>
            <a:endParaRPr lang="en-GB" sz="1600" dirty="0"/>
          </a:p>
        </p:txBody>
      </p:sp>
      <p:sp>
        <p:nvSpPr>
          <p:cNvPr id="19" name="Rectangle 18">
            <a:extLst>
              <a:ext uri="{FF2B5EF4-FFF2-40B4-BE49-F238E27FC236}">
                <a16:creationId xmlns:a16="http://schemas.microsoft.com/office/drawing/2014/main" id="{F89180AB-AC6F-4AEB-9CB9-927E959BAC61}"/>
              </a:ext>
            </a:extLst>
          </p:cNvPr>
          <p:cNvSpPr/>
          <p:nvPr/>
        </p:nvSpPr>
        <p:spPr>
          <a:xfrm>
            <a:off x="86218" y="5971575"/>
            <a:ext cx="3261645" cy="830997"/>
          </a:xfrm>
          <a:prstGeom prst="rect">
            <a:avLst/>
          </a:prstGeom>
        </p:spPr>
        <p:txBody>
          <a:bodyPr wrap="square">
            <a:spAutoFit/>
          </a:bodyPr>
          <a:lstStyle/>
          <a:p>
            <a:r>
              <a:rPr lang="en-US" sz="1600" dirty="0"/>
              <a:t>Leaders have a highly accurate picture of the school’s strengths and priorities for further development.</a:t>
            </a:r>
            <a:endParaRPr lang="en-GB" sz="1600" dirty="0"/>
          </a:p>
        </p:txBody>
      </p:sp>
      <p:sp>
        <p:nvSpPr>
          <p:cNvPr id="20" name="Rectangle 19">
            <a:extLst>
              <a:ext uri="{FF2B5EF4-FFF2-40B4-BE49-F238E27FC236}">
                <a16:creationId xmlns:a16="http://schemas.microsoft.com/office/drawing/2014/main" id="{58FB9C27-DBEA-477D-AFBD-F06C4AA35D86}"/>
              </a:ext>
            </a:extLst>
          </p:cNvPr>
          <p:cNvSpPr/>
          <p:nvPr/>
        </p:nvSpPr>
        <p:spPr>
          <a:xfrm>
            <a:off x="3679487" y="6156108"/>
            <a:ext cx="2901838" cy="584775"/>
          </a:xfrm>
          <a:prstGeom prst="rect">
            <a:avLst/>
          </a:prstGeom>
        </p:spPr>
        <p:txBody>
          <a:bodyPr wrap="square">
            <a:spAutoFit/>
          </a:bodyPr>
          <a:lstStyle/>
          <a:p>
            <a:r>
              <a:rPr lang="en-US" sz="1600" dirty="0"/>
              <a:t>The arrangements for safeguarding are effective.</a:t>
            </a:r>
            <a:endParaRPr lang="en-GB" sz="1600" dirty="0"/>
          </a:p>
        </p:txBody>
      </p:sp>
      <p:pic>
        <p:nvPicPr>
          <p:cNvPr id="21" name="Picture 20">
            <a:extLst>
              <a:ext uri="{FF2B5EF4-FFF2-40B4-BE49-F238E27FC236}">
                <a16:creationId xmlns:a16="http://schemas.microsoft.com/office/drawing/2014/main" id="{151430B1-7354-4D77-8BED-0D0B13EDA7BA}"/>
              </a:ext>
            </a:extLst>
          </p:cNvPr>
          <p:cNvPicPr>
            <a:picLocks noChangeAspect="1"/>
          </p:cNvPicPr>
          <p:nvPr/>
        </p:nvPicPr>
        <p:blipFill>
          <a:blip r:embed="rId4"/>
          <a:stretch>
            <a:fillRect/>
          </a:stretch>
        </p:blipFill>
        <p:spPr>
          <a:xfrm>
            <a:off x="3541591" y="2440981"/>
            <a:ext cx="1993281" cy="1080695"/>
          </a:xfrm>
          <a:prstGeom prst="rect">
            <a:avLst/>
          </a:prstGeom>
        </p:spPr>
      </p:pic>
      <p:sp>
        <p:nvSpPr>
          <p:cNvPr id="22" name="TextBox 21">
            <a:extLst>
              <a:ext uri="{FF2B5EF4-FFF2-40B4-BE49-F238E27FC236}">
                <a16:creationId xmlns:a16="http://schemas.microsoft.com/office/drawing/2014/main" id="{F3EC29B2-2932-4DA5-A522-EA731D0D29AE}"/>
              </a:ext>
            </a:extLst>
          </p:cNvPr>
          <p:cNvSpPr txBox="1"/>
          <p:nvPr/>
        </p:nvSpPr>
        <p:spPr>
          <a:xfrm>
            <a:off x="6890929" y="6217663"/>
            <a:ext cx="1993281" cy="523220"/>
          </a:xfrm>
          <a:prstGeom prst="rect">
            <a:avLst/>
          </a:prstGeom>
          <a:noFill/>
        </p:spPr>
        <p:txBody>
          <a:bodyPr wrap="square" rtlCol="0">
            <a:spAutoFit/>
          </a:bodyPr>
          <a:lstStyle/>
          <a:p>
            <a:r>
              <a:rPr lang="en-GB" sz="2800" b="1" dirty="0"/>
              <a:t>May 2025</a:t>
            </a:r>
          </a:p>
        </p:txBody>
      </p:sp>
      <p:pic>
        <p:nvPicPr>
          <p:cNvPr id="2" name="Recorded Sound">
            <a:hlinkClick r:id="" action="ppaction://media"/>
            <a:extLst>
              <a:ext uri="{FF2B5EF4-FFF2-40B4-BE49-F238E27FC236}">
                <a16:creationId xmlns:a16="http://schemas.microsoft.com/office/drawing/2014/main" id="{47FDFC58-FE6E-4F01-93F1-4180FB401F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00431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3AA4BC-1F0A-4FB6-9D69-F7B5F91220BD}"/>
              </a:ext>
            </a:extLst>
          </p:cNvPr>
          <p:cNvPicPr>
            <a:picLocks noChangeAspect="1"/>
          </p:cNvPicPr>
          <p:nvPr/>
        </p:nvPicPr>
        <p:blipFill>
          <a:blip r:embed="rId4"/>
          <a:stretch>
            <a:fillRect/>
          </a:stretch>
        </p:blipFill>
        <p:spPr>
          <a:xfrm>
            <a:off x="539552" y="256159"/>
            <a:ext cx="8282094" cy="6345681"/>
          </a:xfrm>
          <a:prstGeom prst="rect">
            <a:avLst/>
          </a:prstGeom>
        </p:spPr>
      </p:pic>
      <p:pic>
        <p:nvPicPr>
          <p:cNvPr id="4" name="4">
            <a:hlinkClick r:id="" action="ppaction://media"/>
            <a:extLst>
              <a:ext uri="{FF2B5EF4-FFF2-40B4-BE49-F238E27FC236}">
                <a16:creationId xmlns:a16="http://schemas.microsoft.com/office/drawing/2014/main" id="{4BD0B67A-1EC4-4F96-B4B1-7E556001EA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75656" y="3933056"/>
            <a:ext cx="609600" cy="609600"/>
          </a:xfrm>
          <a:prstGeom prst="rect">
            <a:avLst/>
          </a:prstGeom>
        </p:spPr>
      </p:pic>
    </p:spTree>
    <p:extLst>
      <p:ext uri="{BB962C8B-B14F-4D97-AF65-F5344CB8AC3E}">
        <p14:creationId xmlns:p14="http://schemas.microsoft.com/office/powerpoint/2010/main" val="7463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95536" y="332656"/>
            <a:ext cx="8424936" cy="6192688"/>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2"/>
          <p:cNvSpPr>
            <a:spLocks noGrp="1" noChangeArrowheads="1"/>
          </p:cNvSpPr>
          <p:nvPr>
            <p:ph type="ctrTitle"/>
          </p:nvPr>
        </p:nvSpPr>
        <p:spPr>
          <a:xfrm>
            <a:off x="611559" y="467759"/>
            <a:ext cx="7992887" cy="1777752"/>
          </a:xfrm>
        </p:spPr>
        <p:txBody>
          <a:bodyPr>
            <a:noAutofit/>
          </a:bodyPr>
          <a:lstStyle/>
          <a:p>
            <a:pPr algn="ctr" eaLnBrk="1" hangingPunct="1"/>
            <a:r>
              <a:rPr lang="en-US" sz="3600" b="1" dirty="0">
                <a:solidFill>
                  <a:schemeClr val="tx1"/>
                </a:solidFill>
                <a:latin typeface="Comic Sans MS" pitchFamily="66" charset="0"/>
              </a:rPr>
              <a:t> </a:t>
            </a:r>
            <a:r>
              <a:rPr lang="en-US" sz="3600" b="1" dirty="0">
                <a:solidFill>
                  <a:schemeClr val="bg1"/>
                </a:solidFill>
                <a:latin typeface="Comic Sans MS" panose="030F0702030302020204" pitchFamily="66" charset="0"/>
              </a:rPr>
              <a:t>Thank you for coming and for your continuing support.</a:t>
            </a:r>
            <a:endParaRPr lang="en-US" sz="3600" dirty="0">
              <a:solidFill>
                <a:schemeClr val="bg1"/>
              </a:solidFill>
              <a:latin typeface="Comic Sans MS" panose="030F0702030302020204" pitchFamily="66" charset="0"/>
            </a:endParaRPr>
          </a:p>
        </p:txBody>
      </p:sp>
      <p:pic>
        <p:nvPicPr>
          <p:cNvPr id="10242" name="Picture 10" descr="Description: C:\Users\head\Desktop\values 4">
            <a:extLst>
              <a:ext uri="{FF2B5EF4-FFF2-40B4-BE49-F238E27FC236}">
                <a16:creationId xmlns:a16="http://schemas.microsoft.com/office/drawing/2014/main" id="{E6AEE11A-2F97-42A2-A6E6-D9DF84C79245}"/>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3768" y="3140968"/>
            <a:ext cx="4104456" cy="306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1F02CF7-736A-4BD2-BC17-784B5AE73261}"/>
              </a:ext>
            </a:extLst>
          </p:cNvPr>
          <p:cNvSpPr/>
          <p:nvPr/>
        </p:nvSpPr>
        <p:spPr>
          <a:xfrm>
            <a:off x="3287096" y="2297479"/>
            <a:ext cx="2497800" cy="523220"/>
          </a:xfrm>
          <a:prstGeom prst="rect">
            <a:avLst/>
          </a:prstGeom>
        </p:spPr>
        <p:txBody>
          <a:bodyPr wrap="none">
            <a:spAutoFit/>
          </a:bodyPr>
          <a:lstStyle/>
          <a:p>
            <a:r>
              <a:rPr lang="en-US" sz="2800" dirty="0">
                <a:solidFill>
                  <a:schemeClr val="bg1"/>
                </a:solidFill>
                <a:latin typeface="Comic Sans MS" panose="030F0702030302020204" pitchFamily="66" charset="0"/>
              </a:rPr>
              <a:t>QUESTIONS</a:t>
            </a:r>
            <a:endParaRPr lang="en-GB" sz="2800" dirty="0"/>
          </a:p>
        </p:txBody>
      </p:sp>
      <p:pic>
        <p:nvPicPr>
          <p:cNvPr id="3" name="40">
            <a:hlinkClick r:id="" action="ppaction://media"/>
            <a:extLst>
              <a:ext uri="{FF2B5EF4-FFF2-40B4-BE49-F238E27FC236}">
                <a16:creationId xmlns:a16="http://schemas.microsoft.com/office/drawing/2014/main" id="{24B43A6B-9B07-4B90-BD85-BD07136CA3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38180" y="2565780"/>
            <a:ext cx="609600" cy="609600"/>
          </a:xfrm>
          <a:prstGeom prst="rect">
            <a:avLst/>
          </a:prstGeom>
        </p:spPr>
      </p:pic>
    </p:spTree>
    <p:extLst>
      <p:ext uri="{BB962C8B-B14F-4D97-AF65-F5344CB8AC3E}">
        <p14:creationId xmlns:p14="http://schemas.microsoft.com/office/powerpoint/2010/main" val="334655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99003"/>
            <a:ext cx="8229600" cy="1143000"/>
          </a:xfrm>
        </p:spPr>
        <p:txBody>
          <a:bodyPr/>
          <a:lstStyle/>
          <a:p>
            <a:r>
              <a:rPr lang="en-GB" b="1" dirty="0">
                <a:solidFill>
                  <a:schemeClr val="bg1"/>
                </a:solidFill>
                <a:latin typeface="Century Gothic" panose="020B0502020202020204" pitchFamily="34" charset="0"/>
              </a:rPr>
              <a:t>Year 3 Teachers</a:t>
            </a:r>
          </a:p>
        </p:txBody>
      </p:sp>
      <p:sp>
        <p:nvSpPr>
          <p:cNvPr id="7" name="TextBox 6">
            <a:extLst>
              <a:ext uri="{FF2B5EF4-FFF2-40B4-BE49-F238E27FC236}">
                <a16:creationId xmlns:a16="http://schemas.microsoft.com/office/drawing/2014/main" id="{A3CF0D27-5AEB-459E-B974-03313C45C6E0}"/>
              </a:ext>
            </a:extLst>
          </p:cNvPr>
          <p:cNvSpPr txBox="1"/>
          <p:nvPr/>
        </p:nvSpPr>
        <p:spPr>
          <a:xfrm>
            <a:off x="2152871" y="3963929"/>
            <a:ext cx="4932520" cy="646331"/>
          </a:xfrm>
          <a:prstGeom prst="rect">
            <a:avLst/>
          </a:prstGeom>
          <a:noFill/>
        </p:spPr>
        <p:txBody>
          <a:bodyPr wrap="square" rtlCol="0">
            <a:spAutoFit/>
          </a:bodyPr>
          <a:lstStyle/>
          <a:p>
            <a:pPr algn="ctr"/>
            <a:r>
              <a:rPr lang="en-GB" sz="3600" b="1" u="sng" dirty="0">
                <a:solidFill>
                  <a:schemeClr val="bg1"/>
                </a:solidFill>
                <a:latin typeface="Century Gothic" panose="020B0502020202020204" pitchFamily="34" charset="0"/>
              </a:rPr>
              <a:t>Teaching Assistant</a:t>
            </a:r>
          </a:p>
        </p:txBody>
      </p:sp>
      <p:pic>
        <p:nvPicPr>
          <p:cNvPr id="3" name="Picture 2">
            <a:extLst>
              <a:ext uri="{FF2B5EF4-FFF2-40B4-BE49-F238E27FC236}">
                <a16:creationId xmlns:a16="http://schemas.microsoft.com/office/drawing/2014/main" id="{D35B3790-0EFA-4A39-AB7D-C8C68D8731BC}"/>
              </a:ext>
            </a:extLst>
          </p:cNvPr>
          <p:cNvPicPr>
            <a:picLocks noChangeAspect="1"/>
          </p:cNvPicPr>
          <p:nvPr/>
        </p:nvPicPr>
        <p:blipFill>
          <a:blip r:embed="rId5"/>
          <a:stretch>
            <a:fillRect/>
          </a:stretch>
        </p:blipFill>
        <p:spPr>
          <a:xfrm>
            <a:off x="1648249" y="670046"/>
            <a:ext cx="2232249" cy="2742084"/>
          </a:xfrm>
          <a:prstGeom prst="rect">
            <a:avLst/>
          </a:prstGeom>
        </p:spPr>
      </p:pic>
      <p:sp>
        <p:nvSpPr>
          <p:cNvPr id="6" name="TextBox 5">
            <a:extLst>
              <a:ext uri="{FF2B5EF4-FFF2-40B4-BE49-F238E27FC236}">
                <a16:creationId xmlns:a16="http://schemas.microsoft.com/office/drawing/2014/main" id="{E8255043-6921-4B99-BFA9-6CEF79F0FD52}"/>
              </a:ext>
            </a:extLst>
          </p:cNvPr>
          <p:cNvSpPr txBox="1"/>
          <p:nvPr/>
        </p:nvSpPr>
        <p:spPr>
          <a:xfrm>
            <a:off x="1567720" y="3519702"/>
            <a:ext cx="2393309" cy="369332"/>
          </a:xfrm>
          <a:prstGeom prst="rect">
            <a:avLst/>
          </a:prstGeom>
          <a:noFill/>
        </p:spPr>
        <p:txBody>
          <a:bodyPr wrap="square" rtlCol="0">
            <a:spAutoFit/>
          </a:bodyPr>
          <a:lstStyle/>
          <a:p>
            <a:pPr algn="ctr"/>
            <a:r>
              <a:rPr lang="en-GB" b="1" dirty="0">
                <a:latin typeface="Century Gothic" panose="020B0502020202020204" pitchFamily="34" charset="0"/>
              </a:rPr>
              <a:t>Miss Bailey</a:t>
            </a:r>
          </a:p>
        </p:txBody>
      </p:sp>
      <p:sp>
        <p:nvSpPr>
          <p:cNvPr id="8" name="TextBox 7">
            <a:extLst>
              <a:ext uri="{FF2B5EF4-FFF2-40B4-BE49-F238E27FC236}">
                <a16:creationId xmlns:a16="http://schemas.microsoft.com/office/drawing/2014/main" id="{B8AE7140-55FB-4CE0-A2C0-8AB7DA3F6529}"/>
              </a:ext>
            </a:extLst>
          </p:cNvPr>
          <p:cNvSpPr txBox="1"/>
          <p:nvPr/>
        </p:nvSpPr>
        <p:spPr>
          <a:xfrm>
            <a:off x="5059012" y="3493919"/>
            <a:ext cx="2393309" cy="369332"/>
          </a:xfrm>
          <a:prstGeom prst="rect">
            <a:avLst/>
          </a:prstGeom>
          <a:noFill/>
        </p:spPr>
        <p:txBody>
          <a:bodyPr wrap="square" rtlCol="0">
            <a:spAutoFit/>
          </a:bodyPr>
          <a:lstStyle/>
          <a:p>
            <a:pPr algn="ctr"/>
            <a:r>
              <a:rPr lang="en-GB" b="1" dirty="0">
                <a:latin typeface="Century Gothic" panose="020B0502020202020204" pitchFamily="34" charset="0"/>
              </a:rPr>
              <a:t>Mrs Whittingham </a:t>
            </a:r>
          </a:p>
        </p:txBody>
      </p:sp>
      <p:sp>
        <p:nvSpPr>
          <p:cNvPr id="10" name="TextBox 9">
            <a:extLst>
              <a:ext uri="{FF2B5EF4-FFF2-40B4-BE49-F238E27FC236}">
                <a16:creationId xmlns:a16="http://schemas.microsoft.com/office/drawing/2014/main" id="{2111E53B-6195-4B9D-991D-6FC6C5AC1BAA}"/>
              </a:ext>
            </a:extLst>
          </p:cNvPr>
          <p:cNvSpPr txBox="1"/>
          <p:nvPr/>
        </p:nvSpPr>
        <p:spPr>
          <a:xfrm>
            <a:off x="5059011" y="6138983"/>
            <a:ext cx="2393309" cy="523220"/>
          </a:xfrm>
          <a:prstGeom prst="rect">
            <a:avLst/>
          </a:prstGeom>
          <a:noFill/>
        </p:spPr>
        <p:txBody>
          <a:bodyPr wrap="square" rtlCol="0">
            <a:spAutoFit/>
          </a:bodyPr>
          <a:lstStyle/>
          <a:p>
            <a:pPr algn="ctr"/>
            <a:r>
              <a:rPr lang="en-GB" b="1" dirty="0">
                <a:latin typeface="Century Gothic" panose="020B0502020202020204" pitchFamily="34" charset="0"/>
              </a:rPr>
              <a:t>Ms</a:t>
            </a:r>
            <a:r>
              <a:rPr lang="en-GB" sz="2800" b="1" dirty="0">
                <a:latin typeface="Century Gothic" panose="020B0502020202020204" pitchFamily="34" charset="0"/>
              </a:rPr>
              <a:t> </a:t>
            </a:r>
            <a:r>
              <a:rPr lang="en-GB" b="1" dirty="0">
                <a:latin typeface="Century Gothic" panose="020B0502020202020204" pitchFamily="34" charset="0"/>
              </a:rPr>
              <a:t>Jura</a:t>
            </a:r>
          </a:p>
        </p:txBody>
      </p:sp>
      <p:pic>
        <p:nvPicPr>
          <p:cNvPr id="9" name="Picture 8">
            <a:extLst>
              <a:ext uri="{FF2B5EF4-FFF2-40B4-BE49-F238E27FC236}">
                <a16:creationId xmlns:a16="http://schemas.microsoft.com/office/drawing/2014/main" id="{A278BD79-B872-4A46-8411-3573ED093607}"/>
              </a:ext>
            </a:extLst>
          </p:cNvPr>
          <p:cNvPicPr>
            <a:picLocks noChangeAspect="1"/>
          </p:cNvPicPr>
          <p:nvPr/>
        </p:nvPicPr>
        <p:blipFill rotWithShape="1">
          <a:blip r:embed="rId6"/>
          <a:srcRect l="4908" r="5995" b="5890"/>
          <a:stretch/>
        </p:blipFill>
        <p:spPr>
          <a:xfrm>
            <a:off x="5253935" y="719017"/>
            <a:ext cx="2198386" cy="2700487"/>
          </a:xfrm>
          <a:prstGeom prst="rect">
            <a:avLst/>
          </a:prstGeom>
        </p:spPr>
      </p:pic>
      <p:pic>
        <p:nvPicPr>
          <p:cNvPr id="2" name="Picture 1">
            <a:extLst>
              <a:ext uri="{FF2B5EF4-FFF2-40B4-BE49-F238E27FC236}">
                <a16:creationId xmlns:a16="http://schemas.microsoft.com/office/drawing/2014/main" id="{CD5CAA7E-4AB1-4EAA-A02C-AFCE1EB26E4A}"/>
              </a:ext>
            </a:extLst>
          </p:cNvPr>
          <p:cNvPicPr>
            <a:picLocks noChangeAspect="1"/>
          </p:cNvPicPr>
          <p:nvPr/>
        </p:nvPicPr>
        <p:blipFill>
          <a:blip r:embed="rId7"/>
          <a:stretch>
            <a:fillRect/>
          </a:stretch>
        </p:blipFill>
        <p:spPr>
          <a:xfrm>
            <a:off x="3652222" y="4637381"/>
            <a:ext cx="1839556" cy="2060848"/>
          </a:xfrm>
          <a:prstGeom prst="rect">
            <a:avLst/>
          </a:prstGeom>
        </p:spPr>
      </p:pic>
      <p:pic>
        <p:nvPicPr>
          <p:cNvPr id="11" name="5">
            <a:hlinkClick r:id="" action="ppaction://media"/>
            <a:extLst>
              <a:ext uri="{FF2B5EF4-FFF2-40B4-BE49-F238E27FC236}">
                <a16:creationId xmlns:a16="http://schemas.microsoft.com/office/drawing/2014/main" id="{2D93714D-E0D0-4E9F-8D91-893066A0938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1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99003"/>
            <a:ext cx="8229600" cy="1143000"/>
          </a:xfrm>
        </p:spPr>
        <p:txBody>
          <a:bodyPr/>
          <a:lstStyle/>
          <a:p>
            <a:r>
              <a:rPr lang="en-GB" b="1" dirty="0">
                <a:solidFill>
                  <a:schemeClr val="bg1"/>
                </a:solidFill>
                <a:latin typeface="Century Gothic" panose="020B0502020202020204" pitchFamily="34" charset="0"/>
              </a:rPr>
              <a:t>Year 4 Teachers</a:t>
            </a:r>
          </a:p>
        </p:txBody>
      </p:sp>
      <p:sp>
        <p:nvSpPr>
          <p:cNvPr id="7" name="TextBox 6">
            <a:extLst>
              <a:ext uri="{FF2B5EF4-FFF2-40B4-BE49-F238E27FC236}">
                <a16:creationId xmlns:a16="http://schemas.microsoft.com/office/drawing/2014/main" id="{A3CF0D27-5AEB-459E-B974-03313C45C6E0}"/>
              </a:ext>
            </a:extLst>
          </p:cNvPr>
          <p:cNvSpPr txBox="1"/>
          <p:nvPr/>
        </p:nvSpPr>
        <p:spPr>
          <a:xfrm>
            <a:off x="2105740" y="3710744"/>
            <a:ext cx="4932520" cy="646331"/>
          </a:xfrm>
          <a:prstGeom prst="rect">
            <a:avLst/>
          </a:prstGeom>
          <a:noFill/>
        </p:spPr>
        <p:txBody>
          <a:bodyPr wrap="square" rtlCol="0">
            <a:spAutoFit/>
          </a:bodyPr>
          <a:lstStyle/>
          <a:p>
            <a:pPr algn="ctr"/>
            <a:r>
              <a:rPr lang="en-GB" sz="3600" b="1" u="sng" dirty="0">
                <a:solidFill>
                  <a:schemeClr val="bg1"/>
                </a:solidFill>
                <a:latin typeface="Century Gothic" panose="020B0502020202020204" pitchFamily="34" charset="0"/>
              </a:rPr>
              <a:t>Teaching Assistants</a:t>
            </a:r>
          </a:p>
        </p:txBody>
      </p:sp>
      <p:sp>
        <p:nvSpPr>
          <p:cNvPr id="6" name="TextBox 5">
            <a:extLst>
              <a:ext uri="{FF2B5EF4-FFF2-40B4-BE49-F238E27FC236}">
                <a16:creationId xmlns:a16="http://schemas.microsoft.com/office/drawing/2014/main" id="{E8255043-6921-4B99-BFA9-6CEF79F0FD52}"/>
              </a:ext>
            </a:extLst>
          </p:cNvPr>
          <p:cNvSpPr txBox="1"/>
          <p:nvPr/>
        </p:nvSpPr>
        <p:spPr>
          <a:xfrm>
            <a:off x="338952" y="3528688"/>
            <a:ext cx="2393309" cy="369332"/>
          </a:xfrm>
          <a:prstGeom prst="rect">
            <a:avLst/>
          </a:prstGeom>
          <a:noFill/>
        </p:spPr>
        <p:txBody>
          <a:bodyPr wrap="square" rtlCol="0">
            <a:spAutoFit/>
          </a:bodyPr>
          <a:lstStyle/>
          <a:p>
            <a:pPr algn="ctr"/>
            <a:r>
              <a:rPr lang="en-GB" b="1" dirty="0">
                <a:latin typeface="Century Gothic" panose="020B0502020202020204" pitchFamily="34" charset="0"/>
              </a:rPr>
              <a:t>Mr Bray </a:t>
            </a:r>
          </a:p>
        </p:txBody>
      </p:sp>
      <p:sp>
        <p:nvSpPr>
          <p:cNvPr id="8" name="TextBox 7">
            <a:extLst>
              <a:ext uri="{FF2B5EF4-FFF2-40B4-BE49-F238E27FC236}">
                <a16:creationId xmlns:a16="http://schemas.microsoft.com/office/drawing/2014/main" id="{B8AE7140-55FB-4CE0-A2C0-8AB7DA3F6529}"/>
              </a:ext>
            </a:extLst>
          </p:cNvPr>
          <p:cNvSpPr txBox="1"/>
          <p:nvPr/>
        </p:nvSpPr>
        <p:spPr>
          <a:xfrm>
            <a:off x="3480484" y="3548595"/>
            <a:ext cx="2393309" cy="369332"/>
          </a:xfrm>
          <a:prstGeom prst="rect">
            <a:avLst/>
          </a:prstGeom>
          <a:noFill/>
        </p:spPr>
        <p:txBody>
          <a:bodyPr wrap="square" rtlCol="0">
            <a:spAutoFit/>
          </a:bodyPr>
          <a:lstStyle/>
          <a:p>
            <a:pPr algn="ctr"/>
            <a:r>
              <a:rPr lang="en-GB" b="1" dirty="0">
                <a:latin typeface="Century Gothic" panose="020B0502020202020204" pitchFamily="34" charset="0"/>
              </a:rPr>
              <a:t>Mrs Ford (Thurs-Fri)</a:t>
            </a:r>
          </a:p>
        </p:txBody>
      </p:sp>
      <p:pic>
        <p:nvPicPr>
          <p:cNvPr id="10" name="Picture 9">
            <a:extLst>
              <a:ext uri="{FF2B5EF4-FFF2-40B4-BE49-F238E27FC236}">
                <a16:creationId xmlns:a16="http://schemas.microsoft.com/office/drawing/2014/main" id="{9E6D0BAC-9D39-4539-85C4-0EC0FE202A0B}"/>
              </a:ext>
            </a:extLst>
          </p:cNvPr>
          <p:cNvPicPr>
            <a:picLocks noChangeAspect="1"/>
          </p:cNvPicPr>
          <p:nvPr/>
        </p:nvPicPr>
        <p:blipFill>
          <a:blip r:embed="rId5"/>
          <a:stretch>
            <a:fillRect/>
          </a:stretch>
        </p:blipFill>
        <p:spPr>
          <a:xfrm>
            <a:off x="3512886" y="871835"/>
            <a:ext cx="2184353" cy="2686347"/>
          </a:xfrm>
          <a:prstGeom prst="rect">
            <a:avLst/>
          </a:prstGeom>
        </p:spPr>
      </p:pic>
      <p:pic>
        <p:nvPicPr>
          <p:cNvPr id="11" name="Picture 10">
            <a:extLst>
              <a:ext uri="{FF2B5EF4-FFF2-40B4-BE49-F238E27FC236}">
                <a16:creationId xmlns:a16="http://schemas.microsoft.com/office/drawing/2014/main" id="{33BB8F25-CF0B-49E7-A823-498CC62C1666}"/>
              </a:ext>
            </a:extLst>
          </p:cNvPr>
          <p:cNvPicPr>
            <a:picLocks noChangeAspect="1"/>
          </p:cNvPicPr>
          <p:nvPr/>
        </p:nvPicPr>
        <p:blipFill>
          <a:blip r:embed="rId6"/>
          <a:stretch>
            <a:fillRect/>
          </a:stretch>
        </p:blipFill>
        <p:spPr>
          <a:xfrm>
            <a:off x="6284125" y="857040"/>
            <a:ext cx="2184353" cy="2691555"/>
          </a:xfrm>
          <a:prstGeom prst="rect">
            <a:avLst/>
          </a:prstGeom>
        </p:spPr>
      </p:pic>
      <p:sp>
        <p:nvSpPr>
          <p:cNvPr id="12" name="TextBox 11">
            <a:extLst>
              <a:ext uri="{FF2B5EF4-FFF2-40B4-BE49-F238E27FC236}">
                <a16:creationId xmlns:a16="http://schemas.microsoft.com/office/drawing/2014/main" id="{4B90C56C-E978-44DF-B595-F5F886C5EBC9}"/>
              </a:ext>
            </a:extLst>
          </p:cNvPr>
          <p:cNvSpPr txBox="1"/>
          <p:nvPr/>
        </p:nvSpPr>
        <p:spPr>
          <a:xfrm>
            <a:off x="6182796" y="3537449"/>
            <a:ext cx="2872568" cy="369332"/>
          </a:xfrm>
          <a:prstGeom prst="rect">
            <a:avLst/>
          </a:prstGeom>
          <a:noFill/>
        </p:spPr>
        <p:txBody>
          <a:bodyPr wrap="square" rtlCol="0">
            <a:spAutoFit/>
          </a:bodyPr>
          <a:lstStyle/>
          <a:p>
            <a:pPr algn="ctr"/>
            <a:r>
              <a:rPr lang="en-GB" b="1" dirty="0">
                <a:latin typeface="Century Gothic" panose="020B0502020202020204" pitchFamily="34" charset="0"/>
              </a:rPr>
              <a:t>Mrs Gilmour (Mon-Wed)</a:t>
            </a:r>
          </a:p>
        </p:txBody>
      </p:sp>
      <p:sp>
        <p:nvSpPr>
          <p:cNvPr id="16" name="TextBox 15">
            <a:extLst>
              <a:ext uri="{FF2B5EF4-FFF2-40B4-BE49-F238E27FC236}">
                <a16:creationId xmlns:a16="http://schemas.microsoft.com/office/drawing/2014/main" id="{0B644CD7-3AAD-44CB-8593-F17AE1E3225A}"/>
              </a:ext>
            </a:extLst>
          </p:cNvPr>
          <p:cNvSpPr txBox="1"/>
          <p:nvPr/>
        </p:nvSpPr>
        <p:spPr>
          <a:xfrm>
            <a:off x="1612534" y="6443932"/>
            <a:ext cx="2393309" cy="369332"/>
          </a:xfrm>
          <a:prstGeom prst="rect">
            <a:avLst/>
          </a:prstGeom>
          <a:noFill/>
        </p:spPr>
        <p:txBody>
          <a:bodyPr wrap="square" rtlCol="0">
            <a:spAutoFit/>
          </a:bodyPr>
          <a:lstStyle/>
          <a:p>
            <a:pPr algn="ctr"/>
            <a:endParaRPr lang="en-GB" b="1" dirty="0">
              <a:latin typeface="Century Gothic" panose="020B0502020202020204" pitchFamily="34" charset="0"/>
            </a:endParaRPr>
          </a:p>
        </p:txBody>
      </p:sp>
      <p:sp>
        <p:nvSpPr>
          <p:cNvPr id="17" name="TextBox 16">
            <a:extLst>
              <a:ext uri="{FF2B5EF4-FFF2-40B4-BE49-F238E27FC236}">
                <a16:creationId xmlns:a16="http://schemas.microsoft.com/office/drawing/2014/main" id="{9FF9EC03-A603-4D83-A949-B9179995B8E4}"/>
              </a:ext>
            </a:extLst>
          </p:cNvPr>
          <p:cNvSpPr txBox="1"/>
          <p:nvPr/>
        </p:nvSpPr>
        <p:spPr>
          <a:xfrm>
            <a:off x="3574695" y="6400290"/>
            <a:ext cx="2393309" cy="369332"/>
          </a:xfrm>
          <a:prstGeom prst="rect">
            <a:avLst/>
          </a:prstGeom>
          <a:noFill/>
        </p:spPr>
        <p:txBody>
          <a:bodyPr wrap="square" rtlCol="0">
            <a:spAutoFit/>
          </a:bodyPr>
          <a:lstStyle/>
          <a:p>
            <a:pPr algn="ctr"/>
            <a:r>
              <a:rPr lang="en-GB" b="1" dirty="0">
                <a:latin typeface="Century Gothic" panose="020B0502020202020204" pitchFamily="34" charset="0"/>
              </a:rPr>
              <a:t>Mr Mansfield</a:t>
            </a:r>
          </a:p>
        </p:txBody>
      </p:sp>
      <p:sp>
        <p:nvSpPr>
          <p:cNvPr id="18" name="TextBox 17">
            <a:extLst>
              <a:ext uri="{FF2B5EF4-FFF2-40B4-BE49-F238E27FC236}">
                <a16:creationId xmlns:a16="http://schemas.microsoft.com/office/drawing/2014/main" id="{104F5153-A838-42E9-8D9E-B0855B68D348}"/>
              </a:ext>
            </a:extLst>
          </p:cNvPr>
          <p:cNvSpPr txBox="1"/>
          <p:nvPr/>
        </p:nvSpPr>
        <p:spPr>
          <a:xfrm>
            <a:off x="5841605" y="6371906"/>
            <a:ext cx="2393309" cy="369332"/>
          </a:xfrm>
          <a:prstGeom prst="rect">
            <a:avLst/>
          </a:prstGeom>
          <a:noFill/>
        </p:spPr>
        <p:txBody>
          <a:bodyPr wrap="square" rtlCol="0">
            <a:spAutoFit/>
          </a:bodyPr>
          <a:lstStyle/>
          <a:p>
            <a:pPr algn="ctr"/>
            <a:endParaRPr lang="en-GB" b="1" dirty="0">
              <a:latin typeface="Century Gothic" panose="020B0502020202020204" pitchFamily="34" charset="0"/>
            </a:endParaRPr>
          </a:p>
        </p:txBody>
      </p:sp>
      <p:pic>
        <p:nvPicPr>
          <p:cNvPr id="2" name="Picture 1">
            <a:extLst>
              <a:ext uri="{FF2B5EF4-FFF2-40B4-BE49-F238E27FC236}">
                <a16:creationId xmlns:a16="http://schemas.microsoft.com/office/drawing/2014/main" id="{A0067A26-9CAB-4EF0-B47F-75CB603B564A}"/>
              </a:ext>
            </a:extLst>
          </p:cNvPr>
          <p:cNvPicPr>
            <a:picLocks noChangeAspect="1"/>
          </p:cNvPicPr>
          <p:nvPr/>
        </p:nvPicPr>
        <p:blipFill rotWithShape="1">
          <a:blip r:embed="rId7"/>
          <a:srcRect l="9904" t="5228" r="9096" b="5978"/>
          <a:stretch/>
        </p:blipFill>
        <p:spPr>
          <a:xfrm>
            <a:off x="619271" y="943996"/>
            <a:ext cx="2214319" cy="2614186"/>
          </a:xfrm>
          <a:prstGeom prst="rect">
            <a:avLst/>
          </a:prstGeom>
        </p:spPr>
      </p:pic>
      <p:pic>
        <p:nvPicPr>
          <p:cNvPr id="3" name="Picture 2">
            <a:extLst>
              <a:ext uri="{FF2B5EF4-FFF2-40B4-BE49-F238E27FC236}">
                <a16:creationId xmlns:a16="http://schemas.microsoft.com/office/drawing/2014/main" id="{9C17BFD1-15C1-49C3-BF55-C1C0C26E0467}"/>
              </a:ext>
            </a:extLst>
          </p:cNvPr>
          <p:cNvPicPr>
            <a:picLocks noChangeAspect="1"/>
          </p:cNvPicPr>
          <p:nvPr/>
        </p:nvPicPr>
        <p:blipFill>
          <a:blip r:embed="rId8"/>
          <a:stretch>
            <a:fillRect/>
          </a:stretch>
        </p:blipFill>
        <p:spPr>
          <a:xfrm>
            <a:off x="3578246" y="4418584"/>
            <a:ext cx="2263359" cy="1876557"/>
          </a:xfrm>
          <a:prstGeom prst="rect">
            <a:avLst/>
          </a:prstGeom>
        </p:spPr>
      </p:pic>
      <p:pic>
        <p:nvPicPr>
          <p:cNvPr id="5" name="6">
            <a:hlinkClick r:id="" action="ppaction://media"/>
            <a:extLst>
              <a:ext uri="{FF2B5EF4-FFF2-40B4-BE49-F238E27FC236}">
                <a16:creationId xmlns:a16="http://schemas.microsoft.com/office/drawing/2014/main" id="{F84EF3B7-21CE-4863-AC0F-9B6FCA2BF71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99977" y="5052062"/>
            <a:ext cx="609600" cy="609600"/>
          </a:xfrm>
          <a:prstGeom prst="rect">
            <a:avLst/>
          </a:prstGeom>
        </p:spPr>
      </p:pic>
    </p:spTree>
    <p:extLst>
      <p:ext uri="{BB962C8B-B14F-4D97-AF65-F5344CB8AC3E}">
        <p14:creationId xmlns:p14="http://schemas.microsoft.com/office/powerpoint/2010/main" val="142874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C40203-FFB9-434E-BC91-9106BD918C02}"/>
              </a:ext>
            </a:extLst>
          </p:cNvPr>
          <p:cNvPicPr>
            <a:picLocks noChangeAspect="1"/>
          </p:cNvPicPr>
          <p:nvPr/>
        </p:nvPicPr>
        <p:blipFill>
          <a:blip r:embed="rId5"/>
          <a:stretch>
            <a:fillRect/>
          </a:stretch>
        </p:blipFill>
        <p:spPr>
          <a:xfrm>
            <a:off x="125760" y="332656"/>
            <a:ext cx="8892480" cy="5137877"/>
          </a:xfrm>
          <a:prstGeom prst="rect">
            <a:avLst/>
          </a:prstGeom>
        </p:spPr>
      </p:pic>
      <p:sp>
        <p:nvSpPr>
          <p:cNvPr id="3" name="Rectangle 2">
            <a:extLst>
              <a:ext uri="{FF2B5EF4-FFF2-40B4-BE49-F238E27FC236}">
                <a16:creationId xmlns:a16="http://schemas.microsoft.com/office/drawing/2014/main" id="{4F1BEB37-DD62-42BA-92C1-FE7D23634B88}"/>
              </a:ext>
            </a:extLst>
          </p:cNvPr>
          <p:cNvSpPr/>
          <p:nvPr/>
        </p:nvSpPr>
        <p:spPr>
          <a:xfrm>
            <a:off x="1368430" y="5877272"/>
            <a:ext cx="6407139" cy="523220"/>
          </a:xfrm>
          <a:prstGeom prst="rect">
            <a:avLst/>
          </a:prstGeom>
        </p:spPr>
        <p:txBody>
          <a:bodyPr wrap="none">
            <a:spAutoFit/>
          </a:bodyPr>
          <a:lstStyle/>
          <a:p>
            <a:r>
              <a:rPr lang="en-GB" sz="2800" b="1" dirty="0"/>
              <a:t>See website for full curriculum overviews </a:t>
            </a:r>
          </a:p>
        </p:txBody>
      </p:sp>
      <p:pic>
        <p:nvPicPr>
          <p:cNvPr id="5" name="7">
            <a:hlinkClick r:id="" action="ppaction://media"/>
            <a:extLst>
              <a:ext uri="{FF2B5EF4-FFF2-40B4-BE49-F238E27FC236}">
                <a16:creationId xmlns:a16="http://schemas.microsoft.com/office/drawing/2014/main" id="{4A0B466C-6F90-459F-9434-3A30C08CB4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9552" y="5572472"/>
            <a:ext cx="609600" cy="609600"/>
          </a:xfrm>
          <a:prstGeom prst="rect">
            <a:avLst/>
          </a:prstGeom>
        </p:spPr>
      </p:pic>
    </p:spTree>
    <p:extLst>
      <p:ext uri="{BB962C8B-B14F-4D97-AF65-F5344CB8AC3E}">
        <p14:creationId xmlns:p14="http://schemas.microsoft.com/office/powerpoint/2010/main" val="288036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0997" y="0"/>
            <a:ext cx="8242001" cy="923330"/>
          </a:xfrm>
          <a:prstGeom prst="rect">
            <a:avLst/>
          </a:prstGeom>
          <a:noFill/>
        </p:spPr>
        <p:txBody>
          <a:bodyPr wrap="none" lIns="91440" tIns="45720" rIns="91440" bIns="45720">
            <a:spAutoFit/>
          </a:bodyPr>
          <a:lstStyle/>
          <a:p>
            <a:pPr algn="ctr"/>
            <a:r>
              <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Our Learning </a:t>
            </a: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Characteristics</a:t>
            </a:r>
            <a:endPar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12" name="Picture 11">
            <a:extLst>
              <a:ext uri="{FF2B5EF4-FFF2-40B4-BE49-F238E27FC236}">
                <a16:creationId xmlns:a16="http://schemas.microsoft.com/office/drawing/2014/main" id="{490A11AA-2E27-4BC2-AD62-B6E48874C680}"/>
              </a:ext>
            </a:extLst>
          </p:cNvPr>
          <p:cNvPicPr>
            <a:picLocks noChangeAspect="1"/>
          </p:cNvPicPr>
          <p:nvPr/>
        </p:nvPicPr>
        <p:blipFill>
          <a:blip r:embed="rId5"/>
          <a:stretch>
            <a:fillRect/>
          </a:stretch>
        </p:blipFill>
        <p:spPr>
          <a:xfrm>
            <a:off x="17890" y="929212"/>
            <a:ext cx="9108213" cy="5657578"/>
          </a:xfrm>
          <a:prstGeom prst="rect">
            <a:avLst/>
          </a:prstGeom>
        </p:spPr>
      </p:pic>
      <p:pic>
        <p:nvPicPr>
          <p:cNvPr id="3" name="8">
            <a:hlinkClick r:id="" action="ppaction://media"/>
            <a:extLst>
              <a:ext uri="{FF2B5EF4-FFF2-40B4-BE49-F238E27FC236}">
                <a16:creationId xmlns:a16="http://schemas.microsoft.com/office/drawing/2014/main" id="{C60C221E-67D3-4C59-860F-9CAEC76FBD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68344" y="1124744"/>
            <a:ext cx="609600" cy="609600"/>
          </a:xfrm>
          <a:prstGeom prst="rect">
            <a:avLst/>
          </a:prstGeom>
        </p:spPr>
      </p:pic>
    </p:spTree>
    <p:extLst>
      <p:ext uri="{BB962C8B-B14F-4D97-AF65-F5344CB8AC3E}">
        <p14:creationId xmlns:p14="http://schemas.microsoft.com/office/powerpoint/2010/main" val="237213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3408"/>
            <a:ext cx="7772400" cy="1008112"/>
          </a:xfrm>
        </p:spPr>
        <p:txBody>
          <a:bodyPr/>
          <a:lstStyle/>
          <a:p>
            <a:r>
              <a:rPr lang="en-GB" b="1" dirty="0">
                <a:solidFill>
                  <a:schemeClr val="bg1"/>
                </a:solidFill>
                <a:latin typeface="Century Gothic" panose="020B0502020202020204" pitchFamily="34" charset="0"/>
              </a:rPr>
              <a:t>Key Dates</a:t>
            </a:r>
          </a:p>
        </p:txBody>
      </p:sp>
      <p:graphicFrame>
        <p:nvGraphicFramePr>
          <p:cNvPr id="5" name="Table 4">
            <a:extLst>
              <a:ext uri="{FF2B5EF4-FFF2-40B4-BE49-F238E27FC236}">
                <a16:creationId xmlns:a16="http://schemas.microsoft.com/office/drawing/2014/main" id="{AA85F58A-9E3E-4DB6-8E98-3D54B7746C9E}"/>
              </a:ext>
            </a:extLst>
          </p:cNvPr>
          <p:cNvGraphicFramePr>
            <a:graphicFrameLocks noGrp="1"/>
          </p:cNvGraphicFramePr>
          <p:nvPr>
            <p:extLst>
              <p:ext uri="{D42A27DB-BD31-4B8C-83A1-F6EECF244321}">
                <p14:modId xmlns:p14="http://schemas.microsoft.com/office/powerpoint/2010/main" val="1174313940"/>
              </p:ext>
            </p:extLst>
          </p:nvPr>
        </p:nvGraphicFramePr>
        <p:xfrm>
          <a:off x="251520" y="509493"/>
          <a:ext cx="8321198" cy="6226587"/>
        </p:xfrm>
        <a:graphic>
          <a:graphicData uri="http://schemas.openxmlformats.org/drawingml/2006/table">
            <a:tbl>
              <a:tblPr firstRow="1" bandRow="1">
                <a:tableStyleId>{5C22544A-7EE6-4342-B048-85BDC9FD1C3A}</a:tableStyleId>
              </a:tblPr>
              <a:tblGrid>
                <a:gridCol w="1800200">
                  <a:extLst>
                    <a:ext uri="{9D8B030D-6E8A-4147-A177-3AD203B41FA5}">
                      <a16:colId xmlns:a16="http://schemas.microsoft.com/office/drawing/2014/main" val="3039413004"/>
                    </a:ext>
                  </a:extLst>
                </a:gridCol>
                <a:gridCol w="6520998">
                  <a:extLst>
                    <a:ext uri="{9D8B030D-6E8A-4147-A177-3AD203B41FA5}">
                      <a16:colId xmlns:a16="http://schemas.microsoft.com/office/drawing/2014/main" val="3694913836"/>
                    </a:ext>
                  </a:extLst>
                </a:gridCol>
              </a:tblGrid>
              <a:tr h="677325">
                <a:tc>
                  <a:txBody>
                    <a:bodyPr/>
                    <a:lstStyle/>
                    <a:p>
                      <a:r>
                        <a:rPr lang="en-GB" dirty="0">
                          <a:latin typeface="Century Gothic" panose="020B0502020202020204" pitchFamily="34" charset="0"/>
                        </a:rPr>
                        <a:t>Year 3</a:t>
                      </a:r>
                    </a:p>
                    <a:p>
                      <a:r>
                        <a:rPr lang="en-GB" dirty="0">
                          <a:latin typeface="Century Gothic" panose="020B0502020202020204" pitchFamily="34" charset="0"/>
                        </a:rPr>
                        <a:t>Dates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endParaRPr lang="en-GB" dirty="0">
                        <a:latin typeface="Century Gothic" panose="020B0502020202020204" pitchFamily="34" charset="0"/>
                      </a:endParaRPr>
                    </a:p>
                    <a:p>
                      <a:pPr algn="ctr"/>
                      <a:r>
                        <a:rPr lang="en-GB" dirty="0">
                          <a:latin typeface="Century Gothic" panose="020B0502020202020204" pitchFamily="34" charset="0"/>
                        </a:rPr>
                        <a:t>Events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extLst>
                  <a:ext uri="{0D108BD9-81ED-4DB2-BD59-A6C34878D82A}">
                    <a16:rowId xmlns:a16="http://schemas.microsoft.com/office/drawing/2014/main" val="2155889564"/>
                  </a:ext>
                </a:extLst>
              </a:tr>
              <a:tr h="2128737">
                <a:tc>
                  <a:txBody>
                    <a:bodyPr/>
                    <a:lstStyle/>
                    <a:p>
                      <a:r>
                        <a:rPr lang="en-GB" sz="2000" dirty="0">
                          <a:latin typeface="Century Gothic" panose="020B0502020202020204" pitchFamily="34" charset="0"/>
                        </a:rPr>
                        <a:t>7/10/25</a:t>
                      </a:r>
                    </a:p>
                    <a:p>
                      <a:r>
                        <a:rPr lang="en-GB" sz="2000" dirty="0">
                          <a:latin typeface="Century Gothic" panose="020B0502020202020204" pitchFamily="34" charset="0"/>
                        </a:rPr>
                        <a:t>10/11/25</a:t>
                      </a:r>
                    </a:p>
                    <a:p>
                      <a:r>
                        <a:rPr lang="en-GB" sz="2000" dirty="0">
                          <a:latin typeface="Century Gothic" panose="020B0502020202020204" pitchFamily="34" charset="0"/>
                        </a:rPr>
                        <a:t>17/12/25</a:t>
                      </a:r>
                    </a:p>
                    <a:p>
                      <a:r>
                        <a:rPr lang="en-GB" sz="2000" dirty="0">
                          <a:latin typeface="Century Gothic" panose="020B0502020202020204" pitchFamily="34" charset="0"/>
                        </a:rPr>
                        <a:t>13/01/26</a:t>
                      </a:r>
                    </a:p>
                    <a:p>
                      <a:r>
                        <a:rPr lang="en-GB" sz="2000" dirty="0">
                          <a:latin typeface="Century Gothic" panose="020B0502020202020204" pitchFamily="34" charset="0"/>
                        </a:rPr>
                        <a:t>21/04/26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l" fontAlgn="base"/>
                      <a:r>
                        <a:rPr lang="en-GB" sz="2000" b="0" i="0" dirty="0">
                          <a:solidFill>
                            <a:srgbClr val="000000"/>
                          </a:solidFill>
                          <a:effectLst/>
                          <a:latin typeface="Century Gothic" panose="020B0502020202020204" pitchFamily="34" charset="0"/>
                        </a:rPr>
                        <a:t>3W Assembly </a:t>
                      </a:r>
                    </a:p>
                    <a:p>
                      <a:pPr algn="l" fontAlgn="base"/>
                      <a:r>
                        <a:rPr lang="en-GB" sz="2000" b="0" i="0" dirty="0">
                          <a:solidFill>
                            <a:srgbClr val="000000"/>
                          </a:solidFill>
                          <a:effectLst/>
                          <a:latin typeface="Century Gothic" panose="020B0502020202020204" pitchFamily="34" charset="0"/>
                        </a:rPr>
                        <a:t>COAM Trip</a:t>
                      </a:r>
                    </a:p>
                    <a:p>
                      <a:pPr algn="l" fontAlgn="base"/>
                      <a:r>
                        <a:rPr lang="en-GB" sz="2000" b="0" i="0" dirty="0">
                          <a:solidFill>
                            <a:srgbClr val="000000"/>
                          </a:solidFill>
                          <a:effectLst/>
                          <a:latin typeface="Century Gothic" panose="020B0502020202020204" pitchFamily="34" charset="0"/>
                        </a:rPr>
                        <a:t>KS2 Carol Concert (Church) 7pm</a:t>
                      </a:r>
                    </a:p>
                    <a:p>
                      <a:pPr algn="l" fontAlgn="base"/>
                      <a:r>
                        <a:rPr lang="en-GB" sz="2000" b="0" i="0" dirty="0">
                          <a:solidFill>
                            <a:srgbClr val="000000"/>
                          </a:solidFill>
                          <a:effectLst/>
                          <a:latin typeface="Century Gothic" panose="020B0502020202020204" pitchFamily="34" charset="0"/>
                        </a:rPr>
                        <a:t>3B Assembly</a:t>
                      </a:r>
                    </a:p>
                    <a:p>
                      <a:pPr algn="l" fontAlgn="base"/>
                      <a:r>
                        <a:rPr lang="en-GB" sz="2000" b="0" i="0" dirty="0">
                          <a:solidFill>
                            <a:srgbClr val="000000"/>
                          </a:solidFill>
                          <a:effectLst/>
                          <a:latin typeface="Century Gothic" panose="020B0502020202020204" pitchFamily="34" charset="0"/>
                        </a:rPr>
                        <a:t>Year 3 Assembly</a:t>
                      </a:r>
                      <a:r>
                        <a:rPr lang="en-GB" sz="2400" b="0" i="0" dirty="0">
                          <a:solidFill>
                            <a:srgbClr val="000000"/>
                          </a:solidFill>
                          <a:effectLst/>
                          <a:latin typeface="Century Gothic" panose="020B0502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3249762728"/>
                  </a:ext>
                </a:extLst>
              </a:tr>
              <a:tr h="677325">
                <a:tc>
                  <a:txBody>
                    <a:bodyPr/>
                    <a:lstStyle/>
                    <a:p>
                      <a:r>
                        <a:rPr lang="en-GB" sz="1800" b="1" dirty="0">
                          <a:solidFill>
                            <a:schemeClr val="bg1"/>
                          </a:solidFill>
                          <a:latin typeface="Century Gothic" panose="020B0502020202020204" pitchFamily="34" charset="0"/>
                        </a:rPr>
                        <a:t>Year 4</a:t>
                      </a:r>
                    </a:p>
                    <a:p>
                      <a:r>
                        <a:rPr lang="en-GB" sz="1800" b="1" dirty="0">
                          <a:solidFill>
                            <a:schemeClr val="bg1"/>
                          </a:solidFill>
                          <a:latin typeface="Century Gothic" panose="020B0502020202020204" pitchFamily="34" charset="0"/>
                        </a:rPr>
                        <a:t>Dates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endParaRPr lang="en-GB" sz="1400" b="1" dirty="0">
                        <a:solidFill>
                          <a:schemeClr val="bg1"/>
                        </a:solidFill>
                        <a:latin typeface="Century Gothic" panose="020B0502020202020204" pitchFamily="34" charset="0"/>
                      </a:endParaRPr>
                    </a:p>
                    <a:p>
                      <a:pPr algn="ctr"/>
                      <a:r>
                        <a:rPr lang="en-GB" sz="1800" b="1" dirty="0">
                          <a:solidFill>
                            <a:schemeClr val="bg1"/>
                          </a:solidFill>
                          <a:latin typeface="Century Gothic" panose="020B0502020202020204" pitchFamily="34" charset="0"/>
                        </a:rPr>
                        <a:t>Events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extLst>
                  <a:ext uri="{0D108BD9-81ED-4DB2-BD59-A6C34878D82A}">
                    <a16:rowId xmlns:a16="http://schemas.microsoft.com/office/drawing/2014/main" val="4089105852"/>
                  </a:ext>
                </a:extLst>
              </a:tr>
              <a:tr h="2709301">
                <a:tc>
                  <a:txBody>
                    <a:bodyPr/>
                    <a:lstStyle/>
                    <a:p>
                      <a:r>
                        <a:rPr lang="en-GB" sz="2000" dirty="0">
                          <a:latin typeface="Century Gothic" panose="020B0502020202020204" pitchFamily="34" charset="0"/>
                        </a:rPr>
                        <a:t>TBC</a:t>
                      </a:r>
                    </a:p>
                    <a:p>
                      <a:r>
                        <a:rPr lang="en-GB" sz="2000" dirty="0">
                          <a:latin typeface="Century Gothic" panose="020B0502020202020204" pitchFamily="34" charset="0"/>
                        </a:rPr>
                        <a:t>25/11/25</a:t>
                      </a:r>
                    </a:p>
                    <a:p>
                      <a:r>
                        <a:rPr lang="en-GB" sz="2000" dirty="0">
                          <a:latin typeface="Century Gothic" panose="020B0502020202020204" pitchFamily="34" charset="0"/>
                        </a:rPr>
                        <a:t>06/01/26</a:t>
                      </a:r>
                    </a:p>
                    <a:p>
                      <a:r>
                        <a:rPr lang="en-GB" sz="2000" dirty="0">
                          <a:latin typeface="Century Gothic" panose="020B0502020202020204" pitchFamily="34" charset="0"/>
                        </a:rPr>
                        <a:t>27/01/26</a:t>
                      </a:r>
                    </a:p>
                    <a:p>
                      <a:r>
                        <a:rPr lang="en-GB" sz="2000" dirty="0">
                          <a:latin typeface="Century Gothic" panose="020B0502020202020204" pitchFamily="34" charset="0"/>
                        </a:rPr>
                        <a:t>06/02/26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B0502020202020204" pitchFamily="34" charset="0"/>
                        </a:rPr>
                        <a:t>06/03/26</a:t>
                      </a:r>
                    </a:p>
                    <a:p>
                      <a:r>
                        <a:rPr lang="en-GB" sz="2000" dirty="0">
                          <a:latin typeface="Century Gothic" panose="020B0502020202020204" pitchFamily="34" charset="0"/>
                        </a:rPr>
                        <a:t>27-28/04/26</a:t>
                      </a:r>
                    </a:p>
                    <a:p>
                      <a:r>
                        <a:rPr lang="en-GB" sz="2000" dirty="0">
                          <a:latin typeface="Century Gothic" panose="020B0502020202020204" pitchFamily="34" charset="0"/>
                        </a:rPr>
                        <a:t>02/06/26</a:t>
                      </a:r>
                    </a:p>
                    <a:p>
                      <a:endParaRPr lang="en-GB" sz="14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B0502020202020204" pitchFamily="34" charset="0"/>
                        </a:rPr>
                        <a:t>Egyptian 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B0502020202020204" pitchFamily="34" charset="0"/>
                        </a:rPr>
                        <a:t>4FG Class Assembly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B0502020202020204" pitchFamily="34" charset="0"/>
                        </a:rPr>
                        <a:t>Year 4 Start of Term Mass at School (9am)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B0502020202020204" pitchFamily="34" charset="0"/>
                        </a:rPr>
                        <a:t>4B Class Assembly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B0502020202020204" pitchFamily="34" charset="0"/>
                        </a:rPr>
                        <a:t>4FG Parish Mass(9am)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B0502020202020204" pitchFamily="34" charset="0"/>
                        </a:rPr>
                        <a:t>4B Parish Mass (9am)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B0502020202020204" pitchFamily="34" charset="0"/>
                        </a:rPr>
                        <a:t>Woodrow Overnight Trip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B0502020202020204" pitchFamily="34" charset="0"/>
                        </a:rPr>
                        <a:t>Year Group Assembly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945687839"/>
                  </a:ext>
                </a:extLst>
              </a:tr>
            </a:tbl>
          </a:graphicData>
        </a:graphic>
      </p:graphicFrame>
      <p:pic>
        <p:nvPicPr>
          <p:cNvPr id="3" name="9">
            <a:hlinkClick r:id="" action="ppaction://media"/>
            <a:extLst>
              <a:ext uri="{FF2B5EF4-FFF2-40B4-BE49-F238E27FC236}">
                <a16:creationId xmlns:a16="http://schemas.microsoft.com/office/drawing/2014/main" id="{3857E91B-C891-433B-90FE-5C226E48BC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92280" y="1495482"/>
            <a:ext cx="609600" cy="609600"/>
          </a:xfrm>
          <a:prstGeom prst="rect">
            <a:avLst/>
          </a:prstGeom>
        </p:spPr>
      </p:pic>
    </p:spTree>
    <p:extLst>
      <p:ext uri="{BB962C8B-B14F-4D97-AF65-F5344CB8AC3E}">
        <p14:creationId xmlns:p14="http://schemas.microsoft.com/office/powerpoint/2010/main" val="290708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5605</TotalTime>
  <Words>2753</Words>
  <Application>Microsoft Office PowerPoint</Application>
  <PresentationFormat>On-screen Show (4:3)</PresentationFormat>
  <Paragraphs>460</Paragraphs>
  <Slides>40</Slides>
  <Notes>23</Notes>
  <HiddenSlides>1</HiddenSlides>
  <MMClips>40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Arial</vt:lpstr>
      <vt:lpstr>Calibri</vt:lpstr>
      <vt:lpstr>Century Gothic</vt:lpstr>
      <vt:lpstr>Comic Sans MS</vt:lpstr>
      <vt:lpstr>HelloEtchASketch</vt:lpstr>
      <vt:lpstr>Mouldy Cheese</vt:lpstr>
      <vt:lpstr>Tahoma</vt:lpstr>
      <vt:lpstr>Times New Roman</vt:lpstr>
      <vt:lpstr>Wingdings</vt:lpstr>
      <vt:lpstr>Wingdings 3</vt:lpstr>
      <vt:lpstr>Office Theme</vt:lpstr>
      <vt:lpstr>Welcome to Lower Key Stage 2   </vt:lpstr>
      <vt:lpstr>PowerPoint Presentation</vt:lpstr>
      <vt:lpstr>PowerPoint Presentation</vt:lpstr>
      <vt:lpstr>PowerPoint Presentation</vt:lpstr>
      <vt:lpstr>Year 3 Teachers</vt:lpstr>
      <vt:lpstr>Year 4 Teachers</vt:lpstr>
      <vt:lpstr>PowerPoint Presentation</vt:lpstr>
      <vt:lpstr>PowerPoint Presentation</vt:lpstr>
      <vt:lpstr>Key Dates</vt:lpstr>
      <vt:lpstr>PowerPoint Presentation</vt:lpstr>
      <vt:lpstr>PowerPoint Presentation</vt:lpstr>
      <vt:lpstr>PowerPoint Presentation</vt:lpstr>
      <vt:lpstr>Curriculum Year 3 </vt:lpstr>
      <vt:lpstr>PowerPoint Presentation</vt:lpstr>
      <vt:lpstr>A typical week…</vt:lpstr>
      <vt:lpstr>PowerPoint Presentation</vt:lpstr>
      <vt:lpstr>      </vt:lpstr>
      <vt:lpstr>PowerPoint Presentation</vt:lpstr>
      <vt:lpstr>Stationery</vt:lpstr>
      <vt:lpstr>PowerPoint Presentation</vt:lpstr>
      <vt:lpstr>End of day procedures</vt:lpstr>
      <vt:lpstr>PowerPoint Presentation</vt:lpstr>
      <vt:lpstr>Working Together</vt:lpstr>
      <vt:lpstr>PowerPoint Presentation</vt:lpstr>
      <vt:lpstr>Uniform</vt:lpstr>
      <vt:lpstr>PowerPoint Presentation</vt:lpstr>
      <vt:lpstr>PowerPoint Presentation</vt:lpstr>
      <vt:lpstr>Raise Your Child’s Attendance, - Raise their Chances! High attendance encourages the widest possible opportunities for YOUR child.</vt:lpstr>
      <vt:lpstr>The Impact of Non-Attendance</vt:lpstr>
      <vt:lpstr>School Hours</vt:lpstr>
      <vt:lpstr>Appointments during school time</vt:lpstr>
      <vt:lpstr>Holidays and exceptional circumstance leave</vt:lpstr>
      <vt:lpstr>Rewards </vt:lpstr>
      <vt:lpstr>Information</vt:lpstr>
      <vt:lpstr>Dietary &amp; Medical Needs</vt:lpstr>
      <vt:lpstr>PowerPoint Presentation</vt:lpstr>
      <vt:lpstr>PowerPoint Presentation</vt:lpstr>
      <vt:lpstr>Supporting Your Child</vt:lpstr>
      <vt:lpstr>PowerPoint Presentation</vt:lpstr>
      <vt:lpstr> Thank you for coming and for your continuing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xxxxx</dc:title>
  <dc:creator>Home</dc:creator>
  <cp:lastModifiedBy>Donna Thomson</cp:lastModifiedBy>
  <cp:revision>234</cp:revision>
  <cp:lastPrinted>2021-09-20T07:00:02Z</cp:lastPrinted>
  <dcterms:created xsi:type="dcterms:W3CDTF">2013-09-03T19:22:59Z</dcterms:created>
  <dcterms:modified xsi:type="dcterms:W3CDTF">2025-09-14T12:07:47Z</dcterms:modified>
</cp:coreProperties>
</file>