
<file path=[Content_Types].xml><?xml version="1.0" encoding="utf-8"?>
<Types xmlns="http://schemas.openxmlformats.org/package/2006/content-types">
  <Default Extension="png" ContentType="image/png"/>
  <Default Extension="png&amp;ehk=gmJB2TiXKrR0fQiO0XHLSg&amp;r=0&amp;pid=OfficeInsert"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79" r:id="rId3"/>
    <p:sldId id="257" r:id="rId4"/>
    <p:sldId id="309" r:id="rId5"/>
    <p:sldId id="265" r:id="rId6"/>
    <p:sldId id="341" r:id="rId7"/>
    <p:sldId id="284" r:id="rId8"/>
    <p:sldId id="296" r:id="rId9"/>
    <p:sldId id="297" r:id="rId10"/>
    <p:sldId id="326" r:id="rId11"/>
    <p:sldId id="304" r:id="rId12"/>
    <p:sldId id="310" r:id="rId13"/>
    <p:sldId id="280" r:id="rId14"/>
    <p:sldId id="308" r:id="rId15"/>
    <p:sldId id="314" r:id="rId16"/>
    <p:sldId id="347" r:id="rId17"/>
    <p:sldId id="276" r:id="rId18"/>
    <p:sldId id="313" r:id="rId19"/>
    <p:sldId id="345" r:id="rId20"/>
    <p:sldId id="346" r:id="rId21"/>
    <p:sldId id="302" r:id="rId22"/>
    <p:sldId id="268" r:id="rId23"/>
    <p:sldId id="317" r:id="rId24"/>
    <p:sldId id="340" r:id="rId25"/>
    <p:sldId id="342" r:id="rId26"/>
    <p:sldId id="311" r:id="rId27"/>
    <p:sldId id="316" r:id="rId28"/>
    <p:sldId id="300" r:id="rId29"/>
    <p:sldId id="330" r:id="rId30"/>
    <p:sldId id="331" r:id="rId31"/>
    <p:sldId id="332" r:id="rId32"/>
    <p:sldId id="277" r:id="rId33"/>
    <p:sldId id="278" r:id="rId34"/>
    <p:sldId id="333" r:id="rId35"/>
    <p:sldId id="334" r:id="rId36"/>
    <p:sldId id="335" r:id="rId37"/>
    <p:sldId id="336" r:id="rId38"/>
    <p:sldId id="337" r:id="rId39"/>
    <p:sldId id="275" r:id="rId40"/>
    <p:sldId id="263" r:id="rId41"/>
    <p:sldId id="343" r:id="rId42"/>
    <p:sldId id="33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FFFF6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9" autoAdjust="0"/>
    <p:restoredTop sz="94674"/>
  </p:normalViewPr>
  <p:slideViewPr>
    <p:cSldViewPr>
      <p:cViewPr varScale="1">
        <p:scale>
          <a:sx n="113" d="100"/>
          <a:sy n="113" d="100"/>
        </p:scale>
        <p:origin x="1470" y="11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CA9C8-D6E6-491D-AD44-97D64344F8D9}" type="datetimeFigureOut">
              <a:rPr lang="en-GB" smtClean="0"/>
              <a:t>16/09/2025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BC225-FEC7-45D9-9FDF-8BFE6A776F80}" type="slidenum">
              <a:rPr lang="en-GB" smtClean="0"/>
              <a:t>‹#›</a:t>
            </a:fld>
            <a:endParaRPr lang="en-GB"/>
          </a:p>
        </p:txBody>
      </p:sp>
    </p:spTree>
    <p:extLst>
      <p:ext uri="{BB962C8B-B14F-4D97-AF65-F5344CB8AC3E}">
        <p14:creationId xmlns:p14="http://schemas.microsoft.com/office/powerpoint/2010/main" val="420404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808038"/>
            <a:ext cx="5394325" cy="4044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18357" y="10242129"/>
            <a:ext cx="2921112" cy="541029"/>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620F84-F77B-F543-ABC2-65D2CAC21E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1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BC225-FEC7-45D9-9FDF-8BFE6A776F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98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BC225-FEC7-45D9-9FDF-8BFE6A776F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1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BC225-FEC7-45D9-9FDF-8BFE6A776F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434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SLT</a:t>
            </a:r>
          </a:p>
        </p:txBody>
      </p:sp>
      <p:sp>
        <p:nvSpPr>
          <p:cNvPr id="4" name="Slide Number Placeholder 3"/>
          <p:cNvSpPr>
            <a:spLocks noGrp="1"/>
          </p:cNvSpPr>
          <p:nvPr>
            <p:ph type="sldNum" sz="quarter" idx="5"/>
          </p:nvPr>
        </p:nvSpPr>
        <p:spPr/>
        <p:txBody>
          <a:bodyPr/>
          <a:lstStyle/>
          <a:p>
            <a:fld id="{F5BBC225-FEC7-45D9-9FDF-8BFE6A776F80}" type="slidenum">
              <a:rPr lang="en-GB" smtClean="0"/>
              <a:t>29</a:t>
            </a:fld>
            <a:endParaRPr lang="en-GB"/>
          </a:p>
        </p:txBody>
      </p:sp>
    </p:spTree>
    <p:extLst>
      <p:ext uri="{BB962C8B-B14F-4D97-AF65-F5344CB8AC3E}">
        <p14:creationId xmlns:p14="http://schemas.microsoft.com/office/powerpoint/2010/main" val="223420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KS</a:t>
            </a:r>
          </a:p>
        </p:txBody>
      </p:sp>
      <p:sp>
        <p:nvSpPr>
          <p:cNvPr id="4" name="Slide Number Placeholder 3"/>
          <p:cNvSpPr>
            <a:spLocks noGrp="1"/>
          </p:cNvSpPr>
          <p:nvPr>
            <p:ph type="sldNum" sz="quarter" idx="5"/>
          </p:nvPr>
        </p:nvSpPr>
        <p:spPr/>
        <p:txBody>
          <a:bodyPr/>
          <a:lstStyle/>
          <a:p>
            <a:fld id="{F5BBC225-FEC7-45D9-9FDF-8BFE6A776F80}" type="slidenum">
              <a:rPr lang="en-GB" smtClean="0"/>
              <a:t>30</a:t>
            </a:fld>
            <a:endParaRPr lang="en-GB"/>
          </a:p>
        </p:txBody>
      </p:sp>
    </p:spTree>
    <p:extLst>
      <p:ext uri="{BB962C8B-B14F-4D97-AF65-F5344CB8AC3E}">
        <p14:creationId xmlns:p14="http://schemas.microsoft.com/office/powerpoint/2010/main" val="240278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SLT</a:t>
            </a:r>
          </a:p>
        </p:txBody>
      </p:sp>
      <p:sp>
        <p:nvSpPr>
          <p:cNvPr id="4" name="Slide Number Placeholder 3"/>
          <p:cNvSpPr>
            <a:spLocks noGrp="1"/>
          </p:cNvSpPr>
          <p:nvPr>
            <p:ph type="sldNum" sz="quarter" idx="5"/>
          </p:nvPr>
        </p:nvSpPr>
        <p:spPr/>
        <p:txBody>
          <a:bodyPr/>
          <a:lstStyle/>
          <a:p>
            <a:fld id="{F5BBC225-FEC7-45D9-9FDF-8BFE6A776F80}" type="slidenum">
              <a:rPr lang="en-GB" smtClean="0"/>
              <a:t>38</a:t>
            </a:fld>
            <a:endParaRPr lang="en-GB"/>
          </a:p>
        </p:txBody>
      </p:sp>
    </p:spTree>
    <p:extLst>
      <p:ext uri="{BB962C8B-B14F-4D97-AF65-F5344CB8AC3E}">
        <p14:creationId xmlns:p14="http://schemas.microsoft.com/office/powerpoint/2010/main" val="272461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40</a:t>
            </a:fld>
            <a:endParaRPr lang="en-GB"/>
          </a:p>
        </p:txBody>
      </p:sp>
    </p:spTree>
    <p:extLst>
      <p:ext uri="{BB962C8B-B14F-4D97-AF65-F5344CB8AC3E}">
        <p14:creationId xmlns:p14="http://schemas.microsoft.com/office/powerpoint/2010/main" val="2548868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42</a:t>
            </a:fld>
            <a:endParaRPr lang="en-GB"/>
          </a:p>
        </p:txBody>
      </p:sp>
    </p:spTree>
    <p:extLst>
      <p:ext uri="{BB962C8B-B14F-4D97-AF65-F5344CB8AC3E}">
        <p14:creationId xmlns:p14="http://schemas.microsoft.com/office/powerpoint/2010/main" val="123069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17">
            <a:extLst>
              <a:ext uri="{FF2B5EF4-FFF2-40B4-BE49-F238E27FC236}">
                <a16:creationId xmlns:a16="http://schemas.microsoft.com/office/drawing/2014/main" id="{4B4EBCE6-C0FB-4D19-9F4C-BF895612623B}"/>
              </a:ext>
            </a:extLst>
          </p:cNvPr>
          <p:cNvSpPr>
            <a:spLocks noGrp="1" noChangeArrowheads="1"/>
          </p:cNvSpPr>
          <p:nvPr>
            <p:ph type="dt" sz="half" idx="10"/>
          </p:nvPr>
        </p:nvSpPr>
        <p:spPr/>
        <p:txBody>
          <a:bodyPr/>
          <a:lstStyle>
            <a:lvl1pPr>
              <a:defRPr/>
            </a:lvl1pPr>
          </a:lstStyle>
          <a:p>
            <a:pPr>
              <a:defRPr/>
            </a:pPr>
            <a:endParaRPr lang="en-GB"/>
          </a:p>
        </p:txBody>
      </p:sp>
      <p:sp>
        <p:nvSpPr>
          <p:cNvPr id="6" name="Footer Placeholder 18">
            <a:extLst>
              <a:ext uri="{FF2B5EF4-FFF2-40B4-BE49-F238E27FC236}">
                <a16:creationId xmlns:a16="http://schemas.microsoft.com/office/drawing/2014/main" id="{9F5027B6-0D94-4276-9808-0FACD06127B9}"/>
              </a:ext>
            </a:extLst>
          </p:cNvPr>
          <p:cNvSpPr>
            <a:spLocks noGrp="1" noChangeArrowheads="1"/>
          </p:cNvSpPr>
          <p:nvPr>
            <p:ph type="ftr" sz="quarter" idx="11"/>
          </p:nvPr>
        </p:nvSpPr>
        <p:spPr/>
        <p:txBody>
          <a:bodyPr/>
          <a:lstStyle>
            <a:lvl1pPr>
              <a:defRPr/>
            </a:lvl1pPr>
          </a:lstStyle>
          <a:p>
            <a:pPr>
              <a:defRPr/>
            </a:pPr>
            <a:endParaRPr lang="en-GB"/>
          </a:p>
        </p:txBody>
      </p:sp>
      <p:sp>
        <p:nvSpPr>
          <p:cNvPr id="7" name="Slide Number Placeholder 19">
            <a:extLst>
              <a:ext uri="{FF2B5EF4-FFF2-40B4-BE49-F238E27FC236}">
                <a16:creationId xmlns:a16="http://schemas.microsoft.com/office/drawing/2014/main" id="{2B365F98-925B-4A57-B270-8FA2B1264144}"/>
              </a:ext>
            </a:extLst>
          </p:cNvPr>
          <p:cNvSpPr>
            <a:spLocks noGrp="1" noChangeArrowheads="1"/>
          </p:cNvSpPr>
          <p:nvPr>
            <p:ph type="sldNum" sz="quarter" idx="12"/>
          </p:nvPr>
        </p:nvSpPr>
        <p:spPr/>
        <p:txBody>
          <a:bodyPr/>
          <a:lstStyle>
            <a:lvl1pPr>
              <a:defRPr/>
            </a:lvl1pPr>
          </a:lstStyle>
          <a:p>
            <a:pPr>
              <a:defRPr/>
            </a:pPr>
            <a:fld id="{9044DC6C-9180-4733-9EFD-DE4E868A00DC}" type="slidenum">
              <a:rPr lang="en-GB" altLang="en-US"/>
              <a:pPr>
                <a:defRPr/>
              </a:pPr>
              <a:t>‹#›</a:t>
            </a:fld>
            <a:endParaRPr lang="en-GB" altLang="en-US"/>
          </a:p>
        </p:txBody>
      </p:sp>
    </p:spTree>
    <p:extLst>
      <p:ext uri="{BB962C8B-B14F-4D97-AF65-F5344CB8AC3E}">
        <p14:creationId xmlns:p14="http://schemas.microsoft.com/office/powerpoint/2010/main" val="2323071453"/>
      </p:ext>
    </p:extLst>
  </p:cSld>
  <p:clrMapOvr>
    <a:masterClrMapping/>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950D56-9777-4882-BB78-B2CD677BE79C}" type="datetimeFigureOut">
              <a:rPr lang="en-GB" smtClean="0"/>
              <a:pPr/>
              <a:t>16/09/2025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50000">
              <a:schemeClr val="accent3">
                <a:lumMod val="60000"/>
                <a:lumOff val="40000"/>
              </a:schemeClr>
            </a:gs>
            <a:gs pos="100000">
              <a:schemeClr val="accent3">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50D56-9777-4882-BB78-B2CD677BE79C}" type="datetimeFigureOut">
              <a:rPr lang="en-GB" smtClean="0"/>
              <a:pPr/>
              <a:t>16/09/2025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6FE81-9F1C-4F99-9537-B6F4D2F3661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commons.wikimedia.org/wiki/File:Latin_cross_gold.png" TargetMode="External"/><Relationship Id="rId5" Type="http://schemas.openxmlformats.org/officeDocument/2006/relationships/image" Target="../media/image4.png&amp;ehk=gmJB2TiXKrR0fQiO0XHLSg&amp;r=0&amp;pid=OfficeInsert"/><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3.png"/><Relationship Id="rId11" Type="http://schemas.openxmlformats.org/officeDocument/2006/relationships/image" Target="../media/image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hyperlink" Target="mailto:absence@stjosephschalfont.school"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63.jpeg"/><Relationship Id="rId4"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hyperlink" Target="https://www.stjosephschalfont.schoo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8024" y="4541731"/>
            <a:ext cx="4163888" cy="722511"/>
          </a:xfrm>
        </p:spPr>
        <p:txBody>
          <a:bodyPr>
            <a:normAutofit fontScale="90000"/>
          </a:bodyPr>
          <a:lstStyle/>
          <a:p>
            <a:r>
              <a:rPr lang="en-GB" sz="6000" b="1" dirty="0">
                <a:solidFill>
                  <a:srgbClr val="008000"/>
                </a:solidFill>
                <a:latin typeface="Century Gothic" panose="020B0502020202020204" pitchFamily="34" charset="0"/>
              </a:rPr>
              <a:t>Welcome to Early Years</a:t>
            </a:r>
            <a:br>
              <a:rPr lang="en-GB" b="1" dirty="0">
                <a:solidFill>
                  <a:schemeClr val="accent3">
                    <a:lumMod val="50000"/>
                  </a:schemeClr>
                </a:solidFill>
              </a:rPr>
            </a:br>
            <a:br>
              <a:rPr lang="en-GB" b="1" dirty="0">
                <a:solidFill>
                  <a:schemeClr val="accent3">
                    <a:lumMod val="50000"/>
                  </a:schemeClr>
                </a:solidFill>
              </a:rPr>
            </a:br>
            <a:endParaRPr lang="en-GB" b="1" dirty="0">
              <a:solidFill>
                <a:schemeClr val="accent3">
                  <a:lumMod val="50000"/>
                </a:schemeClr>
              </a:solidFill>
            </a:endParaRPr>
          </a:p>
        </p:txBody>
      </p:sp>
      <p:pic>
        <p:nvPicPr>
          <p:cNvPr id="5" name="Picture 4" descr="https://s-media-cache-ak0.pinimg.com/736x/f4/ab/82/f4ab822ce26731623d66626f8f786d4f.jpg">
            <a:extLst>
              <a:ext uri="{FF2B5EF4-FFF2-40B4-BE49-F238E27FC236}">
                <a16:creationId xmlns:a16="http://schemas.microsoft.com/office/drawing/2014/main" id="{D430A36A-9D02-4B6C-9E40-A21F52225CE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5576" y="2515954"/>
            <a:ext cx="3751943" cy="4051553"/>
          </a:xfrm>
          <a:prstGeom prst="rect">
            <a:avLst/>
          </a:prstGeom>
          <a:noFill/>
          <a:ln>
            <a:noFill/>
          </a:ln>
        </p:spPr>
      </p:pic>
      <p:sp>
        <p:nvSpPr>
          <p:cNvPr id="7" name="Text Box 75">
            <a:extLst>
              <a:ext uri="{FF2B5EF4-FFF2-40B4-BE49-F238E27FC236}">
                <a16:creationId xmlns:a16="http://schemas.microsoft.com/office/drawing/2014/main" id="{52B62D0B-BF29-4215-820D-837786CEEDA1}"/>
              </a:ext>
            </a:extLst>
          </p:cNvPr>
          <p:cNvSpPr txBox="1"/>
          <p:nvPr/>
        </p:nvSpPr>
        <p:spPr>
          <a:xfrm>
            <a:off x="-180528" y="692696"/>
            <a:ext cx="7486015" cy="2496820"/>
          </a:xfrm>
          <a:prstGeom prst="rect">
            <a:avLst/>
          </a:prstGeom>
          <a:noFill/>
          <a:ln>
            <a:noFill/>
          </a:ln>
          <a:effectLst>
            <a:glow rad="228600">
              <a:srgbClr val="C0504D">
                <a:satMod val="175000"/>
                <a:alpha val="40000"/>
              </a:srgbClr>
            </a:glow>
          </a:effectLst>
        </p:spPr>
        <p:txBody>
          <a:bodyPr rot="0" spcFirstLastPara="1" vert="horz" wrap="none" lIns="91440" tIns="45720" rIns="91440" bIns="45720" numCol="1" spcCol="0" rtlCol="0" fromWordArt="0" anchor="t" anchorCtr="0" forceAA="0" compatLnSpc="1">
            <a:prstTxWarp prst="textButton">
              <a:avLst/>
            </a:prstTxWarp>
            <a:spAutoFit/>
          </a:bodyPr>
          <a:lstStyle/>
          <a:p>
            <a:pPr algn="ctr">
              <a:lnSpc>
                <a:spcPct val="115000"/>
              </a:lnSpc>
              <a:spcAft>
                <a:spcPts val="1000"/>
              </a:spcAft>
            </a:pPr>
            <a:r>
              <a:rPr lang="en-GB" sz="5500" b="1" dirty="0">
                <a:ln w="19050" cap="flat" cmpd="sng" algn="ctr">
                  <a:solidFill>
                    <a:srgbClr val="000000"/>
                  </a:solidFill>
                  <a:prstDash val="solid"/>
                  <a:round/>
                </a:ln>
                <a:solidFill>
                  <a:srgbClr val="008000"/>
                </a:solidFill>
                <a:effectLst>
                  <a:outerShdw blurRad="50000" dist="50800" dir="7500000" algn="tl">
                    <a:srgbClr val="000000">
                      <a:alpha val="35000"/>
                    </a:srgbClr>
                  </a:outerShdw>
                </a:effectLst>
                <a:latin typeface="Calibri" panose="020F0502020204030204" pitchFamily="34" charset="0"/>
                <a:ea typeface="Calibri" panose="020F0502020204030204" pitchFamily="34" charset="0"/>
                <a:cs typeface="Times New Roman" panose="02020603050405020304" pitchFamily="18" charset="0"/>
              </a:rPr>
              <a:t>St. Joseph’s School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5500" b="1" dirty="0">
                <a:ln w="19050" cap="flat" cmpd="sng" algn="ctr">
                  <a:solidFill>
                    <a:srgbClr val="000000"/>
                  </a:solidFill>
                  <a:prstDash val="solid"/>
                  <a:round/>
                </a:ln>
                <a:solidFill>
                  <a:srgbClr val="008000"/>
                </a:solidFill>
                <a:effectLst>
                  <a:outerShdw blurRad="50000" dist="50800" dir="7500000" algn="tl">
                    <a:srgbClr val="000000">
                      <a:alpha val="35000"/>
                    </a:srgbClr>
                  </a:outerShdw>
                </a:effectLst>
                <a:latin typeface="Calibri" panose="020F0502020204030204" pitchFamily="34" charset="0"/>
                <a:ea typeface="Calibri" panose="020F0502020204030204" pitchFamily="34" charset="0"/>
                <a:cs typeface="Times New Roman" panose="02020603050405020304" pitchFamily="18" charset="0"/>
              </a:rPr>
              <a:t>Love, Learn, Grow</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t. Joseph's Catholic Primary School">
            <a:extLst>
              <a:ext uri="{FF2B5EF4-FFF2-40B4-BE49-F238E27FC236}">
                <a16:creationId xmlns:a16="http://schemas.microsoft.com/office/drawing/2014/main" id="{191D793B-BDAD-451D-981A-4CFFC4801681}"/>
              </a:ext>
            </a:extLst>
          </p:cNvPr>
          <p:cNvPicPr/>
          <p:nvPr/>
        </p:nvPicPr>
        <p:blipFill>
          <a:blip r:embed="rId5">
            <a:extLst>
              <a:ext uri="{28A0092B-C50C-407E-A947-70E740481C1C}">
                <a14:useLocalDpi xmlns:a14="http://schemas.microsoft.com/office/drawing/2010/main" val="0"/>
              </a:ext>
            </a:extLst>
          </a:blip>
          <a:srcRect r="76521"/>
          <a:stretch>
            <a:fillRect/>
          </a:stretch>
        </p:blipFill>
        <p:spPr bwMode="auto">
          <a:xfrm>
            <a:off x="6945447" y="260648"/>
            <a:ext cx="1519039" cy="1872208"/>
          </a:xfrm>
          <a:prstGeom prst="rect">
            <a:avLst/>
          </a:prstGeom>
          <a:noFill/>
        </p:spPr>
      </p:pic>
      <p:pic>
        <p:nvPicPr>
          <p:cNvPr id="3" name="Audio 2">
            <a:hlinkClick r:id="" action="ppaction://media"/>
            <a:extLst>
              <a:ext uri="{FF2B5EF4-FFF2-40B4-BE49-F238E27FC236}">
                <a16:creationId xmlns:a16="http://schemas.microsoft.com/office/drawing/2014/main" id="{A63F1A38-7B09-47F7-9CE4-034E5CD361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91"/>
    </mc:Choice>
    <mc:Fallback xmlns="">
      <p:transition spd="slow" advTm="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08139C9-BC69-49DE-850F-987E22126DC0}"/>
              </a:ext>
            </a:extLst>
          </p:cNvPr>
          <p:cNvGraphicFramePr>
            <a:graphicFrameLocks noGrp="1"/>
          </p:cNvGraphicFramePr>
          <p:nvPr>
            <p:extLst>
              <p:ext uri="{D42A27DB-BD31-4B8C-83A1-F6EECF244321}">
                <p14:modId xmlns:p14="http://schemas.microsoft.com/office/powerpoint/2010/main" val="4036759812"/>
              </p:ext>
            </p:extLst>
          </p:nvPr>
        </p:nvGraphicFramePr>
        <p:xfrm>
          <a:off x="361864" y="2492896"/>
          <a:ext cx="8352928" cy="4608512"/>
        </p:xfrm>
        <a:graphic>
          <a:graphicData uri="http://schemas.openxmlformats.org/drawingml/2006/table">
            <a:tbl>
              <a:tblPr/>
              <a:tblGrid>
                <a:gridCol w="4176464">
                  <a:extLst>
                    <a:ext uri="{9D8B030D-6E8A-4147-A177-3AD203B41FA5}">
                      <a16:colId xmlns:a16="http://schemas.microsoft.com/office/drawing/2014/main" val="3825288536"/>
                    </a:ext>
                  </a:extLst>
                </a:gridCol>
                <a:gridCol w="4176464">
                  <a:extLst>
                    <a:ext uri="{9D8B030D-6E8A-4147-A177-3AD203B41FA5}">
                      <a16:colId xmlns:a16="http://schemas.microsoft.com/office/drawing/2014/main" val="3505625580"/>
                    </a:ext>
                  </a:extLst>
                </a:gridCol>
              </a:tblGrid>
              <a:tr h="510033">
                <a:tc>
                  <a:txBody>
                    <a:bodyPr/>
                    <a:lstStyle/>
                    <a:p>
                      <a:pPr algn="ctr">
                        <a:spcAft>
                          <a:spcPts val="1500"/>
                        </a:spcAft>
                      </a:pPr>
                      <a:r>
                        <a:rPr lang="en-GB" dirty="0">
                          <a:solidFill>
                            <a:srgbClr val="008000"/>
                          </a:solidFill>
                          <a:effectLst/>
                          <a:latin typeface="Century Gothic" panose="020B0502020202020204" pitchFamily="34" charset="0"/>
                        </a:rPr>
                        <a:t>Preschool </a:t>
                      </a:r>
                    </a:p>
                  </a:txBody>
                  <a:tcPr marL="76200" marR="76200" marT="76200" marB="7620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500"/>
                        </a:spcAft>
                      </a:pPr>
                      <a:r>
                        <a:rPr lang="en-GB">
                          <a:solidFill>
                            <a:srgbClr val="008000"/>
                          </a:solidFill>
                          <a:effectLst/>
                          <a:latin typeface="Century Gothic" panose="020B0502020202020204" pitchFamily="34" charset="0"/>
                        </a:rPr>
                        <a:t>Reception</a:t>
                      </a:r>
                    </a:p>
                  </a:txBody>
                  <a:tcPr marL="76200" marR="76200" marT="76200" marB="7620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328196"/>
                  </a:ext>
                </a:extLst>
              </a:tr>
              <a:tr h="4098479">
                <a:tc>
                  <a:txBody>
                    <a:bodyPr/>
                    <a:lstStyle/>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do my own coat up.</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put my own socks and shoes on.</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use a toilet and wash my hands mostly independently.</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share an object with someone in my class.</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ask for / look for help when I need it.</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recognise my own name.</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join in with known nursery rhymes and songs.</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role play another character.</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hold a pencil or writing tool comfortably.</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count to 5.</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catch a large ball.</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begin to ask questions about the world.</a:t>
                      </a:r>
                    </a:p>
                  </a:txBody>
                  <a:tcPr marL="76200" marR="76200" marT="76200" marB="7620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be responsible for my belongings.</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use a toilet and wash my hands completely independently.</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know when I am hungry and/or thirsty and what to do to help myself.</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talk about how I feel with support.</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confidently ask an adult for help.</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know at least 6 stories or books well.</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begin to understand a character’s emotion that I am role playing.</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use and manage different tools safely.</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count to 10.</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negotiate different spaces safely.</a:t>
                      </a:r>
                    </a:p>
                    <a:p>
                      <a:pPr>
                        <a:spcAft>
                          <a:spcPts val="600"/>
                        </a:spcAft>
                        <a:buFont typeface="Arial" panose="020B0604020202020204" pitchFamily="34" charset="0"/>
                        <a:buChar char="•"/>
                      </a:pPr>
                      <a:r>
                        <a:rPr lang="en-GB" sz="1200" dirty="0">
                          <a:solidFill>
                            <a:srgbClr val="008000"/>
                          </a:solidFill>
                          <a:effectLst/>
                          <a:latin typeface="Century Gothic" panose="020B0502020202020204" pitchFamily="34" charset="0"/>
                        </a:rPr>
                        <a:t>To know where I can find answers to the questions I have.</a:t>
                      </a:r>
                    </a:p>
                  </a:txBody>
                  <a:tcPr marL="76200" marR="76200" marT="76200" marB="7620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2029259"/>
                  </a:ext>
                </a:extLst>
              </a:tr>
            </a:tbl>
          </a:graphicData>
        </a:graphic>
      </p:graphicFrame>
      <p:sp>
        <p:nvSpPr>
          <p:cNvPr id="4" name="TextBox 3">
            <a:extLst>
              <a:ext uri="{FF2B5EF4-FFF2-40B4-BE49-F238E27FC236}">
                <a16:creationId xmlns:a16="http://schemas.microsoft.com/office/drawing/2014/main" id="{625660E1-15EF-4BEA-9D44-2C16B5745B92}"/>
              </a:ext>
            </a:extLst>
          </p:cNvPr>
          <p:cNvSpPr txBox="1"/>
          <p:nvPr/>
        </p:nvSpPr>
        <p:spPr>
          <a:xfrm>
            <a:off x="253852" y="404664"/>
            <a:ext cx="8568952" cy="1815882"/>
          </a:xfrm>
          <a:prstGeom prst="rect">
            <a:avLst/>
          </a:prstGeom>
          <a:noFill/>
        </p:spPr>
        <p:txBody>
          <a:bodyPr wrap="square" rtlCol="0">
            <a:spAutoFit/>
          </a:bodyPr>
          <a:lstStyle/>
          <a:p>
            <a:pPr lvl="0" eaLnBrk="0" fontAlgn="base" hangingPunct="0">
              <a:spcBef>
                <a:spcPct val="0"/>
              </a:spcBef>
              <a:spcAft>
                <a:spcPct val="0"/>
              </a:spcAft>
            </a:pPr>
            <a:r>
              <a:rPr lang="en-US" altLang="en-US" sz="3200" b="1" dirty="0">
                <a:solidFill>
                  <a:srgbClr val="FFC000"/>
                </a:solidFill>
                <a:latin typeface="Arial" panose="020B0604020202020204" pitchFamily="34" charset="0"/>
                <a:cs typeface="Arial" panose="020B0604020202020204" pitchFamily="34" charset="0"/>
              </a:rPr>
              <a:t>Our Golden </a:t>
            </a:r>
            <a:r>
              <a:rPr lang="en-US" altLang="en-US" sz="3200" dirty="0">
                <a:solidFill>
                  <a:srgbClr val="FFC000"/>
                </a:solidFill>
                <a:latin typeface="Arial" panose="020B0604020202020204" pitchFamily="34" charset="0"/>
                <a:cs typeface="Arial" panose="020B0604020202020204" pitchFamily="34" charset="0"/>
              </a:rPr>
              <a:t>threads</a:t>
            </a:r>
            <a:endParaRPr lang="en-US" altLang="en-US" sz="800" dirty="0">
              <a:solidFill>
                <a:srgbClr val="FFC000"/>
              </a:solidFill>
            </a:endParaRPr>
          </a:p>
          <a:p>
            <a:pPr lvl="0" eaLnBrk="0" fontAlgn="base" hangingPunct="0">
              <a:spcBef>
                <a:spcPct val="0"/>
              </a:spcBef>
              <a:spcAft>
                <a:spcPct val="0"/>
              </a:spcAft>
            </a:pPr>
            <a:r>
              <a:rPr lang="en-US" altLang="en-US" sz="1600" dirty="0">
                <a:solidFill>
                  <a:srgbClr val="4A474B"/>
                </a:solidFill>
                <a:latin typeface="Century Gothic" panose="020B0502020202020204" pitchFamily="34" charset="0"/>
                <a:cs typeface="Arial" panose="020B0604020202020204" pitchFamily="34" charset="0"/>
              </a:rPr>
              <a:t>These ‘Golden Threads’ are the key, measurable knowledge and/or skills we want to have helped the children develop by the time they leave St Joseph’s Reception. The children work on these during their time in Preschool and Reception and encompass not only academic skills and knowledge but aspects that will help them be more confident and independent in life. Here are our ‘Golden Threads’:</a:t>
            </a:r>
            <a:endParaRPr lang="en-GB" sz="1600" dirty="0">
              <a:solidFill>
                <a:srgbClr val="4A474B"/>
              </a:solidFill>
              <a:latin typeface="Century Gothic" panose="020B0502020202020204" pitchFamily="34" charset="0"/>
            </a:endParaRPr>
          </a:p>
        </p:txBody>
      </p:sp>
      <p:pic>
        <p:nvPicPr>
          <p:cNvPr id="5" name="Audio 4">
            <a:hlinkClick r:id="" action="ppaction://media"/>
            <a:extLst>
              <a:ext uri="{FF2B5EF4-FFF2-40B4-BE49-F238E27FC236}">
                <a16:creationId xmlns:a16="http://schemas.microsoft.com/office/drawing/2014/main" id="{2D42632B-B81A-48DD-8920-4B853BBA24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85366205"/>
      </p:ext>
    </p:extLst>
  </p:cSld>
  <p:clrMapOvr>
    <a:masterClrMapping/>
  </p:clrMapOvr>
  <mc:AlternateContent xmlns:mc="http://schemas.openxmlformats.org/markup-compatibility/2006" xmlns:p14="http://schemas.microsoft.com/office/powerpoint/2010/main">
    <mc:Choice Requires="p14">
      <p:transition spd="slow" p14:dur="2000" advTm="71977"/>
    </mc:Choice>
    <mc:Fallback xmlns="">
      <p:transition spd="slow" advTm="7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85787D-7A53-4246-A388-B7E839ED1E71}"/>
              </a:ext>
            </a:extLst>
          </p:cNvPr>
          <p:cNvSpPr txBox="1"/>
          <p:nvPr/>
        </p:nvSpPr>
        <p:spPr>
          <a:xfrm>
            <a:off x="1241276" y="-69692"/>
            <a:ext cx="6122504" cy="553998"/>
          </a:xfrm>
          <a:prstGeom prst="rect">
            <a:avLst/>
          </a:prstGeom>
          <a:noFill/>
        </p:spPr>
        <p:txBody>
          <a:bodyPr wrap="square" rtlCol="0">
            <a:spAutoFit/>
          </a:bodyPr>
          <a:lstStyle/>
          <a:p>
            <a:pPr algn="ctr"/>
            <a:r>
              <a:rPr lang="en-GB" sz="3000" dirty="0">
                <a:solidFill>
                  <a:schemeClr val="bg1"/>
                </a:solidFill>
              </a:rPr>
              <a:t>Curriculum</a:t>
            </a:r>
            <a:r>
              <a:rPr lang="en-GB" sz="3000" dirty="0">
                <a:solidFill>
                  <a:srgbClr val="008000"/>
                </a:solidFill>
              </a:rPr>
              <a:t>  </a:t>
            </a:r>
          </a:p>
        </p:txBody>
      </p:sp>
      <p:sp>
        <p:nvSpPr>
          <p:cNvPr id="3" name="TextBox 2">
            <a:extLst>
              <a:ext uri="{FF2B5EF4-FFF2-40B4-BE49-F238E27FC236}">
                <a16:creationId xmlns:a16="http://schemas.microsoft.com/office/drawing/2014/main" id="{1252DF72-5985-4C91-8C88-E9998082DA17}"/>
              </a:ext>
            </a:extLst>
          </p:cNvPr>
          <p:cNvSpPr txBox="1"/>
          <p:nvPr/>
        </p:nvSpPr>
        <p:spPr>
          <a:xfrm>
            <a:off x="1067295" y="620688"/>
            <a:ext cx="7723212" cy="923330"/>
          </a:xfrm>
          <a:prstGeom prst="rect">
            <a:avLst/>
          </a:prstGeom>
          <a:noFill/>
        </p:spPr>
        <p:txBody>
          <a:bodyPr wrap="square" rtlCol="0">
            <a:spAutoFit/>
          </a:bodyPr>
          <a:lstStyle/>
          <a:p>
            <a:endParaRPr lang="en-GB" dirty="0"/>
          </a:p>
          <a:p>
            <a:endParaRPr lang="en-GB" dirty="0"/>
          </a:p>
          <a:p>
            <a:endParaRPr lang="en-GB" dirty="0"/>
          </a:p>
        </p:txBody>
      </p:sp>
      <p:pic>
        <p:nvPicPr>
          <p:cNvPr id="2" name="Picture 1">
            <a:extLst>
              <a:ext uri="{FF2B5EF4-FFF2-40B4-BE49-F238E27FC236}">
                <a16:creationId xmlns:a16="http://schemas.microsoft.com/office/drawing/2014/main" id="{C1A21ED6-843D-4D4C-BFE7-B54CF05FA8C9}"/>
              </a:ext>
            </a:extLst>
          </p:cNvPr>
          <p:cNvPicPr>
            <a:picLocks noChangeAspect="1"/>
          </p:cNvPicPr>
          <p:nvPr/>
        </p:nvPicPr>
        <p:blipFill>
          <a:blip r:embed="rId4"/>
          <a:stretch>
            <a:fillRect/>
          </a:stretch>
        </p:blipFill>
        <p:spPr>
          <a:xfrm>
            <a:off x="305780" y="1082353"/>
            <a:ext cx="8532440" cy="4105647"/>
          </a:xfrm>
          <a:prstGeom prst="rect">
            <a:avLst/>
          </a:prstGeom>
        </p:spPr>
      </p:pic>
      <p:pic>
        <p:nvPicPr>
          <p:cNvPr id="15" name="Audio 14">
            <a:hlinkClick r:id="" action="ppaction://media"/>
            <a:extLst>
              <a:ext uri="{FF2B5EF4-FFF2-40B4-BE49-F238E27FC236}">
                <a16:creationId xmlns:a16="http://schemas.microsoft.com/office/drawing/2014/main" id="{F1290F89-9370-4582-8568-3DBDE95A9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32953169"/>
      </p:ext>
    </p:extLst>
  </p:cSld>
  <p:clrMapOvr>
    <a:masterClrMapping/>
  </p:clrMapOvr>
  <mc:AlternateContent xmlns:mc="http://schemas.openxmlformats.org/markup-compatibility/2006" xmlns:p14="http://schemas.microsoft.com/office/powerpoint/2010/main">
    <mc:Choice Requires="p14">
      <p:transition spd="slow" p14:dur="2000" advTm="46924"/>
    </mc:Choice>
    <mc:Fallback xmlns="">
      <p:transition spd="slow" advTm="4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85787D-7A53-4246-A388-B7E839ED1E71}"/>
              </a:ext>
            </a:extLst>
          </p:cNvPr>
          <p:cNvSpPr txBox="1"/>
          <p:nvPr/>
        </p:nvSpPr>
        <p:spPr>
          <a:xfrm>
            <a:off x="1245366" y="188640"/>
            <a:ext cx="7075140" cy="646331"/>
          </a:xfrm>
          <a:prstGeom prst="rect">
            <a:avLst/>
          </a:prstGeom>
          <a:noFill/>
        </p:spPr>
        <p:txBody>
          <a:bodyPr wrap="square" rtlCol="0">
            <a:spAutoFit/>
          </a:bodyPr>
          <a:lstStyle/>
          <a:p>
            <a:pPr algn="ctr"/>
            <a:r>
              <a:rPr lang="en-GB" sz="3600" b="1" u="sng" dirty="0">
                <a:solidFill>
                  <a:schemeClr val="bg1"/>
                </a:solidFill>
                <a:latin typeface="Century Gothic" panose="020B0502020202020204" pitchFamily="34" charset="0"/>
              </a:rPr>
              <a:t>A typical week in Preschool</a:t>
            </a:r>
            <a:r>
              <a:rPr lang="en-GB" sz="3600" u="sng" dirty="0">
                <a:solidFill>
                  <a:schemeClr val="bg1"/>
                </a:solidFill>
                <a:latin typeface="Century Gothic" panose="020B0502020202020204" pitchFamily="34" charset="0"/>
              </a:rPr>
              <a:t> </a:t>
            </a:r>
          </a:p>
        </p:txBody>
      </p:sp>
      <p:sp>
        <p:nvSpPr>
          <p:cNvPr id="2" name="Rectangle 1">
            <a:extLst>
              <a:ext uri="{FF2B5EF4-FFF2-40B4-BE49-F238E27FC236}">
                <a16:creationId xmlns:a16="http://schemas.microsoft.com/office/drawing/2014/main" id="{895672DA-A30F-4F75-842D-CA42786FFEC1}"/>
              </a:ext>
            </a:extLst>
          </p:cNvPr>
          <p:cNvSpPr/>
          <p:nvPr/>
        </p:nvSpPr>
        <p:spPr>
          <a:xfrm>
            <a:off x="471634" y="980728"/>
            <a:ext cx="7848872" cy="5285101"/>
          </a:xfrm>
          <a:prstGeom prst="rect">
            <a:avLst/>
          </a:prstGeom>
        </p:spPr>
        <p:txBody>
          <a:bodyPr wrap="square">
            <a:spAutoFit/>
          </a:bodyPr>
          <a:lstStyle/>
          <a:p>
            <a:pPr marL="285750" indent="-285750"/>
            <a:endParaRPr lang="en-GB"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GB" sz="2400" dirty="0">
                <a:latin typeface="Century Gothic" panose="020B0502020202020204" pitchFamily="34" charset="0"/>
                <a:cs typeface="Calibri" panose="020F0502020204030204" pitchFamily="34" charset="0"/>
              </a:rPr>
              <a:t>Focus text</a:t>
            </a:r>
          </a:p>
          <a:p>
            <a:pPr marL="457200" indent="-457200">
              <a:lnSpc>
                <a:spcPct val="150000"/>
              </a:lnSpc>
              <a:buFont typeface="Arial" panose="020B0604020202020204" pitchFamily="34" charset="0"/>
              <a:buChar char="•"/>
            </a:pPr>
            <a:r>
              <a:rPr lang="en-GB" sz="2400" dirty="0">
                <a:latin typeface="Century Gothic" panose="020B0502020202020204" pitchFamily="34" charset="0"/>
                <a:cs typeface="Calibri" panose="020F0502020204030204" pitchFamily="34" charset="0"/>
              </a:rPr>
              <a:t>Star number </a:t>
            </a:r>
          </a:p>
          <a:p>
            <a:pPr marL="457200" indent="-457200">
              <a:lnSpc>
                <a:spcPct val="150000"/>
              </a:lnSpc>
              <a:buFont typeface="Arial" panose="020B0604020202020204" pitchFamily="34" charset="0"/>
              <a:buChar char="•"/>
            </a:pPr>
            <a:r>
              <a:rPr lang="en-GB" sz="2400" dirty="0">
                <a:latin typeface="Century Gothic" panose="020B0502020202020204" pitchFamily="34" charset="0"/>
                <a:cs typeface="Calibri" panose="020F0502020204030204" pitchFamily="34" charset="0"/>
              </a:rPr>
              <a:t>A fine and gross motor skill focus</a:t>
            </a:r>
          </a:p>
          <a:p>
            <a:pPr marL="457200" indent="-457200">
              <a:lnSpc>
                <a:spcPct val="150000"/>
              </a:lnSpc>
              <a:buFont typeface="Arial" panose="020B0604020202020204" pitchFamily="34" charset="0"/>
              <a:buChar char="•"/>
            </a:pPr>
            <a:r>
              <a:rPr lang="en-GB" sz="2400" dirty="0">
                <a:latin typeface="Century Gothic" panose="020B0502020202020204" pitchFamily="34" charset="0"/>
                <a:cs typeface="Calibri" panose="020F0502020204030204" pitchFamily="34" charset="0"/>
              </a:rPr>
              <a:t>An Art activity </a:t>
            </a:r>
          </a:p>
          <a:p>
            <a:pPr marL="457200" indent="-457200">
              <a:lnSpc>
                <a:spcPct val="150000"/>
              </a:lnSpc>
              <a:buFont typeface="Arial" panose="020B0604020202020204" pitchFamily="34" charset="0"/>
              <a:buChar char="•"/>
            </a:pPr>
            <a:r>
              <a:rPr lang="en-GB" sz="2400" dirty="0">
                <a:latin typeface="Century Gothic" panose="020B0502020202020204" pitchFamily="34" charset="0"/>
                <a:cs typeface="Calibri" panose="020F0502020204030204" pitchFamily="34" charset="0"/>
              </a:rPr>
              <a:t>A Perfect Poem</a:t>
            </a:r>
          </a:p>
          <a:p>
            <a:pPr marL="457200" indent="-457200">
              <a:lnSpc>
                <a:spcPct val="150000"/>
              </a:lnSpc>
              <a:buFont typeface="Arial" panose="020B0604020202020204" pitchFamily="34" charset="0"/>
              <a:buChar char="•"/>
            </a:pPr>
            <a:r>
              <a:rPr lang="en-GB" sz="2400" dirty="0">
                <a:latin typeface="Century Gothic" panose="020B0502020202020204" pitchFamily="34" charset="0"/>
                <a:cs typeface="Calibri" panose="020F0502020204030204" pitchFamily="34" charset="0"/>
              </a:rPr>
              <a:t>Class reading – daily big question</a:t>
            </a:r>
          </a:p>
          <a:p>
            <a:pPr marL="457200" indent="-457200">
              <a:lnSpc>
                <a:spcPct val="150000"/>
              </a:lnSpc>
              <a:buFont typeface="Arial" panose="020B0604020202020204" pitchFamily="34" charset="0"/>
              <a:buChar char="•"/>
            </a:pPr>
            <a:r>
              <a:rPr lang="en-GB" sz="2400" dirty="0">
                <a:latin typeface="Century Gothic" panose="020B0502020202020204" pitchFamily="34" charset="0"/>
                <a:cs typeface="Calibri" panose="020F0502020204030204" pitchFamily="34" charset="0"/>
              </a:rPr>
              <a:t>Library visit </a:t>
            </a:r>
          </a:p>
          <a:p>
            <a:pPr marL="457200" indent="-457200">
              <a:lnSpc>
                <a:spcPct val="150000"/>
              </a:lnSpc>
              <a:buFont typeface="Arial" panose="020B0604020202020204" pitchFamily="34" charset="0"/>
              <a:buChar char="•"/>
            </a:pPr>
            <a:r>
              <a:rPr lang="en-GB" sz="2400" dirty="0">
                <a:latin typeface="Century Gothic" panose="020B0502020202020204" pitchFamily="34" charset="0"/>
                <a:cs typeface="Calibri" panose="020F0502020204030204" pitchFamily="34" charset="0"/>
              </a:rPr>
              <a:t>Physical activity focus </a:t>
            </a:r>
          </a:p>
          <a:p>
            <a:pPr marL="457200" indent="-457200">
              <a:lnSpc>
                <a:spcPct val="150000"/>
              </a:lnSpc>
              <a:buFont typeface="Arial" panose="020B0604020202020204" pitchFamily="34" charset="0"/>
              <a:buChar char="•"/>
            </a:pPr>
            <a:r>
              <a:rPr lang="en-GB" sz="2400" dirty="0">
                <a:latin typeface="Century Gothic" panose="020B0502020202020204" pitchFamily="34" charset="0"/>
                <a:cs typeface="Calibri" panose="020F0502020204030204" pitchFamily="34" charset="0"/>
              </a:rPr>
              <a:t>Child led play through continuous provision</a:t>
            </a:r>
          </a:p>
        </p:txBody>
      </p:sp>
      <p:pic>
        <p:nvPicPr>
          <p:cNvPr id="11" name="Audio 10">
            <a:hlinkClick r:id="" action="ppaction://media"/>
            <a:extLst>
              <a:ext uri="{FF2B5EF4-FFF2-40B4-BE49-F238E27FC236}">
                <a16:creationId xmlns:a16="http://schemas.microsoft.com/office/drawing/2014/main" id="{F774DE57-DE08-42A7-B9DD-B3DCE7FDB4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7040516"/>
      </p:ext>
    </p:extLst>
  </p:cSld>
  <p:clrMapOvr>
    <a:masterClrMapping/>
  </p:clrMapOvr>
  <mc:AlternateContent xmlns:mc="http://schemas.openxmlformats.org/markup-compatibility/2006" xmlns:p14="http://schemas.microsoft.com/office/powerpoint/2010/main">
    <mc:Choice Requires="p14">
      <p:transition spd="slow" p14:dur="2000" advTm="61990"/>
    </mc:Choice>
    <mc:Fallback xmlns="">
      <p:transition spd="slow" advTm="6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478" y="-243408"/>
            <a:ext cx="8229600" cy="1143000"/>
          </a:xfrm>
        </p:spPr>
        <p:txBody>
          <a:bodyPr>
            <a:normAutofit/>
          </a:bodyPr>
          <a:lstStyle/>
          <a:p>
            <a:r>
              <a:rPr lang="en-GB" sz="3200" b="1" u="sng" dirty="0">
                <a:solidFill>
                  <a:schemeClr val="bg1"/>
                </a:solidFill>
                <a:latin typeface="Century Gothic" panose="020B0502020202020204" pitchFamily="34" charset="0"/>
                <a:cs typeface="Calibri" panose="020F0502020204030204" pitchFamily="34" charset="0"/>
              </a:rPr>
              <a:t>A typical week in Reception</a:t>
            </a:r>
          </a:p>
        </p:txBody>
      </p:sp>
      <p:sp>
        <p:nvSpPr>
          <p:cNvPr id="3" name="Content Placeholder 2"/>
          <p:cNvSpPr>
            <a:spLocks noGrp="1"/>
          </p:cNvSpPr>
          <p:nvPr>
            <p:ph idx="1"/>
          </p:nvPr>
        </p:nvSpPr>
        <p:spPr>
          <a:xfrm>
            <a:off x="358271" y="654973"/>
            <a:ext cx="8363807" cy="5548053"/>
          </a:xfrm>
        </p:spPr>
        <p:txBody>
          <a:bodyPr>
            <a:noAutofit/>
          </a:bodyPr>
          <a:lstStyle/>
          <a:p>
            <a:pPr marL="285750" indent="-285750">
              <a:lnSpc>
                <a:spcPct val="150000"/>
              </a:lnSpc>
            </a:pPr>
            <a:r>
              <a:rPr lang="en-GB" sz="2400" dirty="0">
                <a:latin typeface="Century Gothic" panose="020B0502020202020204" pitchFamily="34" charset="0"/>
                <a:cs typeface="Calibri" panose="020F0502020204030204" pitchFamily="34" charset="0"/>
              </a:rPr>
              <a:t>Phonics and Funky Fingers daily</a:t>
            </a:r>
          </a:p>
          <a:p>
            <a:pPr marL="285750" indent="-285750">
              <a:lnSpc>
                <a:spcPct val="150000"/>
              </a:lnSpc>
            </a:pPr>
            <a:r>
              <a:rPr lang="en-GB" sz="2400" dirty="0" err="1">
                <a:latin typeface="Century Gothic" panose="020B0502020202020204" pitchFamily="34" charset="0"/>
                <a:cs typeface="Calibri" panose="020F0502020204030204" pitchFamily="34" charset="0"/>
              </a:rPr>
              <a:t>RWInc</a:t>
            </a:r>
            <a:r>
              <a:rPr lang="en-GB" sz="2400" dirty="0">
                <a:latin typeface="Century Gothic" panose="020B0502020202020204" pitchFamily="34" charset="0"/>
                <a:cs typeface="Calibri" panose="020F0502020204030204" pitchFamily="34" charset="0"/>
              </a:rPr>
              <a:t> Phonics daily session</a:t>
            </a:r>
          </a:p>
          <a:p>
            <a:pPr marL="285750" indent="-285750">
              <a:lnSpc>
                <a:spcPct val="150000"/>
              </a:lnSpc>
            </a:pPr>
            <a:r>
              <a:rPr lang="en-GB" sz="2400" dirty="0">
                <a:latin typeface="Century Gothic" panose="020B0502020202020204" pitchFamily="34" charset="0"/>
                <a:cs typeface="Calibri" panose="020F0502020204030204" pitchFamily="34" charset="0"/>
              </a:rPr>
              <a:t>English and Maths input and teacher led activity. </a:t>
            </a:r>
          </a:p>
          <a:p>
            <a:pPr marL="285750" indent="-285750">
              <a:lnSpc>
                <a:spcPct val="150000"/>
              </a:lnSpc>
            </a:pPr>
            <a:r>
              <a:rPr lang="en-GB" sz="2400" dirty="0">
                <a:latin typeface="Century Gothic" panose="020B0502020202020204" pitchFamily="34" charset="0"/>
                <a:cs typeface="Calibri" panose="020F0502020204030204" pitchFamily="34" charset="0"/>
              </a:rPr>
              <a:t>Continuous provision set up for the week will reflect the learning from lessons.</a:t>
            </a:r>
          </a:p>
          <a:p>
            <a:pPr marL="285750" indent="-285750">
              <a:lnSpc>
                <a:spcPct val="150000"/>
              </a:lnSpc>
            </a:pPr>
            <a:r>
              <a:rPr lang="en-GB" sz="2400" dirty="0">
                <a:latin typeface="Century Gothic" panose="020B0502020202020204" pitchFamily="34" charset="0"/>
                <a:cs typeface="Calibri" panose="020F0502020204030204" pitchFamily="34" charset="0"/>
              </a:rPr>
              <a:t>Topic input and activity three times a week</a:t>
            </a:r>
          </a:p>
          <a:p>
            <a:pPr marL="285750" indent="-285750">
              <a:lnSpc>
                <a:spcPct val="150000"/>
              </a:lnSpc>
            </a:pPr>
            <a:r>
              <a:rPr lang="en-GB" sz="2400" dirty="0">
                <a:latin typeface="Century Gothic" panose="020B0502020202020204" pitchFamily="34" charset="0"/>
                <a:cs typeface="Calibri" panose="020F0502020204030204" pitchFamily="34" charset="0"/>
              </a:rPr>
              <a:t>RE twice a week</a:t>
            </a:r>
          </a:p>
          <a:p>
            <a:pPr marL="285750" indent="-285750">
              <a:lnSpc>
                <a:spcPct val="150000"/>
              </a:lnSpc>
            </a:pPr>
            <a:r>
              <a:rPr lang="en-GB" sz="2400" dirty="0">
                <a:latin typeface="Century Gothic" panose="020B0502020202020204" pitchFamily="34" charset="0"/>
                <a:cs typeface="Calibri" panose="020F0502020204030204" pitchFamily="34" charset="0"/>
              </a:rPr>
              <a:t>Assemblies and Hymn Practice </a:t>
            </a:r>
          </a:p>
          <a:p>
            <a:pPr marL="285750" indent="-285750">
              <a:lnSpc>
                <a:spcPct val="150000"/>
              </a:lnSpc>
            </a:pPr>
            <a:r>
              <a:rPr lang="en-GB" sz="2400" dirty="0">
                <a:latin typeface="Century Gothic" panose="020B0502020202020204" pitchFamily="34" charset="0"/>
                <a:cs typeface="Calibri" panose="020F0502020204030204" pitchFamily="34" charset="0"/>
              </a:rPr>
              <a:t>PE once a week</a:t>
            </a:r>
          </a:p>
          <a:p>
            <a:pPr marL="285750" indent="-285750">
              <a:lnSpc>
                <a:spcPct val="150000"/>
              </a:lnSpc>
            </a:pPr>
            <a:r>
              <a:rPr lang="en-GB" sz="2400" dirty="0">
                <a:latin typeface="Century Gothic" panose="020B0502020202020204" pitchFamily="34" charset="0"/>
                <a:cs typeface="Calibri" panose="020F0502020204030204" pitchFamily="34" charset="0"/>
              </a:rPr>
              <a:t>Library once a week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264" y="5013176"/>
            <a:ext cx="2026568" cy="1702998"/>
          </a:xfrm>
          <a:prstGeom prst="rect">
            <a:avLst/>
          </a:prstGeom>
        </p:spPr>
      </p:pic>
      <p:pic>
        <p:nvPicPr>
          <p:cNvPr id="6" name="Audio 5">
            <a:hlinkClick r:id="" action="ppaction://media"/>
            <a:extLst>
              <a:ext uri="{FF2B5EF4-FFF2-40B4-BE49-F238E27FC236}">
                <a16:creationId xmlns:a16="http://schemas.microsoft.com/office/drawing/2014/main" id="{BEE0DD14-DDC6-47D7-86FA-76A36F142B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92298694"/>
      </p:ext>
    </p:extLst>
  </p:cSld>
  <p:clrMapOvr>
    <a:masterClrMapping/>
  </p:clrMapOvr>
  <mc:AlternateContent xmlns:mc="http://schemas.openxmlformats.org/markup-compatibility/2006" xmlns:p14="http://schemas.microsoft.com/office/powerpoint/2010/main">
    <mc:Choice Requires="p14">
      <p:transition spd="slow" p14:dur="2000" advTm="43329"/>
    </mc:Choice>
    <mc:Fallback xmlns="">
      <p:transition spd="slow" advTm="4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ad Write Inc">
            <a:extLst>
              <a:ext uri="{FF2B5EF4-FFF2-40B4-BE49-F238E27FC236}">
                <a16:creationId xmlns:a16="http://schemas.microsoft.com/office/drawing/2014/main" id="{21F466FF-E346-4DF4-9E17-1FC16205A4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1" y="116632"/>
            <a:ext cx="8593527" cy="3374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83F0E4-88EF-40B7-84DA-77F010CFEC00}"/>
              </a:ext>
            </a:extLst>
          </p:cNvPr>
          <p:cNvSpPr txBox="1"/>
          <p:nvPr/>
        </p:nvSpPr>
        <p:spPr>
          <a:xfrm>
            <a:off x="0" y="3602047"/>
            <a:ext cx="9143999" cy="3323987"/>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entury Gothic" panose="020B0502020202020204" pitchFamily="34" charset="0"/>
              </a:rPr>
              <a:t>Assessments – baseline currently underway.</a:t>
            </a:r>
          </a:p>
          <a:p>
            <a:pPr marL="285750" indent="-285750">
              <a:buFont typeface="Arial" panose="020B0604020202020204" pitchFamily="34" charset="0"/>
              <a:buChar char="•"/>
            </a:pPr>
            <a:r>
              <a:rPr lang="en-GB" sz="2400" dirty="0">
                <a:latin typeface="Century Gothic" panose="020B0502020202020204" pitchFamily="34" charset="0"/>
              </a:rPr>
              <a:t>Targeted groups to develop knowledge of phonic sounds.  </a:t>
            </a:r>
          </a:p>
          <a:p>
            <a:pPr marL="285750" indent="-285750">
              <a:buFont typeface="Arial" panose="020B0604020202020204" pitchFamily="34" charset="0"/>
              <a:buChar char="•"/>
            </a:pPr>
            <a:r>
              <a:rPr lang="en-GB" sz="2400" dirty="0">
                <a:latin typeface="Century Gothic" panose="020B0502020202020204" pitchFamily="34" charset="0"/>
              </a:rPr>
              <a:t>Speed recognition / decoding in words and encoding for spelling.  </a:t>
            </a:r>
          </a:p>
          <a:p>
            <a:pPr marL="285750" indent="-285750">
              <a:buFont typeface="Arial" panose="020B0604020202020204" pitchFamily="34" charset="0"/>
              <a:buChar char="•"/>
            </a:pPr>
            <a:r>
              <a:rPr lang="en-GB" sz="2400" dirty="0">
                <a:latin typeface="Century Gothic" panose="020B0502020202020204" pitchFamily="34" charset="0"/>
              </a:rPr>
              <a:t>Daily sessions</a:t>
            </a:r>
          </a:p>
          <a:p>
            <a:endParaRPr lang="en-GB" sz="1000" dirty="0">
              <a:latin typeface="Century Gothic" panose="020B0502020202020204" pitchFamily="34" charset="0"/>
            </a:endParaRPr>
          </a:p>
          <a:p>
            <a:pPr algn="ctr"/>
            <a:r>
              <a:rPr lang="en-GB" dirty="0">
                <a:solidFill>
                  <a:srgbClr val="FF0000"/>
                </a:solidFill>
                <a:latin typeface="Century Gothic" panose="020B0502020202020204" pitchFamily="34" charset="0"/>
              </a:rPr>
              <a:t>There will be a Parents’ Workshop– encourage you to make every effort to attend this session. It is vital that all children get off to the strongest start with reading.  </a:t>
            </a:r>
          </a:p>
          <a:p>
            <a:pPr algn="ctr"/>
            <a:r>
              <a:rPr lang="en-GB" b="1" dirty="0">
                <a:solidFill>
                  <a:srgbClr val="FF0000"/>
                </a:solidFill>
                <a:latin typeface="Century Gothic" panose="020B0502020202020204" pitchFamily="34" charset="0"/>
              </a:rPr>
              <a:t> Date to be confirmed </a:t>
            </a:r>
          </a:p>
        </p:txBody>
      </p:sp>
      <p:pic>
        <p:nvPicPr>
          <p:cNvPr id="3" name="Audio 2">
            <a:hlinkClick r:id="" action="ppaction://media"/>
            <a:extLst>
              <a:ext uri="{FF2B5EF4-FFF2-40B4-BE49-F238E27FC236}">
                <a16:creationId xmlns:a16="http://schemas.microsoft.com/office/drawing/2014/main" id="{CE414331-C6FF-4E16-A6D9-FECDDB0DFC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1943600"/>
      </p:ext>
    </p:extLst>
  </p:cSld>
  <p:clrMapOvr>
    <a:masterClrMapping/>
  </p:clrMapOvr>
  <mc:AlternateContent xmlns:mc="http://schemas.openxmlformats.org/markup-compatibility/2006" xmlns:p14="http://schemas.microsoft.com/office/powerpoint/2010/main">
    <mc:Choice Requires="p14">
      <p:transition spd="slow" p14:dur="2000" advTm="37401"/>
    </mc:Choice>
    <mc:Fallback xmlns="">
      <p:transition spd="slow" advTm="3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748DBCE-4F33-4C2F-9988-71E932059B36}"/>
              </a:ext>
            </a:extLst>
          </p:cNvPr>
          <p:cNvGraphicFramePr>
            <a:graphicFrameLocks noGrp="1"/>
          </p:cNvGraphicFramePr>
          <p:nvPr>
            <p:extLst>
              <p:ext uri="{D42A27DB-BD31-4B8C-83A1-F6EECF244321}">
                <p14:modId xmlns:p14="http://schemas.microsoft.com/office/powerpoint/2010/main" val="453177109"/>
              </p:ext>
            </p:extLst>
          </p:nvPr>
        </p:nvGraphicFramePr>
        <p:xfrm>
          <a:off x="107504" y="83619"/>
          <a:ext cx="8928992" cy="6082223"/>
        </p:xfrm>
        <a:graphic>
          <a:graphicData uri="http://schemas.openxmlformats.org/drawingml/2006/table">
            <a:tbl>
              <a:tblPr firstRow="1" firstCol="1" bandRow="1" bandCol="1"/>
              <a:tblGrid>
                <a:gridCol w="2847310">
                  <a:extLst>
                    <a:ext uri="{9D8B030D-6E8A-4147-A177-3AD203B41FA5}">
                      <a16:colId xmlns:a16="http://schemas.microsoft.com/office/drawing/2014/main" val="1994655198"/>
                    </a:ext>
                  </a:extLst>
                </a:gridCol>
                <a:gridCol w="6081682">
                  <a:extLst>
                    <a:ext uri="{9D8B030D-6E8A-4147-A177-3AD203B41FA5}">
                      <a16:colId xmlns:a16="http://schemas.microsoft.com/office/drawing/2014/main" val="1720831515"/>
                    </a:ext>
                  </a:extLst>
                </a:gridCol>
              </a:tblGrid>
              <a:tr h="775197">
                <a:tc gridSpan="2">
                  <a:txBody>
                    <a:bodyPr/>
                    <a:lstStyle/>
                    <a:p>
                      <a:pPr algn="ctr">
                        <a:spcAft>
                          <a:spcPts val="0"/>
                        </a:spcAft>
                      </a:pPr>
                      <a:r>
                        <a:rPr lang="en-GB" sz="1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n-GB" sz="1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Term Dates 2024 / 2025</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n-GB" sz="1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00"/>
                    </a:solidFill>
                  </a:tcPr>
                </a:tc>
                <a:tc hMerge="1">
                  <a:txBody>
                    <a:bodyPr/>
                    <a:lstStyle/>
                    <a:p>
                      <a:endParaRPr lang="en-GB"/>
                    </a:p>
                  </a:txBody>
                  <a:tcPr/>
                </a:tc>
                <a:extLst>
                  <a:ext uri="{0D108BD9-81ED-4DB2-BD59-A6C34878D82A}">
                    <a16:rowId xmlns:a16="http://schemas.microsoft.com/office/drawing/2014/main" val="59788917"/>
                  </a:ext>
                </a:extLst>
              </a:tr>
              <a:tr h="1514309">
                <a:tc>
                  <a:txBody>
                    <a:bodyPr/>
                    <a:lstStyle/>
                    <a:p>
                      <a:pPr algn="ctr">
                        <a:lnSpc>
                          <a:spcPct val="200000"/>
                        </a:lnSpc>
                        <a:spcAft>
                          <a:spcPts val="0"/>
                        </a:spcAft>
                      </a:pPr>
                      <a:r>
                        <a:rPr lang="en-GB" sz="1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Advent Term</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00"/>
                    </a:solidFill>
                  </a:tcPr>
                </a:tc>
                <a:tc>
                  <a:txBody>
                    <a:bodyPr/>
                    <a:lstStyle/>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Monday 8</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September –Friday 19</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December</a:t>
                      </a:r>
                    </a:p>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Half Term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Monday 20th October – Friday 31st October</a:t>
                      </a:r>
                    </a:p>
                  </a:txBody>
                  <a:tcPr marL="66126" marR="6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689149"/>
                  </a:ext>
                </a:extLst>
              </a:tr>
              <a:tr h="1550394">
                <a:tc>
                  <a:txBody>
                    <a:bodyPr/>
                    <a:lstStyle/>
                    <a:p>
                      <a:pPr algn="ctr">
                        <a:lnSpc>
                          <a:spcPct val="200000"/>
                        </a:lnSpc>
                        <a:spcAft>
                          <a:spcPts val="0"/>
                        </a:spcAft>
                      </a:pPr>
                      <a:r>
                        <a:rPr lang="en-GB" sz="1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Lent Term</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00"/>
                    </a:solidFill>
                  </a:tcPr>
                </a:tc>
                <a:tc>
                  <a:txBody>
                    <a:bodyPr/>
                    <a:lstStyle/>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Monday 5</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January – Friday 27th March</a:t>
                      </a:r>
                    </a:p>
                    <a:p>
                      <a:pPr algn="ctr">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Half Term </a:t>
                      </a:r>
                    </a:p>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Monday 16</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February – Friday 20</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February </a:t>
                      </a:r>
                    </a:p>
                  </a:txBody>
                  <a:tcPr marL="66126" marR="6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3391464"/>
                  </a:ext>
                </a:extLst>
              </a:tr>
              <a:tr h="1974795">
                <a:tc>
                  <a:txBody>
                    <a:bodyPr/>
                    <a:lstStyle/>
                    <a:p>
                      <a:pPr algn="ctr">
                        <a:lnSpc>
                          <a:spcPct val="200000"/>
                        </a:lnSpc>
                        <a:spcAft>
                          <a:spcPts val="0"/>
                        </a:spcAft>
                      </a:pPr>
                      <a:r>
                        <a:rPr lang="en-GB" sz="1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Pentecost Term</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00"/>
                    </a:solidFill>
                  </a:tcPr>
                </a:tc>
                <a:tc>
                  <a:txBody>
                    <a:bodyPr/>
                    <a:lstStyle/>
                    <a:p>
                      <a:pPr algn="ctr">
                        <a:spcAft>
                          <a:spcPts val="0"/>
                        </a:spcAft>
                      </a:pPr>
                      <a:r>
                        <a:rPr lang="en-GB"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INSET Day – Monday 13</a:t>
                      </a:r>
                      <a:r>
                        <a:rPr lang="en-GB" sz="1800" baseline="30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April </a:t>
                      </a:r>
                    </a:p>
                    <a:p>
                      <a:pPr algn="ctr">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Tuesday 14th April – Friday 17</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July </a:t>
                      </a:r>
                    </a:p>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Half Term </a:t>
                      </a:r>
                    </a:p>
                    <a:p>
                      <a:pPr algn="ctr">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Monday 25</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May – Friday 29</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May </a:t>
                      </a:r>
                    </a:p>
                    <a:p>
                      <a:pPr algn="ctr">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98842"/>
                  </a:ext>
                </a:extLst>
              </a:tr>
            </a:tbl>
          </a:graphicData>
        </a:graphic>
      </p:graphicFrame>
      <p:pic>
        <p:nvPicPr>
          <p:cNvPr id="2" name="Audio 1">
            <a:hlinkClick r:id="" action="ppaction://media"/>
            <a:extLst>
              <a:ext uri="{FF2B5EF4-FFF2-40B4-BE49-F238E27FC236}">
                <a16:creationId xmlns:a16="http://schemas.microsoft.com/office/drawing/2014/main" id="{B8A31636-F587-4FA7-B86F-75B03AC57D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52478475"/>
      </p:ext>
    </p:extLst>
  </p:cSld>
  <p:clrMapOvr>
    <a:masterClrMapping/>
  </p:clrMapOvr>
  <mc:AlternateContent xmlns:mc="http://schemas.openxmlformats.org/markup-compatibility/2006" xmlns:p14="http://schemas.microsoft.com/office/powerpoint/2010/main">
    <mc:Choice Requires="p14">
      <p:transition spd="slow" p14:dur="2000" advTm="7711"/>
    </mc:Choice>
    <mc:Fallback xmlns="">
      <p:transition spd="slow" advTm="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748DBCE-4F33-4C2F-9988-71E932059B36}"/>
              </a:ext>
            </a:extLst>
          </p:cNvPr>
          <p:cNvGraphicFramePr>
            <a:graphicFrameLocks noGrp="1"/>
          </p:cNvGraphicFramePr>
          <p:nvPr>
            <p:extLst>
              <p:ext uri="{D42A27DB-BD31-4B8C-83A1-F6EECF244321}">
                <p14:modId xmlns:p14="http://schemas.microsoft.com/office/powerpoint/2010/main" val="3839794220"/>
              </p:ext>
            </p:extLst>
          </p:nvPr>
        </p:nvGraphicFramePr>
        <p:xfrm>
          <a:off x="107504" y="83619"/>
          <a:ext cx="8928992" cy="6583680"/>
        </p:xfrm>
        <a:graphic>
          <a:graphicData uri="http://schemas.openxmlformats.org/drawingml/2006/table">
            <a:tbl>
              <a:tblPr firstRow="1" firstCol="1" bandRow="1" bandCol="1"/>
              <a:tblGrid>
                <a:gridCol w="2847310">
                  <a:extLst>
                    <a:ext uri="{9D8B030D-6E8A-4147-A177-3AD203B41FA5}">
                      <a16:colId xmlns:a16="http://schemas.microsoft.com/office/drawing/2014/main" val="1994655198"/>
                    </a:ext>
                  </a:extLst>
                </a:gridCol>
                <a:gridCol w="6081682">
                  <a:extLst>
                    <a:ext uri="{9D8B030D-6E8A-4147-A177-3AD203B41FA5}">
                      <a16:colId xmlns:a16="http://schemas.microsoft.com/office/drawing/2014/main" val="1720831515"/>
                    </a:ext>
                  </a:extLst>
                </a:gridCol>
              </a:tblGrid>
              <a:tr h="775197">
                <a:tc gridSpan="2">
                  <a:txBody>
                    <a:bodyPr/>
                    <a:lstStyle/>
                    <a:p>
                      <a:pPr algn="ctr">
                        <a:spcAft>
                          <a:spcPts val="0"/>
                        </a:spcAft>
                      </a:pPr>
                      <a:r>
                        <a:rPr lang="en-GB" sz="1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n-GB" sz="1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Term Dates 2024 / 2025</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n-GB" sz="1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00"/>
                    </a:solidFill>
                  </a:tcPr>
                </a:tc>
                <a:tc hMerge="1">
                  <a:txBody>
                    <a:bodyPr/>
                    <a:lstStyle/>
                    <a:p>
                      <a:endParaRPr lang="en-GB"/>
                    </a:p>
                  </a:txBody>
                  <a:tcPr/>
                </a:tc>
                <a:extLst>
                  <a:ext uri="{0D108BD9-81ED-4DB2-BD59-A6C34878D82A}">
                    <a16:rowId xmlns:a16="http://schemas.microsoft.com/office/drawing/2014/main" val="59788917"/>
                  </a:ext>
                </a:extLst>
              </a:tr>
              <a:tr h="1514309">
                <a:tc>
                  <a:txBody>
                    <a:bodyPr/>
                    <a:lstStyle/>
                    <a:p>
                      <a:pPr algn="ctr">
                        <a:lnSpc>
                          <a:spcPct val="200000"/>
                        </a:lnSpc>
                        <a:spcAft>
                          <a:spcPts val="0"/>
                        </a:spcAft>
                      </a:pPr>
                      <a:r>
                        <a:rPr lang="en-GB" sz="1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Advent Term</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00"/>
                    </a:solidFill>
                  </a:tcPr>
                </a:tc>
                <a:tc>
                  <a:txBody>
                    <a:bodyPr/>
                    <a:lstStyle/>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26</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September </a:t>
                      </a:r>
                      <a:r>
                        <a:rPr lang="en-GB" sz="1800">
                          <a:effectLst/>
                          <a:latin typeface="Calibri" panose="020F0502020204030204" pitchFamily="34" charset="0"/>
                          <a:ea typeface="Times New Roman" panose="02020603050405020304" pitchFamily="18" charset="0"/>
                          <a:cs typeface="Times New Roman" panose="02020603050405020304" pitchFamily="18" charset="0"/>
                        </a:rPr>
                        <a:t>Reception Welcome Liturgy</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3</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rd</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10</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 17</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Reception Forest school </a:t>
                      </a: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14 &amp; 15</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October Parents Evening </a:t>
                      </a: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nd</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&amp; 3</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rd</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December EYFS Nativity </a:t>
                      </a: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nd</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,4</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,9</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,11</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December – Preschool Forest school </a:t>
                      </a: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Me and my community topic – Visits TBC</a:t>
                      </a:r>
                    </a:p>
                  </a:txBody>
                  <a:tcPr marL="66126" marR="6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689149"/>
                  </a:ext>
                </a:extLst>
              </a:tr>
              <a:tr h="975084">
                <a:tc>
                  <a:txBody>
                    <a:bodyPr/>
                    <a:lstStyle/>
                    <a:p>
                      <a:pPr algn="ctr">
                        <a:lnSpc>
                          <a:spcPct val="200000"/>
                        </a:lnSpc>
                        <a:spcAft>
                          <a:spcPts val="0"/>
                        </a:spcAft>
                      </a:pPr>
                      <a:r>
                        <a:rPr lang="en-GB" sz="1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Lent Term</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00"/>
                    </a:solidFill>
                  </a:tcPr>
                </a:tc>
                <a:tc>
                  <a:txBody>
                    <a:bodyPr/>
                    <a:lstStyle/>
                    <a:p>
                      <a:pPr algn="l">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10</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&amp; 11</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March Parents Evening</a:t>
                      </a: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13</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March 2pm – Chitty Chatty Tea Party </a:t>
                      </a: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Topic related visits - TBC</a:t>
                      </a:r>
                    </a:p>
                    <a:p>
                      <a:pPr algn="l">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3391464"/>
                  </a:ext>
                </a:extLst>
              </a:tr>
              <a:tr h="1974795">
                <a:tc>
                  <a:txBody>
                    <a:bodyPr/>
                    <a:lstStyle/>
                    <a:p>
                      <a:pPr algn="ctr">
                        <a:lnSpc>
                          <a:spcPct val="200000"/>
                        </a:lnSpc>
                        <a:spcAft>
                          <a:spcPts val="0"/>
                        </a:spcAft>
                      </a:pPr>
                      <a:r>
                        <a:rPr lang="en-GB" sz="1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Pentecost Term</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6126" marR="66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00"/>
                    </a:solidFill>
                  </a:tcPr>
                </a:tc>
                <a:tc>
                  <a:txBody>
                    <a:bodyPr/>
                    <a:lstStyle/>
                    <a:p>
                      <a:pPr algn="l">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7</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May Reception Assembly </a:t>
                      </a:r>
                    </a:p>
                    <a:p>
                      <a:pPr algn="l">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3</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rd</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June </a:t>
                      </a:r>
                    </a:p>
                    <a:p>
                      <a:pPr algn="l">
                        <a:spcAft>
                          <a:spcPts val="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9</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June EYFS School Trip TBC</a:t>
                      </a: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12</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June Sports Day TBC </a:t>
                      </a: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19</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June Fathers day Challenge assembly</a:t>
                      </a:r>
                    </a:p>
                    <a:p>
                      <a:pPr algn="l">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Topic related visits – TBC  </a:t>
                      </a:r>
                    </a:p>
                  </a:txBody>
                  <a:tcPr marL="66126" marR="6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98842"/>
                  </a:ext>
                </a:extLst>
              </a:tr>
            </a:tbl>
          </a:graphicData>
        </a:graphic>
      </p:graphicFrame>
      <p:pic>
        <p:nvPicPr>
          <p:cNvPr id="6" name="Picture 5">
            <a:extLst>
              <a:ext uri="{FF2B5EF4-FFF2-40B4-BE49-F238E27FC236}">
                <a16:creationId xmlns:a16="http://schemas.microsoft.com/office/drawing/2014/main" id="{FF757BDE-4485-41D0-AC11-535D8AA043A2}"/>
              </a:ext>
            </a:extLst>
          </p:cNvPr>
          <p:cNvPicPr>
            <a:picLocks noChangeAspect="1"/>
          </p:cNvPicPr>
          <p:nvPr/>
        </p:nvPicPr>
        <p:blipFill>
          <a:blip r:embed="rId5"/>
          <a:stretch>
            <a:fillRect/>
          </a:stretch>
        </p:blipFill>
        <p:spPr>
          <a:xfrm>
            <a:off x="3923928" y="4941168"/>
            <a:ext cx="1080120" cy="484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Audio 7">
            <a:hlinkClick r:id="" action="ppaction://media"/>
            <a:extLst>
              <a:ext uri="{FF2B5EF4-FFF2-40B4-BE49-F238E27FC236}">
                <a16:creationId xmlns:a16="http://schemas.microsoft.com/office/drawing/2014/main" id="{86865770-737B-47B5-8EB7-F64BD2C509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22774417"/>
      </p:ext>
    </p:extLst>
  </p:cSld>
  <p:clrMapOvr>
    <a:masterClrMapping/>
  </p:clrMapOvr>
  <mc:AlternateContent xmlns:mc="http://schemas.openxmlformats.org/markup-compatibility/2006" xmlns:p14="http://schemas.microsoft.com/office/powerpoint/2010/main">
    <mc:Choice Requires="p14">
      <p:transition spd="slow" p14:dur="2000" advTm="29201"/>
    </mc:Choice>
    <mc:Fallback xmlns="">
      <p:transition spd="slow" advTm="29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descr="Description: C:\Users\head\Desktop\values 4">
            <a:extLst>
              <a:ext uri="{FF2B5EF4-FFF2-40B4-BE49-F238E27FC236}">
                <a16:creationId xmlns:a16="http://schemas.microsoft.com/office/drawing/2014/main" id="{E6703C14-5C1E-4261-9E6B-02C3B3848FE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152" y="260648"/>
            <a:ext cx="2304256" cy="171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27B70A8-9484-4E3E-AF74-EE00D954A211}"/>
              </a:ext>
            </a:extLst>
          </p:cNvPr>
          <p:cNvGraphicFramePr>
            <a:graphicFrameLocks noGrp="1"/>
          </p:cNvGraphicFramePr>
          <p:nvPr>
            <p:extLst>
              <p:ext uri="{D42A27DB-BD31-4B8C-83A1-F6EECF244321}">
                <p14:modId xmlns:p14="http://schemas.microsoft.com/office/powerpoint/2010/main" val="1110224323"/>
              </p:ext>
            </p:extLst>
          </p:nvPr>
        </p:nvGraphicFramePr>
        <p:xfrm>
          <a:off x="107504" y="2005517"/>
          <a:ext cx="8928992" cy="4408107"/>
        </p:xfrm>
        <a:graphic>
          <a:graphicData uri="http://schemas.openxmlformats.org/drawingml/2006/table">
            <a:tbl>
              <a:tblPr firstRow="1" firstCol="1" bandRow="1"/>
              <a:tblGrid>
                <a:gridCol w="8928992">
                  <a:extLst>
                    <a:ext uri="{9D8B030D-6E8A-4147-A177-3AD203B41FA5}">
                      <a16:colId xmlns:a16="http://schemas.microsoft.com/office/drawing/2014/main" val="4035489360"/>
                    </a:ext>
                  </a:extLst>
                </a:gridCol>
              </a:tblGrid>
              <a:tr h="0">
                <a:tc>
                  <a:txBody>
                    <a:bodyPr/>
                    <a:lstStyle/>
                    <a:p>
                      <a:pPr algn="ctr">
                        <a:lnSpc>
                          <a:spcPct val="115000"/>
                        </a:lnSpc>
                        <a:spcAft>
                          <a:spcPts val="0"/>
                        </a:spcAft>
                      </a:pPr>
                      <a:r>
                        <a:rPr lang="en-US" sz="23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For a safe and happy school, we are expected to:</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Arrive at school on time.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Take pride in our school building.</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Wear our school uniform with pride.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Look after our belongings.</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truthful, well-mannered and kind.</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Act responsibly and set a good example for others.</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Take responsibility for our actions in school, on trips and online.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Keep our school litter free.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Exercise self-control.</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3544729913"/>
                  </a:ext>
                </a:extLst>
              </a:tr>
            </a:tbl>
          </a:graphicData>
        </a:graphic>
      </p:graphicFrame>
      <p:sp>
        <p:nvSpPr>
          <p:cNvPr id="5" name="Title 1">
            <a:extLst>
              <a:ext uri="{FF2B5EF4-FFF2-40B4-BE49-F238E27FC236}">
                <a16:creationId xmlns:a16="http://schemas.microsoft.com/office/drawing/2014/main" id="{6D9D7599-973D-454D-A355-85AC3DBFC9F8}"/>
              </a:ext>
            </a:extLst>
          </p:cNvPr>
          <p:cNvSpPr txBox="1">
            <a:spLocks/>
          </p:cNvSpPr>
          <p:nvPr/>
        </p:nvSpPr>
        <p:spPr>
          <a:xfrm>
            <a:off x="914400" y="70068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u="sng" dirty="0">
                <a:solidFill>
                  <a:schemeClr val="bg1"/>
                </a:solidFill>
              </a:rPr>
              <a:t>Expectations</a:t>
            </a:r>
          </a:p>
        </p:txBody>
      </p:sp>
      <p:pic>
        <p:nvPicPr>
          <p:cNvPr id="8" name="Audio 7">
            <a:hlinkClick r:id="" action="ppaction://media"/>
            <a:extLst>
              <a:ext uri="{FF2B5EF4-FFF2-40B4-BE49-F238E27FC236}">
                <a16:creationId xmlns:a16="http://schemas.microsoft.com/office/drawing/2014/main" id="{721796C7-20E9-4477-926F-420C6AA262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80510303"/>
      </p:ext>
    </p:extLst>
  </p:cSld>
  <p:clrMapOvr>
    <a:masterClrMapping/>
  </p:clrMapOvr>
  <mc:AlternateContent xmlns:mc="http://schemas.openxmlformats.org/markup-compatibility/2006" xmlns:p14="http://schemas.microsoft.com/office/powerpoint/2010/main">
    <mc:Choice Requires="p14">
      <p:transition spd="slow" p14:dur="2000" advTm="49853"/>
    </mc:Choice>
    <mc:Fallback xmlns="">
      <p:transition spd="slow" advTm="4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30CDEF-3D3C-4737-B08A-9CB1B8FF1D06}"/>
              </a:ext>
            </a:extLst>
          </p:cNvPr>
          <p:cNvPicPr>
            <a:picLocks noChangeAspect="1"/>
          </p:cNvPicPr>
          <p:nvPr/>
        </p:nvPicPr>
        <p:blipFill>
          <a:blip r:embed="rId4"/>
          <a:stretch>
            <a:fillRect/>
          </a:stretch>
        </p:blipFill>
        <p:spPr>
          <a:xfrm>
            <a:off x="85162" y="692696"/>
            <a:ext cx="8951334" cy="5594583"/>
          </a:xfrm>
          <a:prstGeom prst="rect">
            <a:avLst/>
          </a:prstGeom>
        </p:spPr>
      </p:pic>
      <p:pic>
        <p:nvPicPr>
          <p:cNvPr id="3" name="Audio 2">
            <a:hlinkClick r:id="" action="ppaction://media"/>
            <a:extLst>
              <a:ext uri="{FF2B5EF4-FFF2-40B4-BE49-F238E27FC236}">
                <a16:creationId xmlns:a16="http://schemas.microsoft.com/office/drawing/2014/main" id="{FD61129A-D0FB-46D3-9529-69299792EC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47554639"/>
      </p:ext>
    </p:extLst>
  </p:cSld>
  <p:clrMapOvr>
    <a:masterClrMapping/>
  </p:clrMapOvr>
  <mc:AlternateContent xmlns:mc="http://schemas.openxmlformats.org/markup-compatibility/2006" xmlns:p14="http://schemas.microsoft.com/office/powerpoint/2010/main">
    <mc:Choice Requires="p14">
      <p:transition spd="slow" p14:dur="2000" advTm="15899"/>
    </mc:Choice>
    <mc:Fallback xmlns="">
      <p:transition spd="slow" advTm="15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B5C1EA-4A77-47B8-8CFE-E474635981E2}"/>
              </a:ext>
            </a:extLst>
          </p:cNvPr>
          <p:cNvGraphicFramePr>
            <a:graphicFrameLocks noGrp="1"/>
          </p:cNvGraphicFramePr>
          <p:nvPr>
            <p:extLst>
              <p:ext uri="{D42A27DB-BD31-4B8C-83A1-F6EECF244321}">
                <p14:modId xmlns:p14="http://schemas.microsoft.com/office/powerpoint/2010/main" val="1625328566"/>
              </p:ext>
            </p:extLst>
          </p:nvPr>
        </p:nvGraphicFramePr>
        <p:xfrm>
          <a:off x="503548" y="132158"/>
          <a:ext cx="8136904" cy="6593683"/>
        </p:xfrm>
        <a:graphic>
          <a:graphicData uri="http://schemas.openxmlformats.org/drawingml/2006/table">
            <a:tbl>
              <a:tblPr firstRow="1" firstCol="1" bandRow="1">
                <a:tableStyleId>{5C22544A-7EE6-4342-B048-85BDC9FD1C3A}</a:tableStyleId>
              </a:tblPr>
              <a:tblGrid>
                <a:gridCol w="1043513">
                  <a:extLst>
                    <a:ext uri="{9D8B030D-6E8A-4147-A177-3AD203B41FA5}">
                      <a16:colId xmlns:a16="http://schemas.microsoft.com/office/drawing/2014/main" val="573178873"/>
                    </a:ext>
                  </a:extLst>
                </a:gridCol>
                <a:gridCol w="4902601">
                  <a:extLst>
                    <a:ext uri="{9D8B030D-6E8A-4147-A177-3AD203B41FA5}">
                      <a16:colId xmlns:a16="http://schemas.microsoft.com/office/drawing/2014/main" val="3952585778"/>
                    </a:ext>
                  </a:extLst>
                </a:gridCol>
                <a:gridCol w="2190790">
                  <a:extLst>
                    <a:ext uri="{9D8B030D-6E8A-4147-A177-3AD203B41FA5}">
                      <a16:colId xmlns:a16="http://schemas.microsoft.com/office/drawing/2014/main" val="3858663079"/>
                    </a:ext>
                  </a:extLst>
                </a:gridCol>
              </a:tblGrid>
              <a:tr h="454898">
                <a:tc>
                  <a:txBody>
                    <a:bodyPr/>
                    <a:lstStyle/>
                    <a:p>
                      <a:pPr algn="just">
                        <a:spcAft>
                          <a:spcPts val="0"/>
                        </a:spcAft>
                      </a:pPr>
                      <a:br>
                        <a:rPr lang="en-GB" sz="1200" dirty="0">
                          <a:solidFill>
                            <a:schemeClr val="tx1"/>
                          </a:solidFill>
                          <a:effectLst/>
                        </a:rPr>
                      </a:b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rPr>
                        <a:t>Uniform Reception – Key Stage 1 (Year 1 – Year 2)</a:t>
                      </a:r>
                    </a:p>
                    <a:p>
                      <a:pPr algn="just">
                        <a:spcAft>
                          <a:spcPts val="0"/>
                        </a:spcAft>
                      </a:pPr>
                      <a:r>
                        <a:rPr lang="en-GB" sz="1200" dirty="0">
                          <a:solidFill>
                            <a:schemeClr val="tx1"/>
                          </a:solidFill>
                          <a:effectLst/>
                        </a:rPr>
                        <a:t>Item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solidFill>
                            <a:schemeClr val="tx1"/>
                          </a:solidFill>
                          <a:effectLst/>
                        </a:rPr>
                        <a:t> </a:t>
                      </a:r>
                    </a:p>
                    <a:p>
                      <a:pPr algn="just">
                        <a:spcAft>
                          <a:spcPts val="0"/>
                        </a:spcAft>
                      </a:pPr>
                      <a:r>
                        <a:rPr lang="en-GB" sz="1200" dirty="0">
                          <a:solidFill>
                            <a:schemeClr val="tx1"/>
                          </a:solidFill>
                          <a:effectLst/>
                        </a:rPr>
                        <a:t>Available from</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9276568"/>
                  </a:ext>
                </a:extLst>
              </a:tr>
              <a:tr h="151633">
                <a:tc>
                  <a:txBody>
                    <a:bodyPr/>
                    <a:lstStyle/>
                    <a:p>
                      <a:pPr algn="just">
                        <a:spcAft>
                          <a:spcPts val="0"/>
                        </a:spcAft>
                      </a:pPr>
                      <a:r>
                        <a:rPr lang="en-GB" sz="1200" dirty="0">
                          <a:solidFill>
                            <a:schemeClr val="tx1"/>
                          </a:solidFill>
                          <a:effectLst/>
                        </a:rPr>
                        <a:t>Winter</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Half Term Advent (Oct) – start of Pentecost Term (after Easter)</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717873"/>
                  </a:ext>
                </a:extLst>
              </a:tr>
              <a:tr h="151633">
                <a:tc>
                  <a:txBody>
                    <a:bodyPr/>
                    <a:lstStyle/>
                    <a:p>
                      <a:pPr>
                        <a:spcAft>
                          <a:spcPts val="0"/>
                        </a:spcAft>
                      </a:pPr>
                      <a:r>
                        <a:rPr lang="en-GB" sz="1200" u="none" strike="noStrike"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green V-necked jumper with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5858401"/>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White polo shirt with or without school crest (worn without school tie)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 / 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7332261"/>
                  </a:ext>
                </a:extLst>
              </a:tr>
              <a:tr h="454898">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grey full-length school trousers (formal straight trousers / not jersey) / Dark grey pleated, full or A-line knee-length skirt or pinafore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5377585"/>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grey or white knee/ankle socks or tights (no branded logos)</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8324863"/>
                  </a:ext>
                </a:extLst>
              </a:tr>
              <a:tr h="303265">
                <a:tc>
                  <a:txBody>
                    <a:bodyPr/>
                    <a:lstStyle/>
                    <a:p>
                      <a:pPr algn="just">
                        <a:spcAft>
                          <a:spcPts val="0"/>
                        </a:spcAft>
                      </a:pPr>
                      <a:r>
                        <a:rPr lang="en-GB" sz="1200" dirty="0">
                          <a:solidFill>
                            <a:schemeClr val="tx1"/>
                          </a:solidFill>
                          <a:effectLst/>
                        </a:rPr>
                        <a:t> </a:t>
                      </a:r>
                    </a:p>
                    <a:p>
                      <a:pPr algn="just">
                        <a:spcAft>
                          <a:spcPts val="0"/>
                        </a:spcAft>
                      </a:pPr>
                      <a:r>
                        <a:rPr lang="en-GB" sz="1200" dirty="0">
                          <a:solidFill>
                            <a:schemeClr val="tx1"/>
                          </a:solidFill>
                          <a:effectLst/>
                        </a:rPr>
                        <a:t>Summer</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Black shoes (no branded logos)</a:t>
                      </a:r>
                    </a:p>
                    <a:p>
                      <a:pPr algn="just">
                        <a:spcAft>
                          <a:spcPts val="0"/>
                        </a:spcAft>
                      </a:pPr>
                      <a:r>
                        <a:rPr lang="en-GB" sz="1200">
                          <a:effectLst/>
                        </a:rPr>
                        <a:t>Start of Pentecost Term (after Easter) - Half Term Advent (Oct)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226439"/>
                  </a:ext>
                </a:extLst>
              </a:tr>
              <a:tr h="1516325">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effectLst/>
                        </a:rPr>
                        <a:t>Dark grey knee length school shorts (formal straight / not jersey)  / Dark grey full-length school trousers (formal straight trousers / not jersey) / Dark grey pleated, full or A-line knee-length skirt or pinafore</a:t>
                      </a:r>
                    </a:p>
                    <a:p>
                      <a:pPr algn="just">
                        <a:spcAft>
                          <a:spcPts val="0"/>
                        </a:spcAft>
                      </a:pPr>
                      <a:r>
                        <a:rPr lang="en-GB" sz="1200" dirty="0">
                          <a:effectLst/>
                        </a:rPr>
                        <a:t>White polo shirt with or without school crest (worn without school tie)         </a:t>
                      </a:r>
                    </a:p>
                    <a:p>
                      <a:pPr algn="just">
                        <a:spcAft>
                          <a:spcPts val="0"/>
                        </a:spcAft>
                      </a:pPr>
                      <a:r>
                        <a:rPr lang="en-GB" sz="1200" dirty="0">
                          <a:effectLst/>
                        </a:rPr>
                        <a:t>Dark green and white full gingham dress </a:t>
                      </a:r>
                    </a:p>
                    <a:p>
                      <a:pPr algn="just">
                        <a:spcAft>
                          <a:spcPts val="0"/>
                        </a:spcAft>
                      </a:pPr>
                      <a:r>
                        <a:rPr lang="en-GB" sz="1200" dirty="0">
                          <a:effectLst/>
                        </a:rPr>
                        <a:t>Dark grey or white knee / ankle socks or tights (no branded logos)</a:t>
                      </a:r>
                    </a:p>
                    <a:p>
                      <a:pPr algn="just">
                        <a:spcAft>
                          <a:spcPts val="0"/>
                        </a:spcAft>
                      </a:pPr>
                      <a:r>
                        <a:rPr lang="en-GB" sz="1200" dirty="0">
                          <a:effectLst/>
                        </a:rPr>
                        <a:t>Dark Green Baseball cap / Kepi cap with or without school crest </a:t>
                      </a:r>
                    </a:p>
                    <a:p>
                      <a:pPr algn="just">
                        <a:spcAft>
                          <a:spcPts val="0"/>
                        </a:spcAft>
                      </a:pPr>
                      <a:r>
                        <a:rPr lang="en-GB" sz="1200" dirty="0">
                          <a:effectLst/>
                        </a:rPr>
                        <a:t>Black shoes (no branded logos)</a:t>
                      </a:r>
                    </a:p>
                    <a:p>
                      <a:pPr algn="just">
                        <a:spcAft>
                          <a:spcPts val="0"/>
                        </a:spcAft>
                      </a:pPr>
                      <a:r>
                        <a:rPr lang="en-GB" sz="1200" dirty="0">
                          <a:effectLst/>
                        </a:rPr>
                        <a:t>No all-in ones or playsuits are permitted</a:t>
                      </a:r>
                      <a:endParaRPr lang="en-GB" sz="1200" dirty="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p>
                    <a:p>
                      <a:pPr algn="just">
                        <a:spcAft>
                          <a:spcPts val="0"/>
                        </a:spcAft>
                      </a:pPr>
                      <a:r>
                        <a:rPr lang="en-GB" sz="1200">
                          <a:effectLst/>
                        </a:rPr>
                        <a:t> </a:t>
                      </a:r>
                    </a:p>
                    <a:p>
                      <a:pPr algn="just">
                        <a:spcAft>
                          <a:spcPts val="0"/>
                        </a:spcAft>
                      </a:pPr>
                      <a:r>
                        <a:rPr lang="en-GB" sz="1200">
                          <a:effectLst/>
                        </a:rPr>
                        <a:t> </a:t>
                      </a:r>
                    </a:p>
                    <a:p>
                      <a:pPr algn="just">
                        <a:spcAft>
                          <a:spcPts val="0"/>
                        </a:spcAft>
                      </a:pPr>
                      <a:r>
                        <a:rPr lang="en-GB" sz="1200">
                          <a:effectLst/>
                        </a:rPr>
                        <a:t>Any stockist</a:t>
                      </a:r>
                    </a:p>
                    <a:p>
                      <a:pPr algn="just">
                        <a:spcAft>
                          <a:spcPts val="0"/>
                        </a:spcAft>
                      </a:pPr>
                      <a:r>
                        <a:rPr lang="en-GB" sz="1200">
                          <a:effectLst/>
                        </a:rPr>
                        <a:t>Any stockist</a:t>
                      </a:r>
                    </a:p>
                    <a:p>
                      <a:pPr algn="just">
                        <a:spcAft>
                          <a:spcPts val="0"/>
                        </a:spcAft>
                      </a:pPr>
                      <a:r>
                        <a:rPr lang="en-GB" sz="1200">
                          <a:effectLst/>
                        </a:rPr>
                        <a:t>Any stockist</a:t>
                      </a:r>
                    </a:p>
                    <a:p>
                      <a:pPr algn="just">
                        <a:spcAft>
                          <a:spcPts val="0"/>
                        </a:spcAft>
                      </a:pPr>
                      <a:r>
                        <a:rPr lang="en-GB" sz="1200">
                          <a:effectLst/>
                        </a:rPr>
                        <a:t>Earth Website / Any stockist</a:t>
                      </a:r>
                    </a:p>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6018638"/>
                  </a:ext>
                </a:extLst>
              </a:tr>
              <a:tr h="151633">
                <a:tc gridSpan="2">
                  <a:txBody>
                    <a:bodyPr/>
                    <a:lstStyle/>
                    <a:p>
                      <a:pPr algn="just">
                        <a:spcAft>
                          <a:spcPts val="0"/>
                        </a:spcAft>
                      </a:pPr>
                      <a:r>
                        <a:rPr lang="en-GB" sz="1200" dirty="0">
                          <a:solidFill>
                            <a:schemeClr val="tx1"/>
                          </a:solidFill>
                          <a:effectLst/>
                        </a:rPr>
                        <a:t>Outdoor Wear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6614493"/>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Black / navy coat (plain – no branded logos)</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087275"/>
                  </a:ext>
                </a:extLst>
              </a:tr>
              <a:tr h="274019">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green shower-proof jacket or fleece with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4366495"/>
                  </a:ext>
                </a:extLst>
              </a:tr>
              <a:tr h="151633">
                <a:tc gridSpan="2">
                  <a:txBody>
                    <a:bodyPr/>
                    <a:lstStyle/>
                    <a:p>
                      <a:pPr algn="just">
                        <a:spcAft>
                          <a:spcPts val="0"/>
                        </a:spcAft>
                      </a:pPr>
                      <a:r>
                        <a:rPr lang="en-GB" sz="1200" dirty="0">
                          <a:solidFill>
                            <a:schemeClr val="tx1"/>
                          </a:solidFill>
                          <a:effectLst/>
                        </a:rPr>
                        <a:t>PE and Games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3829052"/>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green gym bag with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868479"/>
                  </a:ext>
                </a:extLst>
              </a:tr>
              <a:tr h="151633">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Black (plain – no branded logos) loose fitting shorts</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827690"/>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Green T-shirt with gold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9669998"/>
                  </a:ext>
                </a:extLst>
              </a:tr>
              <a:tr h="303265">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Black (plain – no branded logos) tracksuit bottoms</a:t>
                      </a:r>
                    </a:p>
                    <a:p>
                      <a:pPr algn="just">
                        <a:spcAft>
                          <a:spcPts val="0"/>
                        </a:spcAft>
                      </a:pPr>
                      <a:r>
                        <a:rPr lang="en-GB" sz="1200">
                          <a:effectLst/>
                        </a:rPr>
                        <a:t>Black (plain – no branded logos) sweatshirt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p>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616875"/>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Trainers (suitable for sporting activity)</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041089"/>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9145030"/>
                  </a:ext>
                </a:extLst>
              </a:tr>
              <a:tr h="151633">
                <a:tc gridSpan="2">
                  <a:txBody>
                    <a:bodyPr/>
                    <a:lstStyle/>
                    <a:p>
                      <a:pPr algn="just">
                        <a:spcAft>
                          <a:spcPts val="0"/>
                        </a:spcAft>
                      </a:pPr>
                      <a:r>
                        <a:rPr lang="en-GB" sz="1200" dirty="0">
                          <a:solidFill>
                            <a:schemeClr val="tx1"/>
                          </a:solidFill>
                          <a:effectLst/>
                        </a:rPr>
                        <a:t>School bag</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4151461"/>
                  </a:ext>
                </a:extLst>
              </a:tr>
              <a:tr h="561246">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green rucksack (small) with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effectLst/>
                        </a:rPr>
                        <a:t>Earth Website</a:t>
                      </a:r>
                      <a:endParaRPr lang="en-GB" sz="1200" dirty="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2031818"/>
                  </a:ext>
                </a:extLst>
              </a:tr>
            </a:tbl>
          </a:graphicData>
        </a:graphic>
      </p:graphicFrame>
      <p:pic>
        <p:nvPicPr>
          <p:cNvPr id="13" name="Audio 12">
            <a:hlinkClick r:id="" action="ppaction://media"/>
            <a:extLst>
              <a:ext uri="{FF2B5EF4-FFF2-40B4-BE49-F238E27FC236}">
                <a16:creationId xmlns:a16="http://schemas.microsoft.com/office/drawing/2014/main" id="{623F14ED-979E-4402-A88F-40715851DB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45811211"/>
      </p:ext>
    </p:extLst>
  </p:cSld>
  <p:clrMapOvr>
    <a:masterClrMapping/>
  </p:clrMapOvr>
  <mc:AlternateContent xmlns:mc="http://schemas.openxmlformats.org/markup-compatibility/2006" xmlns:p14="http://schemas.microsoft.com/office/powerpoint/2010/main">
    <mc:Choice Requires="p14">
      <p:transition spd="slow" p14:dur="2000" advTm="55715"/>
    </mc:Choice>
    <mc:Fallback xmlns="">
      <p:transition spd="slow" advTm="5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1520" y="332656"/>
            <a:ext cx="8784976" cy="6192688"/>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GB" dirty="0">
              <a:solidFill>
                <a:prstClr val="white"/>
              </a:solidFill>
              <a:latin typeface="Calibri" panose="020F0502020204030204"/>
            </a:endParaRPr>
          </a:p>
        </p:txBody>
      </p:sp>
      <p:sp>
        <p:nvSpPr>
          <p:cNvPr id="3" name="Rectangle 2"/>
          <p:cNvSpPr/>
          <p:nvPr/>
        </p:nvSpPr>
        <p:spPr>
          <a:xfrm>
            <a:off x="611560" y="764704"/>
            <a:ext cx="7920880" cy="4893647"/>
          </a:xfrm>
          <a:prstGeom prst="rect">
            <a:avLst/>
          </a:prstGeom>
        </p:spPr>
        <p:txBody>
          <a:bodyPr wrap="square">
            <a:spAutoFit/>
          </a:bodyPr>
          <a:lstStyle/>
          <a:p>
            <a:pPr defTabSz="257175">
              <a:defRPr/>
            </a:pPr>
            <a:r>
              <a:rPr lang="en-GB" sz="2400" b="1" dirty="0">
                <a:solidFill>
                  <a:schemeClr val="bg1"/>
                </a:solidFill>
                <a:latin typeface="Century Gothic" panose="020B0502020202020204" pitchFamily="34" charset="0"/>
              </a:rPr>
              <a:t>Our School Prayer </a:t>
            </a:r>
            <a:endParaRPr lang="en-GB" sz="2400" dirty="0">
              <a:solidFill>
                <a:schemeClr val="bg1"/>
              </a:solidFill>
              <a:latin typeface="Century Gothic" panose="020B0502020202020204" pitchFamily="34" charset="0"/>
            </a:endParaRPr>
          </a:p>
          <a:p>
            <a:pPr defTabSz="257175">
              <a:defRPr/>
            </a:pPr>
            <a:endParaRPr lang="en-GB" sz="2400" b="1" dirty="0">
              <a:solidFill>
                <a:schemeClr val="bg1"/>
              </a:solidFill>
              <a:latin typeface="Century Gothic" panose="020B0502020202020204" pitchFamily="34" charset="0"/>
            </a:endParaRPr>
          </a:p>
          <a:p>
            <a:pPr defTabSz="257175">
              <a:defRPr/>
            </a:pPr>
            <a:r>
              <a:rPr lang="en-GB" sz="2400" b="1" dirty="0">
                <a:solidFill>
                  <a:schemeClr val="bg1"/>
                </a:solidFill>
                <a:latin typeface="Century Gothic" panose="020B0502020202020204" pitchFamily="34" charset="0"/>
              </a:rPr>
              <a:t>S</a:t>
            </a:r>
            <a:r>
              <a:rPr lang="en-GB" sz="2400" dirty="0">
                <a:solidFill>
                  <a:schemeClr val="bg1"/>
                </a:solidFill>
                <a:latin typeface="Century Gothic" panose="020B0502020202020204" pitchFamily="34" charset="0"/>
              </a:rPr>
              <a:t>t. Joseph’s is our school. </a:t>
            </a:r>
          </a:p>
          <a:p>
            <a:pPr defTabSz="257175">
              <a:defRPr/>
            </a:pPr>
            <a:r>
              <a:rPr lang="en-GB" sz="2400" b="1" dirty="0">
                <a:solidFill>
                  <a:schemeClr val="bg1"/>
                </a:solidFill>
                <a:latin typeface="Century Gothic" panose="020B0502020202020204" pitchFamily="34" charset="0"/>
              </a:rPr>
              <a:t>T</a:t>
            </a:r>
            <a:r>
              <a:rPr lang="en-GB" sz="2400" dirty="0">
                <a:solidFill>
                  <a:schemeClr val="bg1"/>
                </a:solidFill>
                <a:latin typeface="Century Gothic" panose="020B0502020202020204" pitchFamily="34" charset="0"/>
              </a:rPr>
              <a:t>each us Lord, to Love, Learn and </a:t>
            </a:r>
            <a:r>
              <a:rPr lang="en-GB" sz="2400" dirty="0" err="1">
                <a:solidFill>
                  <a:schemeClr val="bg1"/>
                </a:solidFill>
                <a:latin typeface="Century Gothic" panose="020B0502020202020204" pitchFamily="34" charset="0"/>
              </a:rPr>
              <a:t>Growtogether</a:t>
            </a:r>
            <a:r>
              <a:rPr lang="en-GB" sz="2400" dirty="0">
                <a:solidFill>
                  <a:schemeClr val="bg1"/>
                </a:solidFill>
                <a:latin typeface="Century Gothic" panose="020B0502020202020204" pitchFamily="34" charset="0"/>
              </a:rPr>
              <a:t>.</a:t>
            </a:r>
          </a:p>
          <a:p>
            <a:pPr defTabSz="257175">
              <a:defRPr/>
            </a:pPr>
            <a:r>
              <a:rPr lang="en-GB" sz="2400" b="1" dirty="0">
                <a:solidFill>
                  <a:schemeClr val="bg1"/>
                </a:solidFill>
                <a:latin typeface="Century Gothic" panose="020B0502020202020204" pitchFamily="34" charset="0"/>
              </a:rPr>
              <a:t>J</a:t>
            </a:r>
            <a:r>
              <a:rPr lang="en-GB" sz="2400" dirty="0">
                <a:solidFill>
                  <a:schemeClr val="bg1"/>
                </a:solidFill>
                <a:latin typeface="Century Gothic" panose="020B0502020202020204" pitchFamily="34" charset="0"/>
              </a:rPr>
              <a:t>ust as you guided your beloved son, Jesus. </a:t>
            </a:r>
          </a:p>
          <a:p>
            <a:pPr defTabSz="257175">
              <a:defRPr/>
            </a:pPr>
            <a:r>
              <a:rPr lang="en-GB" sz="2400" b="1" dirty="0">
                <a:solidFill>
                  <a:schemeClr val="bg1"/>
                </a:solidFill>
                <a:latin typeface="Century Gothic" panose="020B0502020202020204" pitchFamily="34" charset="0"/>
              </a:rPr>
              <a:t>O</a:t>
            </a:r>
            <a:r>
              <a:rPr lang="en-GB" sz="2400" dirty="0">
                <a:solidFill>
                  <a:schemeClr val="bg1"/>
                </a:solidFill>
                <a:latin typeface="Century Gothic" panose="020B0502020202020204" pitchFamily="34" charset="0"/>
              </a:rPr>
              <a:t>pen our hearts to your plans for us and </a:t>
            </a:r>
          </a:p>
          <a:p>
            <a:pPr defTabSz="257175">
              <a:defRPr/>
            </a:pPr>
            <a:r>
              <a:rPr lang="en-GB" sz="2400" b="1" dirty="0">
                <a:solidFill>
                  <a:schemeClr val="bg1"/>
                </a:solidFill>
                <a:latin typeface="Century Gothic" panose="020B0502020202020204" pitchFamily="34" charset="0"/>
              </a:rPr>
              <a:t>S</a:t>
            </a:r>
            <a:r>
              <a:rPr lang="en-GB" sz="2400" dirty="0">
                <a:solidFill>
                  <a:schemeClr val="bg1"/>
                </a:solidFill>
                <a:latin typeface="Century Gothic" panose="020B0502020202020204" pitchFamily="34" charset="0"/>
              </a:rPr>
              <a:t>how us your path to follow. </a:t>
            </a:r>
          </a:p>
          <a:p>
            <a:pPr defTabSz="257175">
              <a:defRPr/>
            </a:pPr>
            <a:r>
              <a:rPr lang="en-GB" sz="2400" b="1" dirty="0">
                <a:solidFill>
                  <a:schemeClr val="bg1"/>
                </a:solidFill>
                <a:latin typeface="Century Gothic" panose="020B0502020202020204" pitchFamily="34" charset="0"/>
              </a:rPr>
              <a:t>E</a:t>
            </a:r>
            <a:r>
              <a:rPr lang="en-GB" sz="2400" dirty="0">
                <a:solidFill>
                  <a:schemeClr val="bg1"/>
                </a:solidFill>
                <a:latin typeface="Century Gothic" panose="020B0502020202020204" pitchFamily="34" charset="0"/>
              </a:rPr>
              <a:t>ach day, help us to feel your presence among us, </a:t>
            </a:r>
          </a:p>
          <a:p>
            <a:pPr defTabSz="257175">
              <a:defRPr/>
            </a:pPr>
            <a:r>
              <a:rPr lang="en-GB" sz="2400" b="1" dirty="0">
                <a:solidFill>
                  <a:schemeClr val="bg1"/>
                </a:solidFill>
                <a:latin typeface="Century Gothic" panose="020B0502020202020204" pitchFamily="34" charset="0"/>
              </a:rPr>
              <a:t>P</a:t>
            </a:r>
            <a:r>
              <a:rPr lang="en-GB" sz="2400" dirty="0">
                <a:solidFill>
                  <a:schemeClr val="bg1"/>
                </a:solidFill>
                <a:latin typeface="Century Gothic" panose="020B0502020202020204" pitchFamily="34" charset="0"/>
              </a:rPr>
              <a:t>rotecting us on our journey. </a:t>
            </a:r>
          </a:p>
          <a:p>
            <a:pPr defTabSz="257175">
              <a:defRPr/>
            </a:pPr>
            <a:r>
              <a:rPr lang="en-GB" sz="2400" b="1" dirty="0">
                <a:solidFill>
                  <a:schemeClr val="bg1"/>
                </a:solidFill>
                <a:latin typeface="Century Gothic" panose="020B0502020202020204" pitchFamily="34" charset="0"/>
              </a:rPr>
              <a:t>H</a:t>
            </a:r>
            <a:r>
              <a:rPr lang="en-GB" sz="2400" dirty="0">
                <a:solidFill>
                  <a:schemeClr val="bg1"/>
                </a:solidFill>
                <a:latin typeface="Century Gothic" panose="020B0502020202020204" pitchFamily="34" charset="0"/>
              </a:rPr>
              <a:t>oly Spirit be with us. </a:t>
            </a:r>
          </a:p>
          <a:p>
            <a:pPr defTabSz="257175">
              <a:defRPr/>
            </a:pPr>
            <a:r>
              <a:rPr lang="en-GB" sz="2400" b="1" dirty="0">
                <a:solidFill>
                  <a:schemeClr val="bg1"/>
                </a:solidFill>
                <a:latin typeface="Century Gothic" panose="020B0502020202020204" pitchFamily="34" charset="0"/>
              </a:rPr>
              <a:t>S</a:t>
            </a:r>
            <a:r>
              <a:rPr lang="en-GB" sz="2400" dirty="0">
                <a:solidFill>
                  <a:schemeClr val="bg1"/>
                </a:solidFill>
                <a:latin typeface="Century Gothic" panose="020B0502020202020204" pitchFamily="34" charset="0"/>
              </a:rPr>
              <a:t>t. Joseph pray for us. </a:t>
            </a:r>
          </a:p>
          <a:p>
            <a:pPr defTabSz="257175">
              <a:defRPr/>
            </a:pPr>
            <a:endParaRPr lang="en-GB" sz="2400" dirty="0">
              <a:solidFill>
                <a:schemeClr val="bg1"/>
              </a:solidFill>
              <a:latin typeface="Century Gothic" panose="020B0502020202020204" pitchFamily="34" charset="0"/>
            </a:endParaRPr>
          </a:p>
          <a:p>
            <a:pPr defTabSz="257175">
              <a:defRPr/>
            </a:pPr>
            <a:r>
              <a:rPr lang="en-GB" sz="2400" b="1" dirty="0">
                <a:solidFill>
                  <a:schemeClr val="bg1"/>
                </a:solidFill>
                <a:latin typeface="Century Gothic" panose="020B0502020202020204" pitchFamily="34" charset="0"/>
              </a:rPr>
              <a:t>Amen </a:t>
            </a:r>
          </a:p>
        </p:txBody>
      </p:sp>
      <p:pic>
        <p:nvPicPr>
          <p:cNvPr id="5" name="Picture 4">
            <a:extLst>
              <a:ext uri="{FF2B5EF4-FFF2-40B4-BE49-F238E27FC236}">
                <a16:creationId xmlns:a16="http://schemas.microsoft.com/office/drawing/2014/main" id="{B04EE0FB-1870-4BDE-9984-29FA4533810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301367" y="3717032"/>
            <a:ext cx="2127017" cy="2667105"/>
          </a:xfrm>
          <a:prstGeom prst="roundRect">
            <a:avLst>
              <a:gd name="adj" fmla="val 11130"/>
            </a:avLst>
          </a:prstGeom>
          <a:effectLst>
            <a:outerShdw blurRad="50800" dist="50800" dir="5400000" algn="tl" rotWithShape="0">
              <a:srgbClr val="000000">
                <a:alpha val="43000"/>
              </a:srgbClr>
            </a:outerShdw>
          </a:effectLst>
        </p:spPr>
      </p:pic>
      <p:pic>
        <p:nvPicPr>
          <p:cNvPr id="4" name="Audio 3">
            <a:hlinkClick r:id="" action="ppaction://media"/>
            <a:extLst>
              <a:ext uri="{FF2B5EF4-FFF2-40B4-BE49-F238E27FC236}">
                <a16:creationId xmlns:a16="http://schemas.microsoft.com/office/drawing/2014/main" id="{1CF6D839-E847-4343-8CA2-D1C4EE1585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85590840"/>
      </p:ext>
    </p:extLst>
  </p:cSld>
  <p:clrMapOvr>
    <a:masterClrMapping/>
  </p:clrMapOvr>
  <mc:AlternateContent xmlns:mc="http://schemas.openxmlformats.org/markup-compatibility/2006" xmlns:p14="http://schemas.microsoft.com/office/powerpoint/2010/main">
    <mc:Choice Requires="p14">
      <p:transition spd="med" p14:dur="700" advTm="45165">
        <p:fade/>
      </p:transition>
    </mc:Choice>
    <mc:Fallback xmlns="">
      <p:transition spd="med" advTm="451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482861-5E5C-43E6-B0E4-B8A417F910CA}"/>
              </a:ext>
            </a:extLst>
          </p:cNvPr>
          <p:cNvGraphicFramePr>
            <a:graphicFrameLocks noGrp="1"/>
          </p:cNvGraphicFramePr>
          <p:nvPr>
            <p:extLst>
              <p:ext uri="{D42A27DB-BD31-4B8C-83A1-F6EECF244321}">
                <p14:modId xmlns:p14="http://schemas.microsoft.com/office/powerpoint/2010/main" val="2221262111"/>
              </p:ext>
            </p:extLst>
          </p:nvPr>
        </p:nvGraphicFramePr>
        <p:xfrm>
          <a:off x="287524" y="117891"/>
          <a:ext cx="8568952" cy="6622218"/>
        </p:xfrm>
        <a:graphic>
          <a:graphicData uri="http://schemas.openxmlformats.org/drawingml/2006/table">
            <a:tbl>
              <a:tblPr firstRow="1" firstCol="1" bandRow="1">
                <a:tableStyleId>{5C22544A-7EE6-4342-B048-85BDC9FD1C3A}</a:tableStyleId>
              </a:tblPr>
              <a:tblGrid>
                <a:gridCol w="1098922">
                  <a:extLst>
                    <a:ext uri="{9D8B030D-6E8A-4147-A177-3AD203B41FA5}">
                      <a16:colId xmlns:a16="http://schemas.microsoft.com/office/drawing/2014/main" val="3203236279"/>
                    </a:ext>
                  </a:extLst>
                </a:gridCol>
                <a:gridCol w="5525814">
                  <a:extLst>
                    <a:ext uri="{9D8B030D-6E8A-4147-A177-3AD203B41FA5}">
                      <a16:colId xmlns:a16="http://schemas.microsoft.com/office/drawing/2014/main" val="2957128408"/>
                    </a:ext>
                  </a:extLst>
                </a:gridCol>
                <a:gridCol w="1944216">
                  <a:extLst>
                    <a:ext uri="{9D8B030D-6E8A-4147-A177-3AD203B41FA5}">
                      <a16:colId xmlns:a16="http://schemas.microsoft.com/office/drawing/2014/main" val="2563002048"/>
                    </a:ext>
                  </a:extLst>
                </a:gridCol>
              </a:tblGrid>
              <a:tr h="340511">
                <a:tc>
                  <a:txBody>
                    <a:bodyPr/>
                    <a:lstStyle/>
                    <a:p>
                      <a:pPr algn="just">
                        <a:spcAft>
                          <a:spcPts val="0"/>
                        </a:spcAft>
                      </a:pPr>
                      <a:br>
                        <a:rPr lang="en-GB" sz="1200" dirty="0">
                          <a:solidFill>
                            <a:schemeClr val="tx1"/>
                          </a:solidFill>
                          <a:effectLst/>
                        </a:rPr>
                      </a:b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rPr>
                        <a:t>Uniform Key Stage 2 (Year 3 – Year 6)</a:t>
                      </a:r>
                    </a:p>
                    <a:p>
                      <a:pPr algn="just">
                        <a:spcAft>
                          <a:spcPts val="0"/>
                        </a:spcAft>
                      </a:pPr>
                      <a:r>
                        <a:rPr lang="en-GB" sz="1200" dirty="0">
                          <a:solidFill>
                            <a:schemeClr val="tx1"/>
                          </a:solidFill>
                          <a:effectLst/>
                        </a:rPr>
                        <a:t>Item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 </a:t>
                      </a:r>
                    </a:p>
                    <a:p>
                      <a:pPr algn="just">
                        <a:spcAft>
                          <a:spcPts val="0"/>
                        </a:spcAft>
                      </a:pPr>
                      <a:r>
                        <a:rPr lang="en-GB" sz="1200">
                          <a:solidFill>
                            <a:schemeClr val="tx1"/>
                          </a:solidFill>
                          <a:effectLst/>
                        </a:rPr>
                        <a:t>Available from</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0393224"/>
                  </a:ext>
                </a:extLst>
              </a:tr>
              <a:tr h="113504">
                <a:tc>
                  <a:txBody>
                    <a:bodyPr/>
                    <a:lstStyle/>
                    <a:p>
                      <a:pPr algn="just">
                        <a:spcAft>
                          <a:spcPts val="0"/>
                        </a:spcAft>
                      </a:pPr>
                      <a:r>
                        <a:rPr lang="en-GB" sz="1200">
                          <a:solidFill>
                            <a:schemeClr val="tx1"/>
                          </a:solidFill>
                          <a:effectLst/>
                        </a:rPr>
                        <a:t>Winter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Half Term Advent (Oct) – start of Pentecost Term (after Easter)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9153769"/>
                  </a:ext>
                </a:extLst>
              </a:tr>
              <a:tr h="113504">
                <a:tc>
                  <a:txBody>
                    <a:bodyPr/>
                    <a:lstStyle/>
                    <a:p>
                      <a:pPr algn="just">
                        <a:spcAft>
                          <a:spcPts val="0"/>
                        </a:spcAft>
                      </a:pPr>
                      <a:r>
                        <a:rPr lang="en-GB" sz="1200" u="none" strike="noStrike">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V-necked jumper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355111"/>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tie with thin gold double stripe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325408"/>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White cotton shirt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1066656"/>
                  </a:ext>
                </a:extLst>
              </a:tr>
              <a:tr h="340511">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full-length school trousers (formal straight trousers / not jersey) / Dark grey pleated, full or A-line knee-length skirt or pinafore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2316017"/>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or white knee/ankle socks or tights (no branded logos)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6506151"/>
                  </a:ext>
                </a:extLst>
              </a:tr>
              <a:tr h="290209">
                <a:tc>
                  <a:txBody>
                    <a:bodyPr/>
                    <a:lstStyle/>
                    <a:p>
                      <a:pPr algn="just">
                        <a:spcAft>
                          <a:spcPts val="0"/>
                        </a:spcAft>
                      </a:pPr>
                      <a:r>
                        <a:rPr lang="en-GB" sz="1200">
                          <a:solidFill>
                            <a:schemeClr val="tx1"/>
                          </a:solidFill>
                          <a:effectLst/>
                        </a:rPr>
                        <a:t> </a:t>
                      </a:r>
                    </a:p>
                    <a:p>
                      <a:pPr algn="just">
                        <a:spcAft>
                          <a:spcPts val="0"/>
                        </a:spcAft>
                      </a:pPr>
                      <a:r>
                        <a:rPr lang="en-GB" sz="1200">
                          <a:solidFill>
                            <a:schemeClr val="tx1"/>
                          </a:solidFill>
                          <a:effectLst/>
                        </a:rPr>
                        <a:t>Summer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shoes (no branded logos)</a:t>
                      </a:r>
                    </a:p>
                    <a:p>
                      <a:pPr algn="just">
                        <a:spcAft>
                          <a:spcPts val="0"/>
                        </a:spcAft>
                      </a:pPr>
                      <a:r>
                        <a:rPr lang="en-GB" sz="1200">
                          <a:solidFill>
                            <a:schemeClr val="tx1"/>
                          </a:solidFill>
                          <a:effectLst/>
                        </a:rPr>
                        <a:t>Start of Pentecost Term (after Easter) - Half Term Advent (Oct)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0935004"/>
                  </a:ext>
                </a:extLst>
              </a:tr>
              <a:tr h="1362045">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knee length school shorts (formal straight / not jersey) / Dark grey full-length school trousers (formal straight trousers / not jersey) / Dark grey pleated, full or A-line knee-length skirt or pinafore</a:t>
                      </a:r>
                    </a:p>
                    <a:p>
                      <a:pPr algn="just">
                        <a:spcAft>
                          <a:spcPts val="0"/>
                        </a:spcAft>
                      </a:pPr>
                      <a:r>
                        <a:rPr lang="en-GB" sz="1200">
                          <a:solidFill>
                            <a:schemeClr val="tx1"/>
                          </a:solidFill>
                          <a:effectLst/>
                        </a:rPr>
                        <a:t>White cotton shirt (worn with school tie)</a:t>
                      </a:r>
                    </a:p>
                    <a:p>
                      <a:pPr algn="just">
                        <a:spcAft>
                          <a:spcPts val="0"/>
                        </a:spcAft>
                      </a:pPr>
                      <a:r>
                        <a:rPr lang="en-GB" sz="1200">
                          <a:solidFill>
                            <a:schemeClr val="tx1"/>
                          </a:solidFill>
                          <a:effectLst/>
                        </a:rPr>
                        <a:t>School tie (if wearing a cotton shirt) </a:t>
                      </a:r>
                    </a:p>
                    <a:p>
                      <a:pPr algn="just">
                        <a:spcAft>
                          <a:spcPts val="0"/>
                        </a:spcAft>
                      </a:pPr>
                      <a:r>
                        <a:rPr lang="en-GB" sz="1200">
                          <a:solidFill>
                            <a:schemeClr val="tx1"/>
                          </a:solidFill>
                          <a:effectLst/>
                        </a:rPr>
                        <a:t>White polo shirt with or without school crest (worn without school tie)         </a:t>
                      </a:r>
                    </a:p>
                    <a:p>
                      <a:pPr algn="just">
                        <a:spcAft>
                          <a:spcPts val="0"/>
                        </a:spcAft>
                      </a:pPr>
                      <a:r>
                        <a:rPr lang="en-GB" sz="1200">
                          <a:solidFill>
                            <a:schemeClr val="tx1"/>
                          </a:solidFill>
                          <a:effectLst/>
                        </a:rPr>
                        <a:t>Dark green and white full gingham dress </a:t>
                      </a:r>
                    </a:p>
                    <a:p>
                      <a:pPr algn="just">
                        <a:spcAft>
                          <a:spcPts val="0"/>
                        </a:spcAft>
                      </a:pPr>
                      <a:r>
                        <a:rPr lang="en-GB" sz="1200">
                          <a:solidFill>
                            <a:schemeClr val="tx1"/>
                          </a:solidFill>
                          <a:effectLst/>
                        </a:rPr>
                        <a:t>Dark grey or white knee / ankle socks or tights (no branded logos)</a:t>
                      </a:r>
                    </a:p>
                    <a:p>
                      <a:pPr algn="just">
                        <a:spcAft>
                          <a:spcPts val="0"/>
                        </a:spcAft>
                      </a:pPr>
                      <a:r>
                        <a:rPr lang="en-GB" sz="1200">
                          <a:solidFill>
                            <a:schemeClr val="tx1"/>
                          </a:solidFill>
                          <a:effectLst/>
                        </a:rPr>
                        <a:t>Dark Green Baseball cap / Kepi cap with or without school crest </a:t>
                      </a:r>
                    </a:p>
                    <a:p>
                      <a:pPr algn="just">
                        <a:spcAft>
                          <a:spcPts val="0"/>
                        </a:spcAft>
                      </a:pPr>
                      <a:r>
                        <a:rPr lang="en-GB" sz="1200">
                          <a:solidFill>
                            <a:schemeClr val="tx1"/>
                          </a:solidFill>
                          <a:effectLst/>
                        </a:rPr>
                        <a:t>Black shoes (no branded logos)</a:t>
                      </a:r>
                    </a:p>
                    <a:p>
                      <a:pPr algn="just">
                        <a:spcAft>
                          <a:spcPts val="0"/>
                        </a:spcAft>
                      </a:pPr>
                      <a:r>
                        <a:rPr lang="en-GB" sz="1200">
                          <a:solidFill>
                            <a:schemeClr val="tx1"/>
                          </a:solidFill>
                          <a:effectLst/>
                        </a:rPr>
                        <a:t>No all in ones or playsuits are permitted</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 </a:t>
                      </a:r>
                    </a:p>
                    <a:p>
                      <a:pPr algn="just">
                        <a:spcAft>
                          <a:spcPts val="0"/>
                        </a:spcAft>
                      </a:pPr>
                      <a:r>
                        <a:rPr lang="en-GB" sz="1200">
                          <a:solidFill>
                            <a:schemeClr val="tx1"/>
                          </a:solidFill>
                          <a:effectLst/>
                        </a:rPr>
                        <a:t> </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Earth Website</a:t>
                      </a:r>
                    </a:p>
                    <a:p>
                      <a:pPr algn="just">
                        <a:spcAft>
                          <a:spcPts val="0"/>
                        </a:spcAft>
                      </a:pPr>
                      <a:r>
                        <a:rPr lang="en-GB" sz="1200">
                          <a:solidFill>
                            <a:schemeClr val="tx1"/>
                          </a:solidFill>
                          <a:effectLst/>
                        </a:rPr>
                        <a:t>Earth Website / Any stockist </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Earth Website / Any stockist</a:t>
                      </a:r>
                    </a:p>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8331720"/>
                  </a:ext>
                </a:extLst>
              </a:tr>
              <a:tr h="113504">
                <a:tc gridSpan="2">
                  <a:txBody>
                    <a:bodyPr/>
                    <a:lstStyle/>
                    <a:p>
                      <a:pPr algn="just">
                        <a:spcAft>
                          <a:spcPts val="0"/>
                        </a:spcAft>
                      </a:pPr>
                      <a:r>
                        <a:rPr lang="en-GB" sz="1200">
                          <a:solidFill>
                            <a:schemeClr val="tx1"/>
                          </a:solidFill>
                          <a:effectLst/>
                        </a:rPr>
                        <a:t>Outdoor Wear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52295"/>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 navy coat (plain – no branded logos)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2580150"/>
                  </a:ext>
                </a:extLst>
              </a:tr>
              <a:tr h="15520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shower-proof jacket or fleece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055147"/>
                  </a:ext>
                </a:extLst>
              </a:tr>
              <a:tr h="113504">
                <a:tc gridSpan="2">
                  <a:txBody>
                    <a:bodyPr/>
                    <a:lstStyle/>
                    <a:p>
                      <a:pPr algn="just">
                        <a:spcAft>
                          <a:spcPts val="0"/>
                        </a:spcAft>
                      </a:pPr>
                      <a:r>
                        <a:rPr lang="en-GB" sz="1200">
                          <a:solidFill>
                            <a:schemeClr val="tx1"/>
                          </a:solidFill>
                          <a:effectLst/>
                        </a:rPr>
                        <a:t>PE and Games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762110"/>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gym bag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192304"/>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(plain – no branded logos) loose fitting shorts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7847172"/>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Green T-shirt with gold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783341"/>
                  </a:ext>
                </a:extLst>
              </a:tr>
              <a:tr h="22700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(plain – no branded logos) tracksuit bottoms</a:t>
                      </a:r>
                    </a:p>
                    <a:p>
                      <a:pPr algn="just">
                        <a:spcAft>
                          <a:spcPts val="0"/>
                        </a:spcAft>
                      </a:pPr>
                      <a:r>
                        <a:rPr lang="en-GB" sz="1200">
                          <a:solidFill>
                            <a:schemeClr val="tx1"/>
                          </a:solidFill>
                          <a:effectLst/>
                        </a:rPr>
                        <a:t>Black (plain – no branded logos) sweatshirt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4534876"/>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Trainers (suitable for sporting activity)</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573027"/>
                  </a:ext>
                </a:extLst>
              </a:tr>
              <a:tr h="113504">
                <a:tc gridSpan="2">
                  <a:txBody>
                    <a:bodyPr/>
                    <a:lstStyle/>
                    <a:p>
                      <a:pPr algn="just">
                        <a:spcAft>
                          <a:spcPts val="0"/>
                        </a:spcAft>
                      </a:pPr>
                      <a:r>
                        <a:rPr lang="en-GB" sz="1200">
                          <a:solidFill>
                            <a:schemeClr val="tx1"/>
                          </a:solidFill>
                          <a:effectLst/>
                        </a:rPr>
                        <a:t>School bag</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6458757"/>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book bag with school crest (Infants)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4612294"/>
                  </a:ext>
                </a:extLst>
              </a:tr>
              <a:tr h="22141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rucksack (large)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solidFill>
                            <a:schemeClr val="tx1"/>
                          </a:solidFill>
                          <a:effectLst/>
                        </a:rPr>
                        <a:t>Earth Website</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0503735"/>
                  </a:ext>
                </a:extLst>
              </a:tr>
            </a:tbl>
          </a:graphicData>
        </a:graphic>
      </p:graphicFrame>
      <p:pic>
        <p:nvPicPr>
          <p:cNvPr id="7" name="Audio 6">
            <a:hlinkClick r:id="" action="ppaction://media"/>
            <a:extLst>
              <a:ext uri="{FF2B5EF4-FFF2-40B4-BE49-F238E27FC236}">
                <a16:creationId xmlns:a16="http://schemas.microsoft.com/office/drawing/2014/main" id="{9690C878-413E-4361-9F6B-45334E1E65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2133913"/>
      </p:ext>
    </p:extLst>
  </p:cSld>
  <p:clrMapOvr>
    <a:masterClrMapping/>
  </p:clrMapOvr>
  <mc:AlternateContent xmlns:mc="http://schemas.openxmlformats.org/markup-compatibility/2006" xmlns:p14="http://schemas.microsoft.com/office/powerpoint/2010/main">
    <mc:Choice Requires="p14">
      <p:transition spd="slow" p14:dur="2000" advTm="8193"/>
    </mc:Choice>
    <mc:Fallback xmlns="">
      <p:transition spd="slow" advTm="8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E3BA81-FF83-4871-BBEB-957FAC4B9CE5}"/>
              </a:ext>
            </a:extLst>
          </p:cNvPr>
          <p:cNvSpPr txBox="1"/>
          <p:nvPr/>
        </p:nvSpPr>
        <p:spPr>
          <a:xfrm>
            <a:off x="2411150" y="-30900"/>
            <a:ext cx="6120680" cy="707886"/>
          </a:xfrm>
          <a:prstGeom prst="rect">
            <a:avLst/>
          </a:prstGeom>
          <a:noFill/>
        </p:spPr>
        <p:txBody>
          <a:bodyPr wrap="square" rtlCol="0">
            <a:spAutoFit/>
          </a:bodyPr>
          <a:lstStyle/>
          <a:p>
            <a:r>
              <a:rPr lang="en-GB" sz="4000" b="1" u="sng" dirty="0">
                <a:solidFill>
                  <a:schemeClr val="bg1"/>
                </a:solidFill>
              </a:rPr>
              <a:t>Key Information </a:t>
            </a:r>
          </a:p>
        </p:txBody>
      </p:sp>
      <p:sp>
        <p:nvSpPr>
          <p:cNvPr id="4" name="TextBox 3">
            <a:extLst>
              <a:ext uri="{FF2B5EF4-FFF2-40B4-BE49-F238E27FC236}">
                <a16:creationId xmlns:a16="http://schemas.microsoft.com/office/drawing/2014/main" id="{B5C222C5-4193-4BE2-9093-9001533FD25E}"/>
              </a:ext>
            </a:extLst>
          </p:cNvPr>
          <p:cNvSpPr txBox="1"/>
          <p:nvPr/>
        </p:nvSpPr>
        <p:spPr>
          <a:xfrm>
            <a:off x="395536" y="980728"/>
            <a:ext cx="8424936" cy="541686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Ensuring children are on time for school and at school every day. </a:t>
            </a:r>
          </a:p>
          <a:p>
            <a:r>
              <a:rPr lang="en-GB" dirty="0">
                <a:latin typeface="Arial" panose="020B0604020202020204" pitchFamily="34" charset="0"/>
                <a:cs typeface="Arial" panose="020B0604020202020204" pitchFamily="34" charset="0"/>
              </a:rPr>
              <a:t>All absences must be reported to the school office via telephone or email by 9am. Gates open at 8.30am each morning.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Ruck sack containing reading folder </a:t>
            </a:r>
            <a:r>
              <a:rPr lang="en-GB" b="1" dirty="0">
                <a:latin typeface="Arial" panose="020B0604020202020204" pitchFamily="34" charset="0"/>
                <a:cs typeface="Arial" panose="020B0604020202020204" pitchFamily="34" charset="0"/>
              </a:rPr>
              <a:t>every day. (Reception)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Labelled P.E. kit. and school uniform. </a:t>
            </a:r>
            <a:r>
              <a:rPr lang="en-GB" b="1" dirty="0">
                <a:latin typeface="Arial" panose="020B0604020202020204" pitchFamily="34" charset="0"/>
                <a:cs typeface="Arial" panose="020B0604020202020204" pitchFamily="34" charset="0"/>
              </a:rPr>
              <a:t>(Reception)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Named water bottle</a:t>
            </a:r>
            <a:r>
              <a:rPr lang="en-GB" b="1" dirty="0">
                <a:latin typeface="Arial" panose="020B0604020202020204" pitchFamily="34" charset="0"/>
                <a:cs typeface="Arial" panose="020B0604020202020204" pitchFamily="34" charset="0"/>
              </a:rPr>
              <a:t>.(EYFS)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Coat </a:t>
            </a:r>
            <a:r>
              <a:rPr lang="en-GB" b="1" dirty="0">
                <a:latin typeface="Arial" panose="020B0604020202020204" pitchFamily="34" charset="0"/>
                <a:cs typeface="Arial" panose="020B0604020202020204" pitchFamily="34" charset="0"/>
              </a:rPr>
              <a:t>every day (uniform policy). (EYFS)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Wellies in a named bag. </a:t>
            </a:r>
            <a:r>
              <a:rPr lang="en-GB" b="1" dirty="0">
                <a:latin typeface="Arial" panose="020B0604020202020204" pitchFamily="34" charset="0"/>
                <a:cs typeface="Arial" panose="020B0604020202020204" pitchFamily="34" charset="0"/>
              </a:rPr>
              <a:t>(EYFS)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Sun hat and sun cream applied at home in the summer.</a:t>
            </a:r>
            <a:r>
              <a:rPr lang="en-GB" b="1" dirty="0">
                <a:latin typeface="Arial" panose="020B0604020202020204" pitchFamily="34" charset="0"/>
                <a:cs typeface="Arial" panose="020B0604020202020204" pitchFamily="34" charset="0"/>
              </a:rPr>
              <a:t> (EYFS)</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No toys </a:t>
            </a:r>
            <a:r>
              <a:rPr lang="en-GB" dirty="0">
                <a:latin typeface="Arial" panose="020B0604020202020204" pitchFamily="34" charset="0"/>
                <a:cs typeface="Arial" panose="020B0604020202020204" pitchFamily="34" charset="0"/>
              </a:rPr>
              <a:t>from home.</a:t>
            </a:r>
            <a:r>
              <a:rPr lang="en-GB" b="1" dirty="0">
                <a:latin typeface="Arial" panose="020B0604020202020204" pitchFamily="34" charset="0"/>
                <a:cs typeface="Arial" panose="020B0604020202020204" pitchFamily="34" charset="0"/>
              </a:rPr>
              <a:t> (EYFS)</a:t>
            </a:r>
            <a:r>
              <a:rPr lang="en-GB" dirty="0">
                <a:latin typeface="Calibri" panose="020F0502020204030204" pitchFamily="34" charset="0"/>
                <a:cs typeface="Calibri" panose="020F0502020204030204" pitchFamily="34" charset="0"/>
              </a:rPr>
              <a:t> </a:t>
            </a:r>
          </a:p>
          <a:p>
            <a:endParaRPr lang="en-GB"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EF762DE4-8A1D-42D2-8280-07781536B2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0427503"/>
      </p:ext>
    </p:extLst>
  </p:cSld>
  <p:clrMapOvr>
    <a:masterClrMapping/>
  </p:clrMapOvr>
  <mc:AlternateContent xmlns:mc="http://schemas.openxmlformats.org/markup-compatibility/2006" xmlns:p14="http://schemas.microsoft.com/office/powerpoint/2010/main">
    <mc:Choice Requires="p14">
      <p:transition spd="slow" p14:dur="2000" advTm="75589"/>
    </mc:Choice>
    <mc:Fallback xmlns="">
      <p:transition spd="slow" advTm="7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b="1" u="sng" dirty="0">
                <a:solidFill>
                  <a:schemeClr val="bg1"/>
                </a:solidFill>
                <a:latin typeface="Century Gothic" panose="020B0502020202020204" pitchFamily="34" charset="0"/>
              </a:rPr>
              <a:t>End of day procedures</a:t>
            </a:r>
          </a:p>
        </p:txBody>
      </p:sp>
      <p:sp>
        <p:nvSpPr>
          <p:cNvPr id="3" name="Content Placeholder 2"/>
          <p:cNvSpPr>
            <a:spLocks noGrp="1"/>
          </p:cNvSpPr>
          <p:nvPr>
            <p:ph idx="1"/>
          </p:nvPr>
        </p:nvSpPr>
        <p:spPr>
          <a:xfrm>
            <a:off x="143508" y="1340768"/>
            <a:ext cx="8856984" cy="4525963"/>
          </a:xfrm>
        </p:spPr>
        <p:txBody>
          <a:bodyPr>
            <a:normAutofit/>
          </a:bodyPr>
          <a:lstStyle/>
          <a:p>
            <a:r>
              <a:rPr lang="en-US" sz="2400" dirty="0">
                <a:latin typeface="Century Gothic" panose="020B0502020202020204" pitchFamily="34" charset="0"/>
              </a:rPr>
              <a:t>Passwords - to be confirmed with new class teacher – important for other people collecting your child. Assumed that other adults having this information is permission to release children.  </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Contact details updated</a:t>
            </a:r>
            <a:r>
              <a:rPr lang="en-GB" sz="2400" dirty="0">
                <a:latin typeface="Century Gothic" panose="020B0502020202020204" pitchFamily="34" charset="0"/>
              </a:rPr>
              <a:t> via the school office if there are any changes.</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Children will only be released to those over the age of 16 (Years EYFS – Year 4). </a:t>
            </a:r>
          </a:p>
        </p:txBody>
      </p:sp>
      <p:pic>
        <p:nvPicPr>
          <p:cNvPr id="4" name="Audio 3">
            <a:hlinkClick r:id="" action="ppaction://media"/>
            <a:extLst>
              <a:ext uri="{FF2B5EF4-FFF2-40B4-BE49-F238E27FC236}">
                <a16:creationId xmlns:a16="http://schemas.microsoft.com/office/drawing/2014/main" id="{7E849EDC-01D2-4AA4-82FE-E43C4BBFA7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62964586"/>
      </p:ext>
    </p:extLst>
  </p:cSld>
  <p:clrMapOvr>
    <a:masterClrMapping/>
  </p:clrMapOvr>
  <mc:AlternateContent xmlns:mc="http://schemas.openxmlformats.org/markup-compatibility/2006" xmlns:p14="http://schemas.microsoft.com/office/powerpoint/2010/main">
    <mc:Choice Requires="p14">
      <p:transition spd="slow" p14:dur="2000" advTm="45796"/>
    </mc:Choice>
    <mc:Fallback xmlns="">
      <p:transition spd="slow" advTm="4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534DB8-C1D0-42C1-BBC3-B05D158DA03E}"/>
              </a:ext>
            </a:extLst>
          </p:cNvPr>
          <p:cNvSpPr txBox="1"/>
          <p:nvPr/>
        </p:nvSpPr>
        <p:spPr>
          <a:xfrm>
            <a:off x="1871700" y="188640"/>
            <a:ext cx="5400600" cy="707886"/>
          </a:xfrm>
          <a:prstGeom prst="rect">
            <a:avLst/>
          </a:prstGeom>
          <a:noFill/>
        </p:spPr>
        <p:txBody>
          <a:bodyPr wrap="square" rtlCol="0">
            <a:spAutoFit/>
          </a:bodyPr>
          <a:lstStyle/>
          <a:p>
            <a:pPr algn="ctr"/>
            <a:r>
              <a:rPr lang="en-GB" sz="4000" b="1" u="sng" dirty="0">
                <a:solidFill>
                  <a:schemeClr val="bg1"/>
                </a:solidFill>
              </a:rPr>
              <a:t>Stronger together</a:t>
            </a:r>
          </a:p>
        </p:txBody>
      </p:sp>
      <p:pic>
        <p:nvPicPr>
          <p:cNvPr id="3" name="Picture 2">
            <a:extLst>
              <a:ext uri="{FF2B5EF4-FFF2-40B4-BE49-F238E27FC236}">
                <a16:creationId xmlns:a16="http://schemas.microsoft.com/office/drawing/2014/main" id="{8F01B09D-A0E7-4D5B-89C3-5227AD36356C}"/>
              </a:ext>
            </a:extLst>
          </p:cNvPr>
          <p:cNvPicPr>
            <a:picLocks noChangeAspect="1"/>
          </p:cNvPicPr>
          <p:nvPr/>
        </p:nvPicPr>
        <p:blipFill>
          <a:blip r:embed="rId4"/>
          <a:stretch>
            <a:fillRect/>
          </a:stretch>
        </p:blipFill>
        <p:spPr>
          <a:xfrm>
            <a:off x="1403648" y="1844824"/>
            <a:ext cx="6227251" cy="3312368"/>
          </a:xfrm>
          <a:prstGeom prst="rect">
            <a:avLst/>
          </a:prstGeom>
        </p:spPr>
      </p:pic>
      <p:pic>
        <p:nvPicPr>
          <p:cNvPr id="8" name="Audio 7">
            <a:hlinkClick r:id="" action="ppaction://media"/>
            <a:extLst>
              <a:ext uri="{FF2B5EF4-FFF2-40B4-BE49-F238E27FC236}">
                <a16:creationId xmlns:a16="http://schemas.microsoft.com/office/drawing/2014/main" id="{D915FBF1-2AE5-44C8-91F4-C5B566479D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63979148"/>
      </p:ext>
    </p:extLst>
  </p:cSld>
  <p:clrMapOvr>
    <a:masterClrMapping/>
  </p:clrMapOvr>
  <mc:AlternateContent xmlns:mc="http://schemas.openxmlformats.org/markup-compatibility/2006" xmlns:p14="http://schemas.microsoft.com/office/powerpoint/2010/main">
    <mc:Choice Requires="p14">
      <p:transition spd="slow" p14:dur="2000" advTm="24789"/>
    </mc:Choice>
    <mc:Fallback xmlns="">
      <p:transition spd="slow" advTm="2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3F4B3-8496-4F65-99A7-5A488ADD73E8}"/>
              </a:ext>
            </a:extLst>
          </p:cNvPr>
          <p:cNvPicPr>
            <a:picLocks noChangeAspect="1"/>
          </p:cNvPicPr>
          <p:nvPr/>
        </p:nvPicPr>
        <p:blipFill>
          <a:blip r:embed="rId4"/>
          <a:stretch>
            <a:fillRect/>
          </a:stretch>
        </p:blipFill>
        <p:spPr>
          <a:xfrm>
            <a:off x="179512" y="203079"/>
            <a:ext cx="4314825" cy="914400"/>
          </a:xfrm>
          <a:prstGeom prst="rect">
            <a:avLst/>
          </a:prstGeom>
        </p:spPr>
      </p:pic>
      <p:pic>
        <p:nvPicPr>
          <p:cNvPr id="3" name="Picture 2">
            <a:extLst>
              <a:ext uri="{FF2B5EF4-FFF2-40B4-BE49-F238E27FC236}">
                <a16:creationId xmlns:a16="http://schemas.microsoft.com/office/drawing/2014/main" id="{36CFCBAD-071E-4D88-8DA2-10D525315606}"/>
              </a:ext>
            </a:extLst>
          </p:cNvPr>
          <p:cNvPicPr>
            <a:picLocks noChangeAspect="1"/>
          </p:cNvPicPr>
          <p:nvPr/>
        </p:nvPicPr>
        <p:blipFill>
          <a:blip r:embed="rId5"/>
          <a:stretch>
            <a:fillRect/>
          </a:stretch>
        </p:blipFill>
        <p:spPr>
          <a:xfrm>
            <a:off x="816705" y="1507514"/>
            <a:ext cx="3705225" cy="666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70DEFC2C-9676-453E-9BA5-A32BA1A5C56F}"/>
              </a:ext>
            </a:extLst>
          </p:cNvPr>
          <p:cNvPicPr>
            <a:picLocks noChangeAspect="1"/>
          </p:cNvPicPr>
          <p:nvPr/>
        </p:nvPicPr>
        <p:blipFill>
          <a:blip r:embed="rId6"/>
          <a:stretch>
            <a:fillRect/>
          </a:stretch>
        </p:blipFill>
        <p:spPr>
          <a:xfrm>
            <a:off x="5380211" y="152035"/>
            <a:ext cx="3371081" cy="211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Numbots - Pinner Park Primary School">
            <a:extLst>
              <a:ext uri="{FF2B5EF4-FFF2-40B4-BE49-F238E27FC236}">
                <a16:creationId xmlns:a16="http://schemas.microsoft.com/office/drawing/2014/main" id="{38FC4D40-A398-4B56-B505-41BB62180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5668916"/>
            <a:ext cx="2996232" cy="986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E121D1-EFB4-46E0-B2BD-1505FFD22DDF}"/>
              </a:ext>
            </a:extLst>
          </p:cNvPr>
          <p:cNvPicPr>
            <a:picLocks noChangeAspect="1"/>
          </p:cNvPicPr>
          <p:nvPr/>
        </p:nvPicPr>
        <p:blipFill>
          <a:blip r:embed="rId8"/>
          <a:stretch>
            <a:fillRect/>
          </a:stretch>
        </p:blipFill>
        <p:spPr>
          <a:xfrm>
            <a:off x="6084168" y="4800355"/>
            <a:ext cx="2054461" cy="1891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391617E6-E05D-4DA7-B3A8-6C30392943CB}"/>
              </a:ext>
            </a:extLst>
          </p:cNvPr>
          <p:cNvSpPr txBox="1"/>
          <p:nvPr/>
        </p:nvSpPr>
        <p:spPr>
          <a:xfrm>
            <a:off x="3493482" y="6294848"/>
            <a:ext cx="3371081" cy="369332"/>
          </a:xfrm>
          <a:prstGeom prst="rect">
            <a:avLst/>
          </a:prstGeom>
          <a:noFill/>
        </p:spPr>
        <p:txBody>
          <a:bodyPr wrap="square" rtlCol="0">
            <a:spAutoFit/>
          </a:bodyPr>
          <a:lstStyle/>
          <a:p>
            <a:r>
              <a:rPr lang="en-GB" b="1" dirty="0"/>
              <a:t>- After Christmas</a:t>
            </a:r>
          </a:p>
        </p:txBody>
      </p:sp>
      <p:pic>
        <p:nvPicPr>
          <p:cNvPr id="8" name="Picture 7">
            <a:extLst>
              <a:ext uri="{FF2B5EF4-FFF2-40B4-BE49-F238E27FC236}">
                <a16:creationId xmlns:a16="http://schemas.microsoft.com/office/drawing/2014/main" id="{A30375D2-2ECB-493F-BFC2-D825D04BB0F6}"/>
              </a:ext>
            </a:extLst>
          </p:cNvPr>
          <p:cNvPicPr>
            <a:picLocks noChangeAspect="1"/>
          </p:cNvPicPr>
          <p:nvPr/>
        </p:nvPicPr>
        <p:blipFill>
          <a:blip r:embed="rId9"/>
          <a:stretch>
            <a:fillRect/>
          </a:stretch>
        </p:blipFill>
        <p:spPr>
          <a:xfrm>
            <a:off x="5697765" y="2521462"/>
            <a:ext cx="2827265" cy="2187130"/>
          </a:xfrm>
          <a:prstGeom prst="rect">
            <a:avLst/>
          </a:prstGeom>
        </p:spPr>
      </p:pic>
      <p:pic>
        <p:nvPicPr>
          <p:cNvPr id="9" name="Picture 8">
            <a:extLst>
              <a:ext uri="{FF2B5EF4-FFF2-40B4-BE49-F238E27FC236}">
                <a16:creationId xmlns:a16="http://schemas.microsoft.com/office/drawing/2014/main" id="{76363B51-E7BC-4CB4-A23C-71434594DB23}"/>
              </a:ext>
            </a:extLst>
          </p:cNvPr>
          <p:cNvPicPr>
            <a:picLocks noChangeAspect="1"/>
          </p:cNvPicPr>
          <p:nvPr/>
        </p:nvPicPr>
        <p:blipFill>
          <a:blip r:embed="rId10"/>
          <a:stretch>
            <a:fillRect/>
          </a:stretch>
        </p:blipFill>
        <p:spPr>
          <a:xfrm>
            <a:off x="154856" y="2492896"/>
            <a:ext cx="5028925" cy="2816570"/>
          </a:xfrm>
          <a:prstGeom prst="rect">
            <a:avLst/>
          </a:prstGeom>
        </p:spPr>
      </p:pic>
      <p:pic>
        <p:nvPicPr>
          <p:cNvPr id="38" name="Audio 37">
            <a:hlinkClick r:id="" action="ppaction://media"/>
            <a:extLst>
              <a:ext uri="{FF2B5EF4-FFF2-40B4-BE49-F238E27FC236}">
                <a16:creationId xmlns:a16="http://schemas.microsoft.com/office/drawing/2014/main" id="{0104B24C-0C19-4BEC-9A0E-59216D707D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43247262"/>
      </p:ext>
    </p:extLst>
  </p:cSld>
  <p:clrMapOvr>
    <a:masterClrMapping/>
  </p:clrMapOvr>
  <mc:AlternateContent xmlns:mc="http://schemas.openxmlformats.org/markup-compatibility/2006" xmlns:p14="http://schemas.microsoft.com/office/powerpoint/2010/main">
    <mc:Choice Requires="p14">
      <p:transition spd="slow" p14:dur="2000" advTm="28266"/>
    </mc:Choice>
    <mc:Fallback xmlns="">
      <p:transition spd="slow" advTm="2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73B1E7-16CF-4393-9EF6-A7E938CF6630}"/>
              </a:ext>
            </a:extLst>
          </p:cNvPr>
          <p:cNvSpPr txBox="1"/>
          <p:nvPr/>
        </p:nvSpPr>
        <p:spPr>
          <a:xfrm>
            <a:off x="611560" y="205778"/>
            <a:ext cx="8064896" cy="461665"/>
          </a:xfrm>
          <a:prstGeom prst="rect">
            <a:avLst/>
          </a:prstGeom>
          <a:noFill/>
        </p:spPr>
        <p:txBody>
          <a:bodyPr wrap="square" rtlCol="0">
            <a:spAutoFit/>
          </a:bodyPr>
          <a:lstStyle/>
          <a:p>
            <a:r>
              <a:rPr lang="en-GB" sz="2400" b="1" dirty="0"/>
              <a:t>Daily Reading at home – completing the Reading Record</a:t>
            </a:r>
          </a:p>
        </p:txBody>
      </p:sp>
      <p:sp>
        <p:nvSpPr>
          <p:cNvPr id="3" name="TextBox 2">
            <a:extLst>
              <a:ext uri="{FF2B5EF4-FFF2-40B4-BE49-F238E27FC236}">
                <a16:creationId xmlns:a16="http://schemas.microsoft.com/office/drawing/2014/main" id="{D28305CF-A8B7-4005-80E3-1CE2BF07429B}"/>
              </a:ext>
            </a:extLst>
          </p:cNvPr>
          <p:cNvSpPr txBox="1"/>
          <p:nvPr/>
        </p:nvSpPr>
        <p:spPr>
          <a:xfrm>
            <a:off x="107504" y="980728"/>
            <a:ext cx="4536504" cy="5632311"/>
          </a:xfrm>
          <a:prstGeom prst="rect">
            <a:avLst/>
          </a:prstGeom>
          <a:noFill/>
        </p:spPr>
        <p:txBody>
          <a:bodyPr wrap="square" rtlCol="0">
            <a:spAutoFit/>
          </a:bodyPr>
          <a:lstStyle/>
          <a:p>
            <a:pPr marL="342900" indent="-342900">
              <a:buFont typeface="Arial" panose="020B0604020202020204" pitchFamily="34" charset="0"/>
              <a:buChar char="•"/>
            </a:pPr>
            <a:r>
              <a:rPr lang="en-GB" sz="2000" dirty="0"/>
              <a:t>Information will be on the weekly notices to support parents (Reception in the first instance) to support you in  helping the children become fluent and speedy with sound recognition and formation.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There is an area of the school website dedicated to </a:t>
            </a:r>
            <a:r>
              <a:rPr lang="en-GB" sz="2000" dirty="0" err="1"/>
              <a:t>RWInc</a:t>
            </a:r>
            <a:r>
              <a:rPr lang="en-GB" sz="2000" dirty="0"/>
              <a:t> - with lots of materials to support parents.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Some reading activity must take place every evening – this could be going over sounds, going over words, adults reading to children and discussing the book, once they can – children reading.  This must be recorded in the Reading Record daily.  </a:t>
            </a:r>
          </a:p>
        </p:txBody>
      </p:sp>
      <p:pic>
        <p:nvPicPr>
          <p:cNvPr id="4" name="Picture 3">
            <a:extLst>
              <a:ext uri="{FF2B5EF4-FFF2-40B4-BE49-F238E27FC236}">
                <a16:creationId xmlns:a16="http://schemas.microsoft.com/office/drawing/2014/main" id="{FF62676D-B795-491F-8F61-A24A686583E6}"/>
              </a:ext>
            </a:extLst>
          </p:cNvPr>
          <p:cNvPicPr>
            <a:picLocks noChangeAspect="1"/>
          </p:cNvPicPr>
          <p:nvPr/>
        </p:nvPicPr>
        <p:blipFill>
          <a:blip r:embed="rId4"/>
          <a:stretch>
            <a:fillRect/>
          </a:stretch>
        </p:blipFill>
        <p:spPr>
          <a:xfrm>
            <a:off x="4593160" y="3212976"/>
            <a:ext cx="4487433" cy="3384376"/>
          </a:xfrm>
          <a:prstGeom prst="rect">
            <a:avLst/>
          </a:prstGeom>
        </p:spPr>
      </p:pic>
      <p:pic>
        <p:nvPicPr>
          <p:cNvPr id="5" name="Picture 4">
            <a:extLst>
              <a:ext uri="{FF2B5EF4-FFF2-40B4-BE49-F238E27FC236}">
                <a16:creationId xmlns:a16="http://schemas.microsoft.com/office/drawing/2014/main" id="{AE44E14C-AD72-4EF5-A4C0-202EDF8193FC}"/>
              </a:ext>
            </a:extLst>
          </p:cNvPr>
          <p:cNvPicPr>
            <a:picLocks noChangeAspect="1"/>
          </p:cNvPicPr>
          <p:nvPr/>
        </p:nvPicPr>
        <p:blipFill>
          <a:blip r:embed="rId5"/>
          <a:stretch>
            <a:fillRect/>
          </a:stretch>
        </p:blipFill>
        <p:spPr>
          <a:xfrm>
            <a:off x="6156176" y="667443"/>
            <a:ext cx="1872208" cy="2445457"/>
          </a:xfrm>
          <a:prstGeom prst="rect">
            <a:avLst/>
          </a:prstGeom>
        </p:spPr>
      </p:pic>
      <p:pic>
        <p:nvPicPr>
          <p:cNvPr id="10" name="Audio 9">
            <a:hlinkClick r:id="" action="ppaction://media"/>
            <a:extLst>
              <a:ext uri="{FF2B5EF4-FFF2-40B4-BE49-F238E27FC236}">
                <a16:creationId xmlns:a16="http://schemas.microsoft.com/office/drawing/2014/main" id="{5378F2F4-EB60-4ABF-9D36-648B30C254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7126771"/>
      </p:ext>
    </p:extLst>
  </p:cSld>
  <p:clrMapOvr>
    <a:masterClrMapping/>
  </p:clrMapOvr>
  <mc:AlternateContent xmlns:mc="http://schemas.openxmlformats.org/markup-compatibility/2006" xmlns:p14="http://schemas.microsoft.com/office/powerpoint/2010/main">
    <mc:Choice Requires="p14">
      <p:transition spd="slow" p14:dur="2000" advTm="48123"/>
    </mc:Choice>
    <mc:Fallback xmlns="">
      <p:transition spd="slow" advTm="48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0F40A-7A92-4796-97C8-7E882D7BCC44}"/>
              </a:ext>
            </a:extLst>
          </p:cNvPr>
          <p:cNvSpPr txBox="1"/>
          <p:nvPr/>
        </p:nvSpPr>
        <p:spPr>
          <a:xfrm>
            <a:off x="1697371" y="-80804"/>
            <a:ext cx="5400600" cy="707886"/>
          </a:xfrm>
          <a:prstGeom prst="rect">
            <a:avLst/>
          </a:prstGeom>
          <a:noFill/>
        </p:spPr>
        <p:txBody>
          <a:bodyPr wrap="square" rtlCol="0">
            <a:spAutoFit/>
          </a:bodyPr>
          <a:lstStyle/>
          <a:p>
            <a:pPr algn="ctr"/>
            <a:r>
              <a:rPr lang="en-GB" sz="4000" b="1" u="sng" dirty="0">
                <a:solidFill>
                  <a:schemeClr val="bg1"/>
                </a:solidFill>
              </a:rPr>
              <a:t>Newsletter</a:t>
            </a:r>
          </a:p>
        </p:txBody>
      </p:sp>
      <p:pic>
        <p:nvPicPr>
          <p:cNvPr id="2" name="Picture 1">
            <a:extLst>
              <a:ext uri="{FF2B5EF4-FFF2-40B4-BE49-F238E27FC236}">
                <a16:creationId xmlns:a16="http://schemas.microsoft.com/office/drawing/2014/main" id="{DBC70718-0778-45DC-AF48-8594665B7453}"/>
              </a:ext>
            </a:extLst>
          </p:cNvPr>
          <p:cNvPicPr>
            <a:picLocks noChangeAspect="1"/>
          </p:cNvPicPr>
          <p:nvPr/>
        </p:nvPicPr>
        <p:blipFill>
          <a:blip r:embed="rId4"/>
          <a:stretch>
            <a:fillRect/>
          </a:stretch>
        </p:blipFill>
        <p:spPr>
          <a:xfrm>
            <a:off x="117753" y="627082"/>
            <a:ext cx="2808312" cy="3981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BF3FA8D2-2750-4B0B-8FFB-B47EB5BC78EB}"/>
              </a:ext>
            </a:extLst>
          </p:cNvPr>
          <p:cNvPicPr>
            <a:picLocks noChangeAspect="1"/>
          </p:cNvPicPr>
          <p:nvPr/>
        </p:nvPicPr>
        <p:blipFill>
          <a:blip r:embed="rId5"/>
          <a:stretch>
            <a:fillRect/>
          </a:stretch>
        </p:blipFill>
        <p:spPr>
          <a:xfrm>
            <a:off x="3123321" y="1513068"/>
            <a:ext cx="2823800" cy="4024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1013AA2-2D30-4D11-BFDD-A382098D6796}"/>
              </a:ext>
            </a:extLst>
          </p:cNvPr>
          <p:cNvPicPr>
            <a:picLocks noChangeAspect="1"/>
          </p:cNvPicPr>
          <p:nvPr/>
        </p:nvPicPr>
        <p:blipFill>
          <a:blip r:embed="rId6"/>
          <a:stretch>
            <a:fillRect/>
          </a:stretch>
        </p:blipFill>
        <p:spPr>
          <a:xfrm>
            <a:off x="6133668" y="2492896"/>
            <a:ext cx="2823800" cy="3985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Audio 18">
            <a:hlinkClick r:id="" action="ppaction://media"/>
            <a:extLst>
              <a:ext uri="{FF2B5EF4-FFF2-40B4-BE49-F238E27FC236}">
                <a16:creationId xmlns:a16="http://schemas.microsoft.com/office/drawing/2014/main" id="{A4B9F6E4-A233-470B-8E32-FD2CAC88E2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37573705"/>
      </p:ext>
    </p:extLst>
  </p:cSld>
  <p:clrMapOvr>
    <a:masterClrMapping/>
  </p:clrMapOvr>
  <mc:AlternateContent xmlns:mc="http://schemas.openxmlformats.org/markup-compatibility/2006" xmlns:p14="http://schemas.microsoft.com/office/powerpoint/2010/main">
    <mc:Choice Requires="p14">
      <p:transition spd="slow" p14:dur="2000" advTm="50867"/>
    </mc:Choice>
    <mc:Fallback xmlns="">
      <p:transition spd="slow" advTm="5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C00B05-06BB-4703-8BDF-3EA4B72464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563888" y="3470863"/>
            <a:ext cx="5383264" cy="3206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839BBEA8-BB38-4C27-9117-8DC37A2152A1}"/>
              </a:ext>
            </a:extLst>
          </p:cNvPr>
          <p:cNvPicPr>
            <a:picLocks noChangeAspect="1"/>
          </p:cNvPicPr>
          <p:nvPr/>
        </p:nvPicPr>
        <p:blipFill>
          <a:blip r:embed="rId5"/>
          <a:stretch>
            <a:fillRect/>
          </a:stretch>
        </p:blipFill>
        <p:spPr>
          <a:xfrm>
            <a:off x="323528" y="3516692"/>
            <a:ext cx="3038475" cy="3160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9BEE569-0577-4CC0-A730-0E3605A37F58}"/>
              </a:ext>
            </a:extLst>
          </p:cNvPr>
          <p:cNvPicPr>
            <a:picLocks noChangeAspect="1"/>
          </p:cNvPicPr>
          <p:nvPr/>
        </p:nvPicPr>
        <p:blipFill>
          <a:blip r:embed="rId6"/>
          <a:stretch>
            <a:fillRect/>
          </a:stretch>
        </p:blipFill>
        <p:spPr>
          <a:xfrm>
            <a:off x="4788024" y="1008390"/>
            <a:ext cx="3857387" cy="2332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FCE6994-51DD-4DCD-BFD4-48ACF9355DEB}"/>
              </a:ext>
            </a:extLst>
          </p:cNvPr>
          <p:cNvPicPr>
            <a:picLocks noChangeAspect="1"/>
          </p:cNvPicPr>
          <p:nvPr/>
        </p:nvPicPr>
        <p:blipFill>
          <a:blip r:embed="rId7"/>
          <a:stretch>
            <a:fillRect/>
          </a:stretch>
        </p:blipFill>
        <p:spPr>
          <a:xfrm>
            <a:off x="498589" y="1026300"/>
            <a:ext cx="4159129" cy="2315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F9EE719C-54A0-4962-BF6D-79227A79B0A9}"/>
              </a:ext>
            </a:extLst>
          </p:cNvPr>
          <p:cNvSpPr txBox="1"/>
          <p:nvPr/>
        </p:nvSpPr>
        <p:spPr>
          <a:xfrm>
            <a:off x="138551" y="96527"/>
            <a:ext cx="8623624" cy="800219"/>
          </a:xfrm>
          <a:prstGeom prst="rect">
            <a:avLst/>
          </a:prstGeom>
          <a:noFill/>
        </p:spPr>
        <p:txBody>
          <a:bodyPr wrap="square" rtlCol="0">
            <a:spAutoFit/>
          </a:bodyPr>
          <a:lstStyle/>
          <a:p>
            <a:r>
              <a:rPr lang="en-GB" sz="2800" b="1" dirty="0">
                <a:solidFill>
                  <a:schemeClr val="bg1"/>
                </a:solidFill>
              </a:rPr>
              <a:t>Join the fun! </a:t>
            </a:r>
          </a:p>
          <a:p>
            <a:r>
              <a:rPr lang="en-GB" b="1" dirty="0">
                <a:solidFill>
                  <a:schemeClr val="bg1"/>
                </a:solidFill>
              </a:rPr>
              <a:t>Stay and play, Time to read, Forest school, trips.  </a:t>
            </a:r>
          </a:p>
        </p:txBody>
      </p:sp>
      <p:pic>
        <p:nvPicPr>
          <p:cNvPr id="9" name="Audio 8">
            <a:hlinkClick r:id="" action="ppaction://media"/>
            <a:extLst>
              <a:ext uri="{FF2B5EF4-FFF2-40B4-BE49-F238E27FC236}">
                <a16:creationId xmlns:a16="http://schemas.microsoft.com/office/drawing/2014/main" id="{6947CFC9-A42F-4E7A-90DA-AE739D6C04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2837314"/>
      </p:ext>
    </p:extLst>
  </p:cSld>
  <p:clrMapOvr>
    <a:masterClrMapping/>
  </p:clrMapOvr>
  <mc:AlternateContent xmlns:mc="http://schemas.openxmlformats.org/markup-compatibility/2006" xmlns:p14="http://schemas.microsoft.com/office/powerpoint/2010/main">
    <mc:Choice Requires="p14">
      <p:transition spd="slow" p14:dur="2000" advTm="57060"/>
    </mc:Choice>
    <mc:Fallback xmlns="">
      <p:transition spd="slow" advTm="5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CC8B22-57C6-4275-86DE-CB34B8173F3A}"/>
              </a:ext>
            </a:extLst>
          </p:cNvPr>
          <p:cNvSpPr txBox="1"/>
          <p:nvPr/>
        </p:nvSpPr>
        <p:spPr>
          <a:xfrm>
            <a:off x="1907704" y="140888"/>
            <a:ext cx="5904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Communication with school</a:t>
            </a:r>
          </a:p>
        </p:txBody>
      </p:sp>
      <p:sp>
        <p:nvSpPr>
          <p:cNvPr id="3" name="Rectangle 2">
            <a:extLst>
              <a:ext uri="{FF2B5EF4-FFF2-40B4-BE49-F238E27FC236}">
                <a16:creationId xmlns:a16="http://schemas.microsoft.com/office/drawing/2014/main" id="{F8D82FF0-17D6-4785-BB63-F8B40355B238}"/>
              </a:ext>
            </a:extLst>
          </p:cNvPr>
          <p:cNvSpPr/>
          <p:nvPr/>
        </p:nvSpPr>
        <p:spPr>
          <a:xfrm>
            <a:off x="2591780" y="1017743"/>
            <a:ext cx="3600400" cy="720080"/>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Class teacher</a:t>
            </a:r>
          </a:p>
        </p:txBody>
      </p:sp>
      <p:sp>
        <p:nvSpPr>
          <p:cNvPr id="4" name="Rectangle 3">
            <a:extLst>
              <a:ext uri="{FF2B5EF4-FFF2-40B4-BE49-F238E27FC236}">
                <a16:creationId xmlns:a16="http://schemas.microsoft.com/office/drawing/2014/main" id="{61B704E1-2F38-435F-A3BC-23B735CED22D}"/>
              </a:ext>
            </a:extLst>
          </p:cNvPr>
          <p:cNvSpPr/>
          <p:nvPr/>
        </p:nvSpPr>
        <p:spPr>
          <a:xfrm>
            <a:off x="190250" y="2140349"/>
            <a:ext cx="1861470" cy="1620221"/>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EYFS</a:t>
            </a:r>
            <a:r>
              <a:rPr kumimoji="0" lang="en-GB" sz="2000" b="0" i="0" u="none" strike="noStrike" kern="1200" cap="none" spc="0" normalizeH="0" baseline="0" noProof="0" dirty="0">
                <a:ln>
                  <a:noFill/>
                </a:ln>
                <a:solidFill>
                  <a:prstClr val="white"/>
                </a:solidFill>
                <a:effectLst/>
                <a:uLnTx/>
                <a:uFillTx/>
                <a:latin typeface="Calibri"/>
                <a:ea typeface="+mn-ea"/>
                <a:cs typeface="+mn-cs"/>
              </a:rPr>
              <a:t>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Mrs Pugsley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Phonics Leader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alibri"/>
              </a:rPr>
              <a:t>Mrs O’Kane </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C607083-AD9F-4B72-8311-3277A0B94090}"/>
              </a:ext>
            </a:extLst>
          </p:cNvPr>
          <p:cNvSpPr/>
          <p:nvPr/>
        </p:nvSpPr>
        <p:spPr>
          <a:xfrm>
            <a:off x="2219107" y="2144010"/>
            <a:ext cx="1944217" cy="1616559"/>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Years 1-2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Mrs </a:t>
            </a:r>
            <a:r>
              <a:rPr lang="en-GB" sz="2200" dirty="0">
                <a:solidFill>
                  <a:prstClr val="white"/>
                </a:solidFill>
                <a:latin typeface="Calibri"/>
              </a:rPr>
              <a:t>Davies</a:t>
            </a:r>
            <a:endParaRPr kumimoji="0" lang="en-GB"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A2918FD-EE60-4737-BB79-D3E609E975F1}"/>
              </a:ext>
            </a:extLst>
          </p:cNvPr>
          <p:cNvSpPr/>
          <p:nvPr/>
        </p:nvSpPr>
        <p:spPr>
          <a:xfrm>
            <a:off x="4572000" y="2162671"/>
            <a:ext cx="1944216" cy="1597897"/>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 3-4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Leader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Mrs Thomson</a:t>
            </a:r>
          </a:p>
        </p:txBody>
      </p:sp>
      <p:sp>
        <p:nvSpPr>
          <p:cNvPr id="8" name="Rectangle 7">
            <a:extLst>
              <a:ext uri="{FF2B5EF4-FFF2-40B4-BE49-F238E27FC236}">
                <a16:creationId xmlns:a16="http://schemas.microsoft.com/office/drawing/2014/main" id="{A8B29322-CAE2-4CDA-A66F-DCF524D5387E}"/>
              </a:ext>
            </a:extLst>
          </p:cNvPr>
          <p:cNvSpPr/>
          <p:nvPr/>
        </p:nvSpPr>
        <p:spPr>
          <a:xfrm>
            <a:off x="94871" y="3995805"/>
            <a:ext cx="4248472" cy="1222395"/>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Assistant Headteacher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Mrs Ford (</a:t>
            </a:r>
            <a:r>
              <a:rPr kumimoji="0" lang="en-GB" sz="2400" b="0" i="0" u="none" strike="noStrike" kern="1200" cap="none" spc="0" normalizeH="0" baseline="0" noProof="0" dirty="0" err="1">
                <a:ln>
                  <a:noFill/>
                </a:ln>
                <a:solidFill>
                  <a:prstClr val="white"/>
                </a:solidFill>
                <a:effectLst/>
                <a:uLnTx/>
                <a:uFillTx/>
                <a:latin typeface="Calibri"/>
                <a:ea typeface="+mn-ea"/>
                <a:cs typeface="+mn-cs"/>
              </a:rPr>
              <a:t>SENCo</a:t>
            </a:r>
            <a:r>
              <a:rPr kumimoji="0" lang="en-GB" sz="2400" b="0" i="0" u="none" strike="noStrike" kern="1200" cap="none" spc="0" normalizeH="0" baseline="0" noProof="0" dirty="0">
                <a:ln>
                  <a:noFill/>
                </a:ln>
                <a:solidFill>
                  <a:prstClr val="white"/>
                </a:solidFill>
                <a:effectLst/>
                <a:uLnTx/>
                <a:uFillTx/>
                <a:latin typeface="Calibri"/>
                <a:ea typeface="+mn-ea"/>
                <a:cs typeface="+mn-cs"/>
              </a:rPr>
              <a:t>/Inclusion/ Safeguarding) </a:t>
            </a:r>
          </a:p>
        </p:txBody>
      </p:sp>
      <p:sp>
        <p:nvSpPr>
          <p:cNvPr id="9" name="Rectangle 8">
            <a:extLst>
              <a:ext uri="{FF2B5EF4-FFF2-40B4-BE49-F238E27FC236}">
                <a16:creationId xmlns:a16="http://schemas.microsoft.com/office/drawing/2014/main" id="{B6AF53F4-CDBE-48FA-B60C-4DDD08ACF8E5}"/>
              </a:ext>
            </a:extLst>
          </p:cNvPr>
          <p:cNvSpPr/>
          <p:nvPr/>
        </p:nvSpPr>
        <p:spPr>
          <a:xfrm>
            <a:off x="4664870" y="4012269"/>
            <a:ext cx="4248472" cy="1220569"/>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Deputy Headteacher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Mrs O’Kane (Curriculum and Assessment / Behaviour) </a:t>
            </a:r>
          </a:p>
        </p:txBody>
      </p:sp>
      <p:sp>
        <p:nvSpPr>
          <p:cNvPr id="10" name="Rectangle 9">
            <a:extLst>
              <a:ext uri="{FF2B5EF4-FFF2-40B4-BE49-F238E27FC236}">
                <a16:creationId xmlns:a16="http://schemas.microsoft.com/office/drawing/2014/main" id="{1FD16225-40D3-47CB-9D96-93EFBD0417A1}"/>
              </a:ext>
            </a:extLst>
          </p:cNvPr>
          <p:cNvSpPr/>
          <p:nvPr/>
        </p:nvSpPr>
        <p:spPr>
          <a:xfrm>
            <a:off x="1766548" y="5453434"/>
            <a:ext cx="5400600" cy="1275849"/>
          </a:xfrm>
          <a:prstGeom prst="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Mrs Lovegrove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Headteacher</a:t>
            </a:r>
          </a:p>
        </p:txBody>
      </p:sp>
      <p:sp>
        <p:nvSpPr>
          <p:cNvPr id="11" name="Rectangle 10">
            <a:extLst>
              <a:ext uri="{FF2B5EF4-FFF2-40B4-BE49-F238E27FC236}">
                <a16:creationId xmlns:a16="http://schemas.microsoft.com/office/drawing/2014/main" id="{DD7AF787-B353-45EE-A86B-AA60941EE83E}"/>
              </a:ext>
            </a:extLst>
          </p:cNvPr>
          <p:cNvSpPr/>
          <p:nvPr/>
        </p:nvSpPr>
        <p:spPr>
          <a:xfrm>
            <a:off x="6757813" y="2140349"/>
            <a:ext cx="2109094" cy="1597896"/>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Years 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prstClr val="white"/>
                </a:solidFill>
                <a:effectLst/>
                <a:uLnTx/>
                <a:uFillTx/>
                <a:latin typeface="Calibri"/>
                <a:ea typeface="+mn-ea"/>
                <a:cs typeface="+mn-cs"/>
              </a:rPr>
              <a:t>Mrs </a:t>
            </a:r>
            <a:r>
              <a:rPr lang="en-GB" sz="2200" dirty="0">
                <a:solidFill>
                  <a:prstClr val="white"/>
                </a:solidFill>
                <a:latin typeface="Calibri"/>
              </a:rPr>
              <a:t>O’Leary</a:t>
            </a:r>
          </a:p>
        </p:txBody>
      </p:sp>
      <p:pic>
        <p:nvPicPr>
          <p:cNvPr id="17" name="Audio 16">
            <a:hlinkClick r:id="" action="ppaction://media"/>
            <a:extLst>
              <a:ext uri="{FF2B5EF4-FFF2-40B4-BE49-F238E27FC236}">
                <a16:creationId xmlns:a16="http://schemas.microsoft.com/office/drawing/2014/main" id="{844FB305-59C9-4D2C-8217-4DF705FD8E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34233907"/>
      </p:ext>
    </p:extLst>
  </p:cSld>
  <p:clrMapOvr>
    <a:masterClrMapping/>
  </p:clrMapOvr>
  <mc:AlternateContent xmlns:mc="http://schemas.openxmlformats.org/markup-compatibility/2006" xmlns:p14="http://schemas.microsoft.com/office/powerpoint/2010/main">
    <mc:Choice Requires="p14">
      <p:transition spd="slow" p14:dur="2000" advTm="77727"/>
    </mc:Choice>
    <mc:Fallback xmlns="">
      <p:transition spd="slow" advTm="7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CBE7F-76AF-451B-BEBA-BFA98283F0C1}"/>
              </a:ext>
            </a:extLst>
          </p:cNvPr>
          <p:cNvSpPr txBox="1"/>
          <p:nvPr/>
        </p:nvSpPr>
        <p:spPr>
          <a:xfrm>
            <a:off x="1115616" y="6165304"/>
            <a:ext cx="6696744" cy="369332"/>
          </a:xfrm>
          <a:prstGeom prst="rect">
            <a:avLst/>
          </a:prstGeom>
          <a:noFill/>
        </p:spPr>
        <p:txBody>
          <a:bodyPr wrap="square" rtlCol="0">
            <a:spAutoFit/>
          </a:bodyPr>
          <a:lstStyle/>
          <a:p>
            <a:r>
              <a:rPr lang="en-GB" b="1" dirty="0"/>
              <a:t>Please see our full Positive Behaviour Policy – on the school website</a:t>
            </a:r>
          </a:p>
        </p:txBody>
      </p:sp>
      <p:pic>
        <p:nvPicPr>
          <p:cNvPr id="4" name="Picture 3">
            <a:extLst>
              <a:ext uri="{FF2B5EF4-FFF2-40B4-BE49-F238E27FC236}">
                <a16:creationId xmlns:a16="http://schemas.microsoft.com/office/drawing/2014/main" id="{D9FBFBC5-BA01-4C8B-A6A1-B9E77E94DD06}"/>
              </a:ext>
            </a:extLst>
          </p:cNvPr>
          <p:cNvPicPr>
            <a:picLocks noChangeAspect="1"/>
          </p:cNvPicPr>
          <p:nvPr/>
        </p:nvPicPr>
        <p:blipFill>
          <a:blip r:embed="rId5"/>
          <a:stretch>
            <a:fillRect/>
          </a:stretch>
        </p:blipFill>
        <p:spPr>
          <a:xfrm>
            <a:off x="137084" y="237405"/>
            <a:ext cx="8827404" cy="5733085"/>
          </a:xfrm>
          <a:prstGeom prst="rect">
            <a:avLst/>
          </a:prstGeom>
        </p:spPr>
      </p:pic>
      <p:pic>
        <p:nvPicPr>
          <p:cNvPr id="10" name="Audio 9">
            <a:hlinkClick r:id="" action="ppaction://media"/>
            <a:extLst>
              <a:ext uri="{FF2B5EF4-FFF2-40B4-BE49-F238E27FC236}">
                <a16:creationId xmlns:a16="http://schemas.microsoft.com/office/drawing/2014/main" id="{81102D5C-302E-43AD-B029-F747056617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25758948"/>
      </p:ext>
    </p:extLst>
  </p:cSld>
  <p:clrMapOvr>
    <a:masterClrMapping/>
  </p:clrMapOvr>
  <mc:AlternateContent xmlns:mc="http://schemas.openxmlformats.org/markup-compatibility/2006" xmlns:p14="http://schemas.microsoft.com/office/powerpoint/2010/main">
    <mc:Choice Requires="p14">
      <p:transition spd="slow" p14:dur="2000" advTm="83904"/>
    </mc:Choice>
    <mc:Fallback xmlns="">
      <p:transition spd="slow" advTm="8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4182"/>
            <a:ext cx="8229600" cy="900533"/>
          </a:xfrm>
        </p:spPr>
        <p:txBody>
          <a:bodyPr/>
          <a:lstStyle/>
          <a:p>
            <a:r>
              <a:rPr lang="en-GB" b="1" dirty="0">
                <a:solidFill>
                  <a:schemeClr val="bg1"/>
                </a:solidFill>
              </a:rPr>
              <a:t>EYFS Team</a:t>
            </a:r>
          </a:p>
        </p:txBody>
      </p:sp>
      <p:pic>
        <p:nvPicPr>
          <p:cNvPr id="14" name="Picture 13">
            <a:extLst>
              <a:ext uri="{FF2B5EF4-FFF2-40B4-BE49-F238E27FC236}">
                <a16:creationId xmlns:a16="http://schemas.microsoft.com/office/drawing/2014/main" id="{2A9D1CAB-DF7D-4550-A195-0E77FF97BC5F}"/>
              </a:ext>
            </a:extLst>
          </p:cNvPr>
          <p:cNvPicPr>
            <a:picLocks noChangeAspect="1"/>
          </p:cNvPicPr>
          <p:nvPr/>
        </p:nvPicPr>
        <p:blipFill>
          <a:blip r:embed="rId4"/>
          <a:stretch>
            <a:fillRect/>
          </a:stretch>
        </p:blipFill>
        <p:spPr>
          <a:xfrm>
            <a:off x="3851920" y="1554211"/>
            <a:ext cx="1286649" cy="1567948"/>
          </a:xfrm>
          <a:prstGeom prst="rect">
            <a:avLst/>
          </a:prstGeom>
          <a:ln w="57150">
            <a:solidFill>
              <a:schemeClr val="tx1"/>
            </a:solidFill>
          </a:ln>
        </p:spPr>
      </p:pic>
      <p:sp>
        <p:nvSpPr>
          <p:cNvPr id="17" name="TextBox 16">
            <a:extLst>
              <a:ext uri="{FF2B5EF4-FFF2-40B4-BE49-F238E27FC236}">
                <a16:creationId xmlns:a16="http://schemas.microsoft.com/office/drawing/2014/main" id="{8A09F0EE-ACE4-424F-B507-A621B324F565}"/>
              </a:ext>
            </a:extLst>
          </p:cNvPr>
          <p:cNvSpPr txBox="1"/>
          <p:nvPr/>
        </p:nvSpPr>
        <p:spPr>
          <a:xfrm>
            <a:off x="3112721" y="3186982"/>
            <a:ext cx="2736304" cy="2246769"/>
          </a:xfrm>
          <a:prstGeom prst="rect">
            <a:avLst/>
          </a:prstGeom>
          <a:noFill/>
        </p:spPr>
        <p:txBody>
          <a:bodyPr wrap="square" rtlCol="0">
            <a:spAutoFit/>
          </a:bodyPr>
          <a:lstStyle/>
          <a:p>
            <a:pPr algn="ctr"/>
            <a:r>
              <a:rPr lang="en-GB" sz="2000" b="1" dirty="0">
                <a:latin typeface="Century Gothic" panose="020B0502020202020204" pitchFamily="34" charset="0"/>
              </a:rPr>
              <a:t>Mrs Pugsley </a:t>
            </a:r>
          </a:p>
          <a:p>
            <a:pPr algn="ctr"/>
            <a:r>
              <a:rPr lang="en-GB" sz="2000" b="1" dirty="0">
                <a:latin typeface="Century Gothic" panose="020B0502020202020204" pitchFamily="34" charset="0"/>
              </a:rPr>
              <a:t>Pre School Teacher</a:t>
            </a:r>
          </a:p>
          <a:p>
            <a:pPr algn="ctr"/>
            <a:r>
              <a:rPr lang="en-GB" sz="2000" b="1" dirty="0">
                <a:solidFill>
                  <a:srgbClr val="008000"/>
                </a:solidFill>
                <a:latin typeface="Century Gothic" panose="020B0502020202020204" pitchFamily="34" charset="0"/>
              </a:rPr>
              <a:t>St Joseph </a:t>
            </a:r>
          </a:p>
          <a:p>
            <a:pPr algn="ctr"/>
            <a:r>
              <a:rPr lang="en-GB" sz="2000" b="1" dirty="0">
                <a:latin typeface="Century Gothic" panose="020B0502020202020204" pitchFamily="34" charset="0"/>
              </a:rPr>
              <a:t>EYFS Lead</a:t>
            </a:r>
          </a:p>
          <a:p>
            <a:pPr algn="ctr"/>
            <a:r>
              <a:rPr lang="en-GB" sz="2000" b="1" dirty="0">
                <a:latin typeface="Century Gothic" panose="020B0502020202020204" pitchFamily="34" charset="0"/>
              </a:rPr>
              <a:t>EYFS </a:t>
            </a:r>
            <a:r>
              <a:rPr lang="en-GB" sz="2000" b="1" dirty="0" err="1">
                <a:latin typeface="Century Gothic" panose="020B0502020202020204" pitchFamily="34" charset="0"/>
              </a:rPr>
              <a:t>SENDCo</a:t>
            </a:r>
            <a:endParaRPr lang="en-GB" sz="2000" b="1" dirty="0">
              <a:latin typeface="Century Gothic" panose="020B0502020202020204" pitchFamily="34" charset="0"/>
            </a:endParaRPr>
          </a:p>
          <a:p>
            <a:pPr algn="ctr"/>
            <a:endParaRPr lang="en-GB" sz="2000" dirty="0"/>
          </a:p>
          <a:p>
            <a:pPr algn="ctr"/>
            <a:endParaRPr lang="en-GB" sz="2000" dirty="0"/>
          </a:p>
        </p:txBody>
      </p:sp>
      <p:sp>
        <p:nvSpPr>
          <p:cNvPr id="22" name="TextBox 21">
            <a:extLst>
              <a:ext uri="{FF2B5EF4-FFF2-40B4-BE49-F238E27FC236}">
                <a16:creationId xmlns:a16="http://schemas.microsoft.com/office/drawing/2014/main" id="{9F07A77B-5D26-4C72-BB0D-95DC04C8DEA3}"/>
              </a:ext>
            </a:extLst>
          </p:cNvPr>
          <p:cNvSpPr txBox="1"/>
          <p:nvPr/>
        </p:nvSpPr>
        <p:spPr>
          <a:xfrm>
            <a:off x="421804" y="4184357"/>
            <a:ext cx="2828665" cy="1015663"/>
          </a:xfrm>
          <a:prstGeom prst="rect">
            <a:avLst/>
          </a:prstGeom>
          <a:noFill/>
        </p:spPr>
        <p:txBody>
          <a:bodyPr wrap="square" rtlCol="0">
            <a:spAutoFit/>
          </a:bodyPr>
          <a:lstStyle/>
          <a:p>
            <a:pPr algn="ctr"/>
            <a:r>
              <a:rPr lang="en-GB" sz="2000" b="1" dirty="0">
                <a:latin typeface="Century Gothic" panose="020B0502020202020204" pitchFamily="34" charset="0"/>
              </a:rPr>
              <a:t>Mrs McGinty</a:t>
            </a:r>
          </a:p>
          <a:p>
            <a:pPr algn="ctr"/>
            <a:r>
              <a:rPr lang="en-GB" sz="2000" b="1" dirty="0">
                <a:latin typeface="Century Gothic" panose="020B0502020202020204" pitchFamily="34" charset="0"/>
              </a:rPr>
              <a:t>Reception Teacher</a:t>
            </a:r>
          </a:p>
          <a:p>
            <a:pPr algn="ctr"/>
            <a:r>
              <a:rPr lang="en-GB" sz="2000" b="1" dirty="0">
                <a:solidFill>
                  <a:srgbClr val="008000"/>
                </a:solidFill>
                <a:latin typeface="Century Gothic" panose="020B0502020202020204" pitchFamily="34" charset="0"/>
              </a:rPr>
              <a:t>St Martin </a:t>
            </a:r>
          </a:p>
        </p:txBody>
      </p:sp>
      <p:sp>
        <p:nvSpPr>
          <p:cNvPr id="23" name="Rectangle 22">
            <a:extLst>
              <a:ext uri="{FF2B5EF4-FFF2-40B4-BE49-F238E27FC236}">
                <a16:creationId xmlns:a16="http://schemas.microsoft.com/office/drawing/2014/main" id="{CA259A28-4F91-46BD-BECB-DEB50B577A7F}"/>
              </a:ext>
            </a:extLst>
          </p:cNvPr>
          <p:cNvSpPr/>
          <p:nvPr/>
        </p:nvSpPr>
        <p:spPr>
          <a:xfrm>
            <a:off x="5581691" y="4304825"/>
            <a:ext cx="3243479" cy="1015663"/>
          </a:xfrm>
          <a:prstGeom prst="rect">
            <a:avLst/>
          </a:prstGeom>
        </p:spPr>
        <p:txBody>
          <a:bodyPr wrap="square">
            <a:spAutoFit/>
          </a:bodyPr>
          <a:lstStyle/>
          <a:p>
            <a:pPr algn="ctr"/>
            <a:r>
              <a:rPr lang="en-GB" sz="2000" b="1" dirty="0">
                <a:latin typeface="Century Gothic" panose="020B0502020202020204" pitchFamily="34" charset="0"/>
                <a:cs typeface="Arial" panose="020B0604020202020204" pitchFamily="34" charset="0"/>
              </a:rPr>
              <a:t>Miss </a:t>
            </a:r>
            <a:r>
              <a:rPr lang="en-GB" sz="2000" b="1" dirty="0" err="1">
                <a:latin typeface="Century Gothic" panose="020B0502020202020204" pitchFamily="34" charset="0"/>
                <a:cs typeface="Arial" panose="020B0604020202020204" pitchFamily="34" charset="0"/>
              </a:rPr>
              <a:t>Minoli</a:t>
            </a:r>
            <a:endParaRPr lang="en-GB" sz="2000" b="1" dirty="0">
              <a:latin typeface="Century Gothic" panose="020B0502020202020204" pitchFamily="34" charset="0"/>
              <a:cs typeface="Arial" panose="020B0604020202020204" pitchFamily="34" charset="0"/>
            </a:endParaRPr>
          </a:p>
          <a:p>
            <a:pPr algn="ctr"/>
            <a:r>
              <a:rPr lang="en-GB" sz="2000" b="1" dirty="0">
                <a:latin typeface="Century Gothic" panose="020B0502020202020204" pitchFamily="34" charset="0"/>
                <a:cs typeface="Arial" panose="020B0604020202020204" pitchFamily="34" charset="0"/>
              </a:rPr>
              <a:t>Reception teacher </a:t>
            </a:r>
          </a:p>
          <a:p>
            <a:pPr algn="ctr"/>
            <a:r>
              <a:rPr lang="en-GB" sz="2000" b="1" dirty="0">
                <a:solidFill>
                  <a:srgbClr val="008000"/>
                </a:solidFill>
                <a:latin typeface="Century Gothic" panose="020B0502020202020204" pitchFamily="34" charset="0"/>
                <a:cs typeface="Arial" panose="020B0604020202020204" pitchFamily="34" charset="0"/>
              </a:rPr>
              <a:t>St Josephine </a:t>
            </a:r>
          </a:p>
        </p:txBody>
      </p:sp>
      <p:pic>
        <p:nvPicPr>
          <p:cNvPr id="8" name="Picture 7">
            <a:extLst>
              <a:ext uri="{FF2B5EF4-FFF2-40B4-BE49-F238E27FC236}">
                <a16:creationId xmlns:a16="http://schemas.microsoft.com/office/drawing/2014/main" id="{4A787D99-2975-4FB9-B21B-633FD597194E}"/>
              </a:ext>
            </a:extLst>
          </p:cNvPr>
          <p:cNvPicPr/>
          <p:nvPr/>
        </p:nvPicPr>
        <p:blipFill rotWithShape="1">
          <a:blip r:embed="rId5"/>
          <a:srcRect r="8614"/>
          <a:stretch/>
        </p:blipFill>
        <p:spPr>
          <a:xfrm>
            <a:off x="1115616" y="2348880"/>
            <a:ext cx="1381898" cy="1708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42C5E784-68AA-46AC-973C-D53794760A67}"/>
              </a:ext>
            </a:extLst>
          </p:cNvPr>
          <p:cNvPicPr>
            <a:picLocks noChangeAspect="1"/>
          </p:cNvPicPr>
          <p:nvPr/>
        </p:nvPicPr>
        <p:blipFill>
          <a:blip r:embed="rId6"/>
          <a:stretch>
            <a:fillRect/>
          </a:stretch>
        </p:blipFill>
        <p:spPr>
          <a:xfrm>
            <a:off x="6646488" y="2344398"/>
            <a:ext cx="1425630" cy="1708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Audio 18">
            <a:hlinkClick r:id="" action="ppaction://media"/>
            <a:extLst>
              <a:ext uri="{FF2B5EF4-FFF2-40B4-BE49-F238E27FC236}">
                <a16:creationId xmlns:a16="http://schemas.microsoft.com/office/drawing/2014/main" id="{275CAEE1-DD31-4755-A2A4-424AA91ADB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55"/>
    </mc:Choice>
    <mc:Fallback xmlns="">
      <p:transition spd="slow" advTm="3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20F1AF9-DBBB-4D66-B591-11FA868BF829}"/>
              </a:ext>
            </a:extLst>
          </p:cNvPr>
          <p:cNvSpPr>
            <a:spLocks noGrp="1" noChangeArrowheads="1"/>
          </p:cNvSpPr>
          <p:nvPr>
            <p:ph type="ctrTitle"/>
          </p:nvPr>
        </p:nvSpPr>
        <p:spPr>
          <a:xfrm>
            <a:off x="251520" y="260648"/>
            <a:ext cx="8784976" cy="3929062"/>
          </a:xfrm>
        </p:spPr>
        <p:txBody>
          <a:bodyPr>
            <a:normAutofit/>
          </a:bodyPr>
          <a:lstStyle/>
          <a:p>
            <a:pPr algn="ctr" eaLnBrk="1" hangingPunct="1"/>
            <a:r>
              <a:rPr lang="en-GB" altLang="en-US" sz="4800" dirty="0">
                <a:solidFill>
                  <a:schemeClr val="tx1"/>
                </a:solidFill>
              </a:rPr>
              <a:t>Raise Your Child’s Attendance,</a:t>
            </a:r>
            <a:br>
              <a:rPr lang="en-GB" altLang="en-US" sz="4800" dirty="0">
                <a:solidFill>
                  <a:schemeClr val="tx1"/>
                </a:solidFill>
              </a:rPr>
            </a:br>
            <a:r>
              <a:rPr lang="en-GB" altLang="en-US" sz="4800" dirty="0">
                <a:solidFill>
                  <a:schemeClr val="tx1"/>
                </a:solidFill>
              </a:rPr>
              <a:t>- Raise their Chances!</a:t>
            </a:r>
            <a:br>
              <a:rPr lang="en-GB" altLang="en-US" sz="4800" dirty="0"/>
            </a:br>
            <a:r>
              <a:rPr lang="en-GB" altLang="en-US" sz="4400" dirty="0"/>
              <a:t>High attendance encourages the widest possible opportunities for YOUR child.</a:t>
            </a:r>
          </a:p>
        </p:txBody>
      </p:sp>
      <p:pic>
        <p:nvPicPr>
          <p:cNvPr id="2" name="Picture 1">
            <a:extLst>
              <a:ext uri="{FF2B5EF4-FFF2-40B4-BE49-F238E27FC236}">
                <a16:creationId xmlns:a16="http://schemas.microsoft.com/office/drawing/2014/main" id="{4033BE36-E123-4F33-8730-2A09FF4EFF07}"/>
              </a:ext>
            </a:extLst>
          </p:cNvPr>
          <p:cNvPicPr>
            <a:picLocks noChangeAspect="1"/>
          </p:cNvPicPr>
          <p:nvPr/>
        </p:nvPicPr>
        <p:blipFill>
          <a:blip r:embed="rId5"/>
          <a:stretch>
            <a:fillRect/>
          </a:stretch>
        </p:blipFill>
        <p:spPr>
          <a:xfrm>
            <a:off x="2716478" y="4012350"/>
            <a:ext cx="3799738" cy="2772782"/>
          </a:xfrm>
          <a:prstGeom prst="rect">
            <a:avLst/>
          </a:prstGeom>
        </p:spPr>
      </p:pic>
      <p:pic>
        <p:nvPicPr>
          <p:cNvPr id="4" name="Audio 3">
            <a:hlinkClick r:id="" action="ppaction://media"/>
            <a:extLst>
              <a:ext uri="{FF2B5EF4-FFF2-40B4-BE49-F238E27FC236}">
                <a16:creationId xmlns:a16="http://schemas.microsoft.com/office/drawing/2014/main" id="{529F7C0C-6996-40DF-AC72-A66439ADAE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advTm="260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B315853-DD61-43D6-8AA0-2C8E2B5B5B6E}"/>
              </a:ext>
            </a:extLst>
          </p:cNvPr>
          <p:cNvSpPr>
            <a:spLocks noGrp="1" noChangeArrowheads="1"/>
          </p:cNvSpPr>
          <p:nvPr>
            <p:ph type="title"/>
          </p:nvPr>
        </p:nvSpPr>
        <p:spPr>
          <a:xfrm>
            <a:off x="107504" y="22109"/>
            <a:ext cx="9036496" cy="1066800"/>
          </a:xfrm>
        </p:spPr>
        <p:txBody>
          <a:bodyPr/>
          <a:lstStyle/>
          <a:p>
            <a:pPr eaLnBrk="1" hangingPunct="1"/>
            <a:r>
              <a:rPr lang="en-GB" altLang="en-US" sz="4800" dirty="0"/>
              <a:t>The Impact of Non-Attendance</a:t>
            </a:r>
          </a:p>
        </p:txBody>
      </p:sp>
      <p:sp>
        <p:nvSpPr>
          <p:cNvPr id="11267" name="Rectangle 3">
            <a:extLst>
              <a:ext uri="{FF2B5EF4-FFF2-40B4-BE49-F238E27FC236}">
                <a16:creationId xmlns:a16="http://schemas.microsoft.com/office/drawing/2014/main" id="{E96F586C-E48F-4847-88E6-914D622B4944}"/>
              </a:ext>
            </a:extLst>
          </p:cNvPr>
          <p:cNvSpPr>
            <a:spLocks noGrp="1" noChangeArrowheads="1"/>
          </p:cNvSpPr>
          <p:nvPr>
            <p:ph type="body" sz="half" idx="1"/>
          </p:nvPr>
        </p:nvSpPr>
        <p:spPr>
          <a:xfrm>
            <a:off x="395536" y="1196752"/>
            <a:ext cx="8002587" cy="4114800"/>
          </a:xfrm>
        </p:spPr>
        <p:txBody>
          <a:bodyPr/>
          <a:lstStyle/>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95% - 9 days, 50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90% - 19 days, 100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85% - 29 days, 150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80% - 38 days, 200 lessons lost</a:t>
            </a:r>
          </a:p>
          <a:p>
            <a:pPr eaLnBrk="1" hangingPunct="1">
              <a:defRPr/>
            </a:pPr>
            <a:endParaRPr lang="en-GB" altLang="en-US" sz="2800" dirty="0"/>
          </a:p>
          <a:p>
            <a:pPr eaLnBrk="1" hangingPunct="1">
              <a:defRPr/>
            </a:pPr>
            <a:endParaRPr lang="en-GB" altLang="en-US" sz="2800" dirty="0"/>
          </a:p>
        </p:txBody>
      </p:sp>
      <p:sp>
        <p:nvSpPr>
          <p:cNvPr id="4" name="Content Placeholder 2">
            <a:extLst>
              <a:ext uri="{FF2B5EF4-FFF2-40B4-BE49-F238E27FC236}">
                <a16:creationId xmlns:a16="http://schemas.microsoft.com/office/drawing/2014/main" id="{019086D8-900A-4C6F-B24D-118BC117CE59}"/>
              </a:ext>
            </a:extLst>
          </p:cNvPr>
          <p:cNvSpPr txBox="1">
            <a:spLocks noChangeArrowheads="1"/>
          </p:cNvSpPr>
          <p:nvPr/>
        </p:nvSpPr>
        <p:spPr bwMode="auto">
          <a:xfrm>
            <a:off x="323528" y="3573016"/>
            <a:ext cx="770485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FFFFFF"/>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FFFFFF"/>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FFFFFF"/>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eaLnBrk="1" hangingPunct="1">
              <a:buNone/>
            </a:pPr>
            <a:r>
              <a:rPr lang="en-GB" altLang="en-US" sz="2400" dirty="0">
                <a:solidFill>
                  <a:schemeClr val="tx1"/>
                </a:solidFill>
              </a:rPr>
              <a:t>All children should be in school at ALL times</a:t>
            </a:r>
          </a:p>
          <a:p>
            <a:pPr marL="0" indent="0" eaLnBrk="1" hangingPunct="1">
              <a:buNone/>
            </a:pPr>
            <a:r>
              <a:rPr lang="en-GB" altLang="en-US" sz="2400" dirty="0">
                <a:solidFill>
                  <a:schemeClr val="tx1"/>
                </a:solidFill>
              </a:rPr>
              <a:t>We do understand that 100% is not always possible due to a child being unwell</a:t>
            </a:r>
          </a:p>
          <a:p>
            <a:pPr marL="0" indent="0" eaLnBrk="1" hangingPunct="1">
              <a:buNone/>
            </a:pPr>
            <a:r>
              <a:rPr lang="en-GB" altLang="en-US" sz="2400" dirty="0">
                <a:solidFill>
                  <a:schemeClr val="tx1"/>
                </a:solidFill>
              </a:rPr>
              <a:t>Nevertheless, FULL ATTENDANCE should always be the AIM</a:t>
            </a:r>
          </a:p>
        </p:txBody>
      </p:sp>
      <p:pic>
        <p:nvPicPr>
          <p:cNvPr id="2" name="Audio 1">
            <a:hlinkClick r:id="" action="ppaction://media"/>
            <a:extLst>
              <a:ext uri="{FF2B5EF4-FFF2-40B4-BE49-F238E27FC236}">
                <a16:creationId xmlns:a16="http://schemas.microsoft.com/office/drawing/2014/main" id="{704EFF2F-3E15-4873-B687-E5375BB304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advTm="503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6CCBCC6-2672-4DC2-A6E7-D7896F9D9609}"/>
              </a:ext>
            </a:extLst>
          </p:cNvPr>
          <p:cNvSpPr>
            <a:spLocks noGrp="1" noChangeArrowheads="1"/>
          </p:cNvSpPr>
          <p:nvPr>
            <p:ph type="title"/>
          </p:nvPr>
        </p:nvSpPr>
        <p:spPr>
          <a:xfrm>
            <a:off x="1397793" y="260648"/>
            <a:ext cx="6348413" cy="503783"/>
          </a:xfrm>
        </p:spPr>
        <p:txBody>
          <a:bodyPr>
            <a:normAutofit fontScale="90000"/>
          </a:bodyPr>
          <a:lstStyle/>
          <a:p>
            <a:pPr eaLnBrk="1" hangingPunct="1">
              <a:defRPr/>
            </a:pPr>
            <a:r>
              <a:rPr lang="en-GB" altLang="en-US" sz="4800" dirty="0"/>
              <a:t>School Hours</a:t>
            </a:r>
          </a:p>
        </p:txBody>
      </p:sp>
      <p:sp>
        <p:nvSpPr>
          <p:cNvPr id="10243" name="Content Placeholder 2">
            <a:extLst>
              <a:ext uri="{FF2B5EF4-FFF2-40B4-BE49-F238E27FC236}">
                <a16:creationId xmlns:a16="http://schemas.microsoft.com/office/drawing/2014/main" id="{72EA801F-DCDC-4F90-A0AC-B510EEB652CF}"/>
              </a:ext>
            </a:extLst>
          </p:cNvPr>
          <p:cNvSpPr>
            <a:spLocks noGrp="1" noChangeArrowheads="1"/>
          </p:cNvSpPr>
          <p:nvPr>
            <p:ph idx="1"/>
          </p:nvPr>
        </p:nvSpPr>
        <p:spPr>
          <a:xfrm>
            <a:off x="107504" y="980728"/>
            <a:ext cx="8928992" cy="5760640"/>
          </a:xfrm>
        </p:spPr>
        <p:txBody>
          <a:bodyPr>
            <a:normAutofit fontScale="70000" lnSpcReduction="20000"/>
          </a:bodyPr>
          <a:lstStyle/>
          <a:p>
            <a:pPr marL="0" indent="0" eaLnBrk="1" hangingPunct="1">
              <a:spcBef>
                <a:spcPts val="0"/>
              </a:spcBef>
              <a:buNone/>
            </a:pPr>
            <a:r>
              <a:rPr lang="en-GB" altLang="en-US" b="1" dirty="0"/>
              <a:t>8:30am – </a:t>
            </a:r>
          </a:p>
          <a:p>
            <a:pPr marL="0" indent="0" eaLnBrk="1" hangingPunct="1">
              <a:spcBef>
                <a:spcPts val="0"/>
              </a:spcBef>
              <a:buNone/>
            </a:pPr>
            <a:r>
              <a:rPr lang="en-GB" altLang="en-US" dirty="0"/>
              <a:t>School gates open, all pupils welcomed.</a:t>
            </a:r>
          </a:p>
          <a:p>
            <a:pPr marL="0" indent="0" eaLnBrk="1" hangingPunct="1">
              <a:spcBef>
                <a:spcPts val="0"/>
              </a:spcBef>
              <a:buNone/>
            </a:pPr>
            <a:r>
              <a:rPr lang="en-GB" altLang="en-US" sz="3100" dirty="0"/>
              <a:t>Pupils that arrive at this time have the opportunity to settle in the classroom.</a:t>
            </a:r>
          </a:p>
          <a:p>
            <a:pPr marL="0" indent="0" eaLnBrk="1" hangingPunct="1">
              <a:spcBef>
                <a:spcPts val="0"/>
              </a:spcBef>
              <a:buNone/>
            </a:pPr>
            <a:endParaRPr lang="en-GB" altLang="en-US" dirty="0"/>
          </a:p>
          <a:p>
            <a:pPr marL="0" indent="0" eaLnBrk="1" hangingPunct="1">
              <a:spcBef>
                <a:spcPts val="0"/>
              </a:spcBef>
              <a:buNone/>
            </a:pPr>
            <a:r>
              <a:rPr lang="en-GB" altLang="en-US" b="1" dirty="0"/>
              <a:t>8:45am – </a:t>
            </a:r>
          </a:p>
          <a:p>
            <a:pPr marL="0" indent="0" eaLnBrk="1" hangingPunct="1">
              <a:spcBef>
                <a:spcPts val="0"/>
              </a:spcBef>
              <a:buNone/>
            </a:pPr>
            <a:r>
              <a:rPr lang="en-GB" altLang="en-US" dirty="0"/>
              <a:t>The school gates are closed. </a:t>
            </a:r>
            <a:r>
              <a:rPr lang="en-GB" altLang="en-US" b="1" dirty="0"/>
              <a:t>The school day has officially started.</a:t>
            </a:r>
          </a:p>
          <a:p>
            <a:pPr marL="0" indent="0" eaLnBrk="1" hangingPunct="1">
              <a:spcBef>
                <a:spcPts val="0"/>
              </a:spcBef>
              <a:buNone/>
            </a:pPr>
            <a:endParaRPr lang="en-GB" altLang="en-US" dirty="0"/>
          </a:p>
          <a:p>
            <a:pPr marL="0" indent="0" eaLnBrk="1" hangingPunct="1">
              <a:spcBef>
                <a:spcPts val="0"/>
              </a:spcBef>
              <a:buNone/>
            </a:pPr>
            <a:r>
              <a:rPr lang="en-GB" altLang="en-US" b="1" dirty="0"/>
              <a:t>8:55am -  </a:t>
            </a:r>
          </a:p>
          <a:p>
            <a:pPr marL="0" indent="0" eaLnBrk="1" hangingPunct="1">
              <a:spcBef>
                <a:spcPts val="0"/>
              </a:spcBef>
              <a:buNone/>
            </a:pPr>
            <a:r>
              <a:rPr lang="en-GB" altLang="en-US" dirty="0"/>
              <a:t>Registers are officially closed and sent to Attendance Officer. Any pupils arriving after this time are recorded as late on the register. Pupils with 10 late codes will be invited to a meeting to discuss poor punctuality.</a:t>
            </a:r>
          </a:p>
          <a:p>
            <a:pPr marL="0" indent="0" eaLnBrk="1" hangingPunct="1">
              <a:spcBef>
                <a:spcPts val="0"/>
              </a:spcBef>
              <a:buNone/>
            </a:pPr>
            <a:endParaRPr lang="en-GB" altLang="en-US" dirty="0"/>
          </a:p>
          <a:p>
            <a:pPr marL="0" indent="0" eaLnBrk="1" hangingPunct="1">
              <a:spcBef>
                <a:spcPts val="0"/>
              </a:spcBef>
              <a:buNone/>
            </a:pPr>
            <a:r>
              <a:rPr lang="en-GB" altLang="en-US" b="1" dirty="0"/>
              <a:t>9.00am -  </a:t>
            </a:r>
          </a:p>
          <a:p>
            <a:pPr marL="0" indent="0" eaLnBrk="1" hangingPunct="1">
              <a:spcBef>
                <a:spcPts val="0"/>
              </a:spcBef>
              <a:buNone/>
            </a:pPr>
            <a:r>
              <a:rPr lang="en-GB" altLang="en-US" dirty="0"/>
              <a:t>Pupils arriving after 9am will be coded as U, this will be recorded as absent and will affect attendance figure.</a:t>
            </a:r>
          </a:p>
          <a:p>
            <a:pPr marL="0" indent="0" eaLnBrk="1" hangingPunct="1">
              <a:spcBef>
                <a:spcPts val="0"/>
              </a:spcBef>
              <a:buNone/>
            </a:pPr>
            <a:endParaRPr lang="en-GB" altLang="en-US" dirty="0"/>
          </a:p>
          <a:p>
            <a:pPr marL="0" indent="0" eaLnBrk="1" hangingPunct="1">
              <a:spcBef>
                <a:spcPts val="0"/>
              </a:spcBef>
              <a:buNone/>
            </a:pPr>
            <a:r>
              <a:rPr lang="en-GB" altLang="en-US" b="1" dirty="0"/>
              <a:t>3.30pm -  </a:t>
            </a:r>
          </a:p>
          <a:p>
            <a:pPr marL="0" indent="0" eaLnBrk="1" hangingPunct="1">
              <a:spcBef>
                <a:spcPts val="0"/>
              </a:spcBef>
              <a:buNone/>
            </a:pPr>
            <a:r>
              <a:rPr lang="en-GB" altLang="en-US" dirty="0"/>
              <a:t>School day finishes and all pupils are expected to be collected on time or prior arrangements made by parents to use the wrap around provisions provided by Busy Living.</a:t>
            </a:r>
          </a:p>
        </p:txBody>
      </p:sp>
      <p:pic>
        <p:nvPicPr>
          <p:cNvPr id="3" name="Audio 2">
            <a:hlinkClick r:id="" action="ppaction://media"/>
            <a:extLst>
              <a:ext uri="{FF2B5EF4-FFF2-40B4-BE49-F238E27FC236}">
                <a16:creationId xmlns:a16="http://schemas.microsoft.com/office/drawing/2014/main" id="{CF44C6BF-AABD-4C4E-885B-287D0E0515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974"/>
    </mc:Choice>
    <mc:Fallback xmlns="">
      <p:transition spd="slow" advTm="6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7E085D9-1602-4944-9591-9895A5F494FD}"/>
              </a:ext>
            </a:extLst>
          </p:cNvPr>
          <p:cNvSpPr>
            <a:spLocks noGrp="1" noChangeArrowheads="1"/>
          </p:cNvSpPr>
          <p:nvPr>
            <p:ph type="title"/>
          </p:nvPr>
        </p:nvSpPr>
        <p:spPr/>
        <p:txBody>
          <a:bodyPr>
            <a:normAutofit fontScale="90000"/>
          </a:bodyPr>
          <a:lstStyle/>
          <a:p>
            <a:pPr eaLnBrk="1" hangingPunct="1">
              <a:defRPr/>
            </a:pPr>
            <a:r>
              <a:rPr lang="en-GB" altLang="en-US" sz="4800"/>
              <a:t>Appointments during school time</a:t>
            </a:r>
          </a:p>
        </p:txBody>
      </p:sp>
      <p:sp>
        <p:nvSpPr>
          <p:cNvPr id="3" name="Content Placeholder 2">
            <a:extLst>
              <a:ext uri="{FF2B5EF4-FFF2-40B4-BE49-F238E27FC236}">
                <a16:creationId xmlns:a16="http://schemas.microsoft.com/office/drawing/2014/main" id="{11DDDCE4-2407-4A6F-BA98-D7CEE1D176F5}"/>
              </a:ext>
            </a:extLst>
          </p:cNvPr>
          <p:cNvSpPr>
            <a:spLocks noGrp="1"/>
          </p:cNvSpPr>
          <p:nvPr>
            <p:ph idx="1"/>
          </p:nvPr>
        </p:nvSpPr>
        <p:spPr>
          <a:xfrm>
            <a:off x="539552" y="1700808"/>
            <a:ext cx="7850832" cy="3881437"/>
          </a:xfrm>
        </p:spPr>
        <p:txBody>
          <a:bodyPr rtlCol="0">
            <a:normAutofit lnSpcReduction="10000"/>
          </a:bodyPr>
          <a:lstStyle/>
          <a:p>
            <a:pPr eaLnBrk="1" fontAlgn="auto" hangingPunct="1">
              <a:spcAft>
                <a:spcPts val="0"/>
              </a:spcAft>
              <a:buFont typeface="Wingdings 3" charset="2"/>
              <a:buChar char=""/>
              <a:defRPr/>
            </a:pPr>
            <a:r>
              <a:rPr lang="en-GB" sz="2400" dirty="0">
                <a:solidFill>
                  <a:schemeClr val="tx1">
                    <a:lumMod val="75000"/>
                    <a:lumOff val="25000"/>
                  </a:schemeClr>
                </a:solidFill>
              </a:rPr>
              <a:t>Taking your child out of school for medical/dental appointments disrupts their learning, along with the learning of rest of the class</a:t>
            </a:r>
          </a:p>
          <a:p>
            <a:pPr marL="0" indent="0" eaLnBrk="1" fontAlgn="auto" hangingPunct="1">
              <a:spcAft>
                <a:spcPts val="0"/>
              </a:spcAft>
              <a:buNone/>
              <a:defRPr/>
            </a:pPr>
            <a:endParaRPr lang="en-GB" sz="2400" dirty="0">
              <a:solidFill>
                <a:schemeClr val="tx1">
                  <a:lumMod val="75000"/>
                  <a:lumOff val="25000"/>
                </a:schemeClr>
              </a:solidFill>
            </a:endParaRPr>
          </a:p>
          <a:p>
            <a:pPr eaLnBrk="1" fontAlgn="auto" hangingPunct="1">
              <a:spcAft>
                <a:spcPts val="0"/>
              </a:spcAft>
              <a:buFont typeface="Wingdings 3" charset="2"/>
              <a:buChar char=""/>
              <a:defRPr/>
            </a:pPr>
            <a:r>
              <a:rPr lang="en-GB" sz="2400" dirty="0">
                <a:solidFill>
                  <a:schemeClr val="tx1">
                    <a:lumMod val="75000"/>
                    <a:lumOff val="25000"/>
                  </a:schemeClr>
                </a:solidFill>
              </a:rPr>
              <a:t>Appointments must be booked outside of the school day or during the holiday period  </a:t>
            </a:r>
          </a:p>
          <a:p>
            <a:pPr marL="0" indent="0" eaLnBrk="1" fontAlgn="auto" hangingPunct="1">
              <a:spcAft>
                <a:spcPts val="0"/>
              </a:spcAft>
              <a:buNone/>
              <a:defRPr/>
            </a:pPr>
            <a:endParaRPr lang="en-GB" sz="2400" dirty="0">
              <a:solidFill>
                <a:schemeClr val="tx1">
                  <a:lumMod val="75000"/>
                  <a:lumOff val="25000"/>
                </a:schemeClr>
              </a:solidFill>
            </a:endParaRPr>
          </a:p>
          <a:p>
            <a:pPr eaLnBrk="1" fontAlgn="auto" hangingPunct="1">
              <a:spcAft>
                <a:spcPts val="0"/>
              </a:spcAft>
              <a:buFont typeface="Wingdings 3" charset="2"/>
              <a:buChar char=""/>
              <a:defRPr/>
            </a:pPr>
            <a:r>
              <a:rPr lang="en-GB" sz="2400" dirty="0">
                <a:solidFill>
                  <a:schemeClr val="tx1">
                    <a:lumMod val="75000"/>
                    <a:lumOff val="25000"/>
                  </a:schemeClr>
                </a:solidFill>
              </a:rPr>
              <a:t>Documentation must be produced, in advance, for any appointments that you wish your child to attend during the school day</a:t>
            </a:r>
          </a:p>
          <a:p>
            <a:pPr eaLnBrk="1" fontAlgn="auto" hangingPunct="1">
              <a:spcAft>
                <a:spcPts val="0"/>
              </a:spcAft>
              <a:buFont typeface="Wingdings 3" charset="2"/>
              <a:buChar char=""/>
              <a:defRPr/>
            </a:pPr>
            <a:endParaRPr lang="en-GB" dirty="0">
              <a:solidFill>
                <a:schemeClr val="tx1">
                  <a:lumMod val="75000"/>
                  <a:lumOff val="25000"/>
                </a:schemeClr>
              </a:solidFill>
            </a:endParaRPr>
          </a:p>
        </p:txBody>
      </p:sp>
      <p:pic>
        <p:nvPicPr>
          <p:cNvPr id="2" name="Picture 1">
            <a:extLst>
              <a:ext uri="{FF2B5EF4-FFF2-40B4-BE49-F238E27FC236}">
                <a16:creationId xmlns:a16="http://schemas.microsoft.com/office/drawing/2014/main" id="{D69627CB-E91D-4DB4-BC86-0BA202FC77A4}"/>
              </a:ext>
            </a:extLst>
          </p:cNvPr>
          <p:cNvPicPr>
            <a:picLocks noChangeAspect="1"/>
          </p:cNvPicPr>
          <p:nvPr/>
        </p:nvPicPr>
        <p:blipFill>
          <a:blip r:embed="rId4"/>
          <a:stretch>
            <a:fillRect/>
          </a:stretch>
        </p:blipFill>
        <p:spPr>
          <a:xfrm>
            <a:off x="5580112" y="5085184"/>
            <a:ext cx="3473613" cy="1699610"/>
          </a:xfrm>
          <a:prstGeom prst="rect">
            <a:avLst/>
          </a:prstGeom>
        </p:spPr>
      </p:pic>
      <p:pic>
        <p:nvPicPr>
          <p:cNvPr id="6" name="Audio 5">
            <a:hlinkClick r:id="" action="ppaction://media"/>
            <a:extLst>
              <a:ext uri="{FF2B5EF4-FFF2-40B4-BE49-F238E27FC236}">
                <a16:creationId xmlns:a16="http://schemas.microsoft.com/office/drawing/2014/main" id="{EAD56E7D-E7DC-4FCE-A729-292C8D5574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13"/>
    </mc:Choice>
    <mc:Fallback xmlns="">
      <p:transition spd="slow" advTm="2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39D787E-D80A-42E8-926A-45747BD27325}"/>
              </a:ext>
            </a:extLst>
          </p:cNvPr>
          <p:cNvSpPr>
            <a:spLocks noGrp="1" noChangeArrowheads="1"/>
          </p:cNvSpPr>
          <p:nvPr>
            <p:ph type="title"/>
          </p:nvPr>
        </p:nvSpPr>
        <p:spPr>
          <a:xfrm>
            <a:off x="466564" y="153639"/>
            <a:ext cx="8210872" cy="836712"/>
          </a:xfrm>
        </p:spPr>
        <p:txBody>
          <a:bodyPr>
            <a:normAutofit/>
          </a:bodyPr>
          <a:lstStyle/>
          <a:p>
            <a:pPr eaLnBrk="1" hangingPunct="1">
              <a:defRPr/>
            </a:pPr>
            <a:r>
              <a:rPr lang="en-GB" altLang="en-US" sz="3200" dirty="0"/>
              <a:t>Holidays and exceptional circumstance leave</a:t>
            </a:r>
          </a:p>
        </p:txBody>
      </p:sp>
      <p:sp>
        <p:nvSpPr>
          <p:cNvPr id="3" name="Content Placeholder 2">
            <a:extLst>
              <a:ext uri="{FF2B5EF4-FFF2-40B4-BE49-F238E27FC236}">
                <a16:creationId xmlns:a16="http://schemas.microsoft.com/office/drawing/2014/main" id="{9A59F4FA-1BFD-4AEF-8CE5-A1B4648DCFEA}"/>
              </a:ext>
            </a:extLst>
          </p:cNvPr>
          <p:cNvSpPr>
            <a:spLocks noGrp="1"/>
          </p:cNvSpPr>
          <p:nvPr>
            <p:ph idx="1"/>
          </p:nvPr>
        </p:nvSpPr>
        <p:spPr>
          <a:xfrm>
            <a:off x="323528" y="977158"/>
            <a:ext cx="8496944" cy="5620194"/>
          </a:xfrm>
        </p:spPr>
        <p:txBody>
          <a:bodyPr rtlCol="0">
            <a:noAutofit/>
          </a:bodyPr>
          <a:lstStyle/>
          <a:p>
            <a:pPr eaLnBrk="1" fontAlgn="auto" hangingPunct="1">
              <a:spcAft>
                <a:spcPts val="0"/>
              </a:spcAft>
              <a:buFont typeface="Wingdings 3" charset="2"/>
              <a:buChar char=""/>
              <a:defRPr/>
            </a:pPr>
            <a:r>
              <a:rPr lang="en-GB" sz="2000" dirty="0">
                <a:solidFill>
                  <a:schemeClr val="tx1">
                    <a:lumMod val="75000"/>
                    <a:lumOff val="25000"/>
                  </a:schemeClr>
                </a:solidFill>
              </a:rPr>
              <a:t>No holidays during term time are allowed, any term time holidays will be recorded as unauthorised and escalated to Buckinghamshire County Council attendance team, where parents will enter an attendance contract and penalty fines will be given, direct from the council</a:t>
            </a:r>
          </a:p>
          <a:p>
            <a:pPr marL="0" indent="0" algn="ctr" eaLnBrk="1" fontAlgn="auto" hangingPunct="1">
              <a:spcAft>
                <a:spcPts val="0"/>
              </a:spcAft>
              <a:buFont typeface="Wingdings 3" panose="05040102010807070707" pitchFamily="18" charset="2"/>
              <a:buNone/>
              <a:defRPr/>
            </a:pPr>
            <a:endParaRPr lang="en-GB" sz="2000" dirty="0">
              <a:solidFill>
                <a:schemeClr val="tx1">
                  <a:lumMod val="75000"/>
                  <a:lumOff val="25000"/>
                </a:schemeClr>
              </a:solidFill>
            </a:endParaRPr>
          </a:p>
          <a:p>
            <a:pPr marL="0" indent="0" algn="ctr" eaLnBrk="1" fontAlgn="auto" hangingPunct="1">
              <a:spcAft>
                <a:spcPts val="0"/>
              </a:spcAft>
              <a:buFont typeface="Wingdings 3" panose="05040102010807070707" pitchFamily="18" charset="2"/>
              <a:buNone/>
              <a:defRPr/>
            </a:pPr>
            <a:r>
              <a:rPr lang="en-GB" sz="2000" dirty="0">
                <a:solidFill>
                  <a:schemeClr val="tx1">
                    <a:lumMod val="75000"/>
                    <a:lumOff val="25000"/>
                  </a:schemeClr>
                </a:solidFill>
              </a:rPr>
              <a:t>(contracts and fines are not limited to term time holidays, also to persistent absence and persistent lateness).</a:t>
            </a:r>
          </a:p>
          <a:p>
            <a:pPr marL="0" indent="0" eaLnBrk="1" fontAlgn="auto" hangingPunct="1">
              <a:spcAft>
                <a:spcPts val="0"/>
              </a:spcAft>
              <a:buFont typeface="Wingdings 3" panose="05040102010807070707" pitchFamily="18" charset="2"/>
              <a:buNone/>
              <a:defRPr/>
            </a:pPr>
            <a:endParaRPr lang="en-GB" sz="2000" dirty="0">
              <a:solidFill>
                <a:schemeClr val="tx1">
                  <a:lumMod val="75000"/>
                  <a:lumOff val="25000"/>
                </a:schemeClr>
              </a:solidFill>
            </a:endParaRPr>
          </a:p>
          <a:p>
            <a:pPr eaLnBrk="1" fontAlgn="auto" hangingPunct="1">
              <a:spcAft>
                <a:spcPts val="0"/>
              </a:spcAft>
              <a:buFont typeface="Wingdings 3" charset="2"/>
              <a:buChar char=""/>
              <a:defRPr/>
            </a:pPr>
            <a:r>
              <a:rPr lang="en-GB" sz="2000" dirty="0">
                <a:solidFill>
                  <a:schemeClr val="tx1">
                    <a:lumMod val="75000"/>
                    <a:lumOff val="25000"/>
                  </a:schemeClr>
                </a:solidFill>
              </a:rPr>
              <a:t>All holidays need to be taken during the school holidays.</a:t>
            </a:r>
          </a:p>
          <a:p>
            <a:pPr marL="0" indent="0" eaLnBrk="1" fontAlgn="auto" hangingPunct="1">
              <a:spcAft>
                <a:spcPts val="0"/>
              </a:spcAft>
              <a:buNone/>
              <a:defRPr/>
            </a:pPr>
            <a:endParaRPr lang="en-GB" sz="2000" dirty="0">
              <a:solidFill>
                <a:schemeClr val="tx1">
                  <a:lumMod val="75000"/>
                  <a:lumOff val="25000"/>
                </a:schemeClr>
              </a:solidFill>
            </a:endParaRPr>
          </a:p>
          <a:p>
            <a:pPr eaLnBrk="1" fontAlgn="auto" hangingPunct="1">
              <a:spcAft>
                <a:spcPts val="0"/>
              </a:spcAft>
              <a:buFont typeface="Wingdings 3" charset="2"/>
              <a:buChar char=""/>
              <a:defRPr/>
            </a:pPr>
            <a:r>
              <a:rPr lang="en-GB" sz="2000" dirty="0">
                <a:solidFill>
                  <a:schemeClr val="tx1">
                    <a:lumMod val="75000"/>
                    <a:lumOff val="25000"/>
                  </a:schemeClr>
                </a:solidFill>
              </a:rPr>
              <a:t>If any leave is required during term time,</a:t>
            </a:r>
          </a:p>
          <a:p>
            <a:pPr marL="0" indent="0" eaLnBrk="1" fontAlgn="auto" hangingPunct="1">
              <a:spcAft>
                <a:spcPts val="0"/>
              </a:spcAft>
              <a:buNone/>
              <a:defRPr/>
            </a:pPr>
            <a:r>
              <a:rPr lang="en-GB" sz="2000" dirty="0">
                <a:solidFill>
                  <a:schemeClr val="tx1">
                    <a:lumMod val="75000"/>
                    <a:lumOff val="25000"/>
                  </a:schemeClr>
                </a:solidFill>
              </a:rPr>
              <a:t>     due to special circumstance, speak with </a:t>
            </a:r>
          </a:p>
          <a:p>
            <a:pPr marL="0" indent="0" eaLnBrk="1" fontAlgn="auto" hangingPunct="1">
              <a:spcAft>
                <a:spcPts val="0"/>
              </a:spcAft>
              <a:buNone/>
              <a:defRPr/>
            </a:pPr>
            <a:r>
              <a:rPr lang="en-GB" sz="2000" dirty="0">
                <a:solidFill>
                  <a:schemeClr val="tx1">
                    <a:lumMod val="75000"/>
                    <a:lumOff val="25000"/>
                  </a:schemeClr>
                </a:solidFill>
              </a:rPr>
              <a:t>     the Attendance Officer and we can </a:t>
            </a:r>
          </a:p>
          <a:p>
            <a:pPr marL="0" indent="0" eaLnBrk="1" fontAlgn="auto" hangingPunct="1">
              <a:spcAft>
                <a:spcPts val="0"/>
              </a:spcAft>
              <a:buNone/>
              <a:defRPr/>
            </a:pPr>
            <a:r>
              <a:rPr lang="en-GB" sz="2000" dirty="0">
                <a:solidFill>
                  <a:schemeClr val="tx1">
                    <a:lumMod val="75000"/>
                    <a:lumOff val="25000"/>
                  </a:schemeClr>
                </a:solidFill>
              </a:rPr>
              <a:t>     discuss further, supporting documents </a:t>
            </a:r>
          </a:p>
          <a:p>
            <a:pPr marL="0" indent="0" eaLnBrk="1" fontAlgn="auto" hangingPunct="1">
              <a:spcAft>
                <a:spcPts val="0"/>
              </a:spcAft>
              <a:buNone/>
              <a:defRPr/>
            </a:pPr>
            <a:r>
              <a:rPr lang="en-GB" sz="2000" dirty="0">
                <a:solidFill>
                  <a:schemeClr val="tx1">
                    <a:lumMod val="75000"/>
                    <a:lumOff val="25000"/>
                  </a:schemeClr>
                </a:solidFill>
              </a:rPr>
              <a:t>     will be required</a:t>
            </a:r>
          </a:p>
        </p:txBody>
      </p:sp>
      <p:pic>
        <p:nvPicPr>
          <p:cNvPr id="2" name="Picture 1">
            <a:extLst>
              <a:ext uri="{FF2B5EF4-FFF2-40B4-BE49-F238E27FC236}">
                <a16:creationId xmlns:a16="http://schemas.microsoft.com/office/drawing/2014/main" id="{C083AE84-2571-4541-A355-E0A8727D8A6E}"/>
              </a:ext>
            </a:extLst>
          </p:cNvPr>
          <p:cNvPicPr>
            <a:picLocks noChangeAspect="1"/>
          </p:cNvPicPr>
          <p:nvPr/>
        </p:nvPicPr>
        <p:blipFill>
          <a:blip r:embed="rId4"/>
          <a:stretch>
            <a:fillRect/>
          </a:stretch>
        </p:blipFill>
        <p:spPr>
          <a:xfrm>
            <a:off x="5436096" y="4059915"/>
            <a:ext cx="3384376" cy="2644446"/>
          </a:xfrm>
          <a:prstGeom prst="rect">
            <a:avLst/>
          </a:prstGeom>
        </p:spPr>
      </p:pic>
      <p:pic>
        <p:nvPicPr>
          <p:cNvPr id="5" name="Audio 4">
            <a:hlinkClick r:id="" action="ppaction://media"/>
            <a:extLst>
              <a:ext uri="{FF2B5EF4-FFF2-40B4-BE49-F238E27FC236}">
                <a16:creationId xmlns:a16="http://schemas.microsoft.com/office/drawing/2014/main" id="{772D66C0-3D2B-416F-A10F-C0A7AE95CB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60"/>
    </mc:Choice>
    <mc:Fallback xmlns="">
      <p:transition spd="slow" advTm="4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92ECFA5-BE16-405A-9003-E1033C11CCDB}"/>
              </a:ext>
            </a:extLst>
          </p:cNvPr>
          <p:cNvSpPr>
            <a:spLocks noGrp="1" noChangeArrowheads="1"/>
          </p:cNvSpPr>
          <p:nvPr>
            <p:ph type="title"/>
          </p:nvPr>
        </p:nvSpPr>
        <p:spPr>
          <a:xfrm>
            <a:off x="1547664" y="116632"/>
            <a:ext cx="6348413" cy="1223962"/>
          </a:xfrm>
        </p:spPr>
        <p:txBody>
          <a:bodyPr>
            <a:normAutofit fontScale="90000"/>
          </a:bodyPr>
          <a:lstStyle/>
          <a:p>
            <a:pPr eaLnBrk="1" hangingPunct="1">
              <a:defRPr/>
            </a:pPr>
            <a:r>
              <a:rPr lang="en-GB" altLang="en-US" sz="4800" dirty="0"/>
              <a:t>Rewards</a:t>
            </a:r>
            <a:br>
              <a:rPr lang="en-GB" altLang="en-US" sz="4800" dirty="0"/>
            </a:br>
            <a:endParaRPr lang="en-GB" altLang="en-US" sz="4800" dirty="0"/>
          </a:p>
        </p:txBody>
      </p:sp>
      <p:sp>
        <p:nvSpPr>
          <p:cNvPr id="3" name="Content Placeholder 2">
            <a:extLst>
              <a:ext uri="{FF2B5EF4-FFF2-40B4-BE49-F238E27FC236}">
                <a16:creationId xmlns:a16="http://schemas.microsoft.com/office/drawing/2014/main" id="{28C7F225-9174-48A8-9FE8-80D435A8BFE9}"/>
              </a:ext>
            </a:extLst>
          </p:cNvPr>
          <p:cNvSpPr>
            <a:spLocks noGrp="1"/>
          </p:cNvSpPr>
          <p:nvPr>
            <p:ph idx="1"/>
          </p:nvPr>
        </p:nvSpPr>
        <p:spPr>
          <a:xfrm>
            <a:off x="395536" y="836613"/>
            <a:ext cx="6348413" cy="5411787"/>
          </a:xfrm>
        </p:spPr>
        <p:txBody>
          <a:bodyPr>
            <a:normAutofit/>
          </a:bodyPr>
          <a:lstStyle/>
          <a:p>
            <a:pPr marL="0" indent="0" eaLnBrk="1" hangingPunct="1">
              <a:buFont typeface="Wingdings 3" panose="05040102010807070707" pitchFamily="18" charset="2"/>
              <a:buNone/>
              <a:defRPr/>
            </a:pPr>
            <a:r>
              <a:rPr lang="en-GB" sz="2400" u="sng" dirty="0"/>
              <a:t>Weekly Draw</a:t>
            </a:r>
          </a:p>
          <a:p>
            <a:pPr eaLnBrk="1" hangingPunct="1">
              <a:buFont typeface="Wingdings" panose="05000000000000000000" pitchFamily="2" charset="2"/>
              <a:buChar char="Ø"/>
              <a:defRPr/>
            </a:pPr>
            <a:r>
              <a:rPr lang="en-GB" sz="2400" dirty="0"/>
              <a:t>We reward those pupils who do achieve 100% attendance on a weekly basis, with the winner of the draw receiving a goodie bag each Friday.</a:t>
            </a:r>
          </a:p>
          <a:p>
            <a:pPr marL="0" indent="0" eaLnBrk="1" hangingPunct="1">
              <a:buNone/>
              <a:defRPr/>
            </a:pPr>
            <a:endParaRPr lang="en-GB" sz="2400" dirty="0"/>
          </a:p>
          <a:p>
            <a:pPr marL="0" indent="0" eaLnBrk="1" hangingPunct="1">
              <a:buFont typeface="Wingdings 3" panose="05040102010807070707" pitchFamily="18" charset="2"/>
              <a:buNone/>
              <a:defRPr/>
            </a:pPr>
            <a:r>
              <a:rPr lang="en-GB" sz="2400" u="sng" dirty="0"/>
              <a:t>Grand Prize</a:t>
            </a:r>
          </a:p>
          <a:p>
            <a:pPr eaLnBrk="1" hangingPunct="1">
              <a:buFont typeface="Wingdings" panose="05000000000000000000" pitchFamily="2" charset="2"/>
              <a:buChar char="Ø"/>
              <a:defRPr/>
            </a:pPr>
            <a:r>
              <a:rPr lang="en-GB" sz="2400" dirty="0"/>
              <a:t>Our grand prize draw raffle of a £50 Amazon voucher will also reward those pupils who have full attendance each week during the term.</a:t>
            </a:r>
          </a:p>
          <a:p>
            <a:pPr marL="0" indent="0" eaLnBrk="1" hangingPunct="1">
              <a:buFont typeface="Wingdings 3" panose="05040102010807070707" pitchFamily="18" charset="2"/>
              <a:buNone/>
              <a:defRPr/>
            </a:pPr>
            <a:endParaRPr lang="en-GB" sz="2400" dirty="0"/>
          </a:p>
          <a:p>
            <a:pPr marL="0" indent="0" eaLnBrk="1" hangingPunct="1">
              <a:buFont typeface="Wingdings 3" panose="05040102010807070707" pitchFamily="18" charset="2"/>
              <a:buNone/>
              <a:defRPr/>
            </a:pPr>
            <a:r>
              <a:rPr lang="en-GB" sz="2400" dirty="0"/>
              <a:t>Both these draws are celebrated during assemblies, with the whole school present.</a:t>
            </a:r>
          </a:p>
        </p:txBody>
      </p:sp>
      <p:pic>
        <p:nvPicPr>
          <p:cNvPr id="2" name="Picture 1">
            <a:extLst>
              <a:ext uri="{FF2B5EF4-FFF2-40B4-BE49-F238E27FC236}">
                <a16:creationId xmlns:a16="http://schemas.microsoft.com/office/drawing/2014/main" id="{EE5FC81C-0E97-47B0-BF4D-A242DECA1EE5}"/>
              </a:ext>
            </a:extLst>
          </p:cNvPr>
          <p:cNvPicPr>
            <a:picLocks noChangeAspect="1"/>
          </p:cNvPicPr>
          <p:nvPr/>
        </p:nvPicPr>
        <p:blipFill>
          <a:blip r:embed="rId4"/>
          <a:stretch>
            <a:fillRect/>
          </a:stretch>
        </p:blipFill>
        <p:spPr>
          <a:xfrm>
            <a:off x="6833959" y="721227"/>
            <a:ext cx="2124236" cy="2952328"/>
          </a:xfrm>
          <a:prstGeom prst="rect">
            <a:avLst/>
          </a:prstGeom>
        </p:spPr>
      </p:pic>
      <p:pic>
        <p:nvPicPr>
          <p:cNvPr id="4" name="Picture 3">
            <a:extLst>
              <a:ext uri="{FF2B5EF4-FFF2-40B4-BE49-F238E27FC236}">
                <a16:creationId xmlns:a16="http://schemas.microsoft.com/office/drawing/2014/main" id="{A1B06091-7A42-4A1A-95C2-798891C2287E}"/>
              </a:ext>
            </a:extLst>
          </p:cNvPr>
          <p:cNvPicPr>
            <a:picLocks noChangeAspect="1"/>
          </p:cNvPicPr>
          <p:nvPr/>
        </p:nvPicPr>
        <p:blipFill>
          <a:blip r:embed="rId5"/>
          <a:stretch>
            <a:fillRect/>
          </a:stretch>
        </p:blipFill>
        <p:spPr>
          <a:xfrm>
            <a:off x="6022858" y="4393536"/>
            <a:ext cx="3006604" cy="1854864"/>
          </a:xfrm>
          <a:prstGeom prst="rect">
            <a:avLst/>
          </a:prstGeom>
        </p:spPr>
      </p:pic>
      <p:pic>
        <p:nvPicPr>
          <p:cNvPr id="5" name="Audio 4">
            <a:hlinkClick r:id="" action="ppaction://media"/>
            <a:extLst>
              <a:ext uri="{FF2B5EF4-FFF2-40B4-BE49-F238E27FC236}">
                <a16:creationId xmlns:a16="http://schemas.microsoft.com/office/drawing/2014/main" id="{DCE0E013-D77C-4268-8CEC-1F8374B4A9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41"/>
    </mc:Choice>
    <mc:Fallback xmlns="">
      <p:transition spd="slow" advTm="2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1F42240-1671-4617-94D8-7DF13C2807C6}"/>
              </a:ext>
            </a:extLst>
          </p:cNvPr>
          <p:cNvSpPr>
            <a:spLocks noGrp="1" noChangeArrowheads="1"/>
          </p:cNvSpPr>
          <p:nvPr>
            <p:ph type="title"/>
          </p:nvPr>
        </p:nvSpPr>
        <p:spPr/>
        <p:txBody>
          <a:bodyPr/>
          <a:lstStyle/>
          <a:p>
            <a:pPr eaLnBrk="1" hangingPunct="1"/>
            <a:r>
              <a:rPr lang="en-GB" altLang="en-US" sz="4400"/>
              <a:t>Information</a:t>
            </a:r>
          </a:p>
        </p:txBody>
      </p:sp>
      <p:sp>
        <p:nvSpPr>
          <p:cNvPr id="3" name="Content Placeholder 2">
            <a:extLst>
              <a:ext uri="{FF2B5EF4-FFF2-40B4-BE49-F238E27FC236}">
                <a16:creationId xmlns:a16="http://schemas.microsoft.com/office/drawing/2014/main" id="{EBC26AB9-FC27-413C-9D8D-D72F14A860AF}"/>
              </a:ext>
            </a:extLst>
          </p:cNvPr>
          <p:cNvSpPr>
            <a:spLocks noGrp="1"/>
          </p:cNvSpPr>
          <p:nvPr>
            <p:ph idx="1"/>
          </p:nvPr>
        </p:nvSpPr>
        <p:spPr>
          <a:xfrm>
            <a:off x="179512" y="1600200"/>
            <a:ext cx="8784976" cy="4525963"/>
          </a:xfrm>
        </p:spPr>
        <p:txBody>
          <a:bodyPr>
            <a:normAutofit fontScale="77500" lnSpcReduction="20000"/>
          </a:bodyPr>
          <a:lstStyle/>
          <a:p>
            <a:pPr eaLnBrk="1" hangingPunct="1">
              <a:defRPr/>
            </a:pPr>
            <a:r>
              <a:rPr lang="en-GB" dirty="0"/>
              <a:t>Attendance Policy is available to view on our website, along with an attendance chart, which outlines the procedures, so that everyone is clear of the process with regards to attendance</a:t>
            </a:r>
          </a:p>
          <a:p>
            <a:pPr marL="0" indent="0" eaLnBrk="1" hangingPunct="1">
              <a:buNone/>
              <a:defRPr/>
            </a:pPr>
            <a:endParaRPr lang="en-GB" dirty="0"/>
          </a:p>
          <a:p>
            <a:pPr eaLnBrk="1" hangingPunct="1">
              <a:defRPr/>
            </a:pPr>
            <a:r>
              <a:rPr lang="en-GB" dirty="0"/>
              <a:t>01753 887743 / </a:t>
            </a:r>
            <a:r>
              <a:rPr lang="en-GB" dirty="0" err="1">
                <a:hlinkClick r:id="rId4"/>
              </a:rPr>
              <a:t>absence@stjosephschalfont.school</a:t>
            </a:r>
            <a:endParaRPr lang="en-GB" dirty="0"/>
          </a:p>
          <a:p>
            <a:pPr marL="0" indent="0" eaLnBrk="1" hangingPunct="1">
              <a:buNone/>
              <a:defRPr/>
            </a:pPr>
            <a:endParaRPr lang="en-GB" dirty="0"/>
          </a:p>
          <a:p>
            <a:pPr marL="0" indent="0" eaLnBrk="1" hangingPunct="1">
              <a:buFont typeface="Wingdings 3" panose="05040102010807070707" pitchFamily="18" charset="2"/>
              <a:buNone/>
              <a:defRPr/>
            </a:pPr>
            <a:r>
              <a:rPr lang="en-GB" dirty="0"/>
              <a:t>Contact before 8:30am if your child cannot attend school, giving the reason. </a:t>
            </a:r>
            <a:r>
              <a:rPr lang="en-GB" b="1" dirty="0"/>
              <a:t>You must contact the school each day your child is absent.</a:t>
            </a:r>
          </a:p>
          <a:p>
            <a:pPr marL="0" indent="0" eaLnBrk="1" hangingPunct="1">
              <a:buFont typeface="Wingdings 3" panose="05040102010807070707" pitchFamily="18" charset="2"/>
              <a:buNone/>
              <a:defRPr/>
            </a:pPr>
            <a:endParaRPr lang="en-GB" dirty="0"/>
          </a:p>
          <a:p>
            <a:pPr marL="0" indent="0" eaLnBrk="1" hangingPunct="1">
              <a:buFont typeface="Wingdings 3" panose="05040102010807070707" pitchFamily="18" charset="2"/>
              <a:buNone/>
              <a:defRPr/>
            </a:pPr>
            <a:r>
              <a:rPr lang="en-GB" dirty="0"/>
              <a:t>All attendance related queries can be directed straight to the Attendance Officer, preferably after 10am, Monday-Friday.</a:t>
            </a:r>
          </a:p>
        </p:txBody>
      </p:sp>
      <p:pic>
        <p:nvPicPr>
          <p:cNvPr id="2" name="Audio 1">
            <a:hlinkClick r:id="" action="ppaction://media"/>
            <a:extLst>
              <a:ext uri="{FF2B5EF4-FFF2-40B4-BE49-F238E27FC236}">
                <a16:creationId xmlns:a16="http://schemas.microsoft.com/office/drawing/2014/main" id="{9C61C97B-82ED-4027-9308-CA864C792E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38"/>
    </mc:Choice>
    <mc:Fallback xmlns="">
      <p:transition spd="slow" advTm="36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40B6759-9AFF-4E0B-A94C-B3FD84B2D865}"/>
              </a:ext>
            </a:extLst>
          </p:cNvPr>
          <p:cNvSpPr>
            <a:spLocks noGrp="1" noChangeArrowheads="1"/>
          </p:cNvSpPr>
          <p:nvPr>
            <p:ph type="title"/>
          </p:nvPr>
        </p:nvSpPr>
        <p:spPr>
          <a:xfrm>
            <a:off x="395536" y="404664"/>
            <a:ext cx="8229600" cy="634082"/>
          </a:xfrm>
        </p:spPr>
        <p:txBody>
          <a:bodyPr>
            <a:normAutofit fontScale="90000"/>
          </a:bodyPr>
          <a:lstStyle/>
          <a:p>
            <a:r>
              <a:rPr lang="en-GB" altLang="en-US" sz="4400" b="1" dirty="0"/>
              <a:t>Dietary &amp; Medical Needs</a:t>
            </a:r>
          </a:p>
        </p:txBody>
      </p:sp>
      <p:sp>
        <p:nvSpPr>
          <p:cNvPr id="3" name="Content Placeholder 2">
            <a:extLst>
              <a:ext uri="{FF2B5EF4-FFF2-40B4-BE49-F238E27FC236}">
                <a16:creationId xmlns:a16="http://schemas.microsoft.com/office/drawing/2014/main" id="{4BB34557-50C0-4C8E-BA20-BA96A053035C}"/>
              </a:ext>
            </a:extLst>
          </p:cNvPr>
          <p:cNvSpPr>
            <a:spLocks noGrp="1"/>
          </p:cNvSpPr>
          <p:nvPr>
            <p:ph idx="1"/>
          </p:nvPr>
        </p:nvSpPr>
        <p:spPr>
          <a:xfrm>
            <a:off x="143508" y="1412776"/>
            <a:ext cx="8856984" cy="4979987"/>
          </a:xfrm>
        </p:spPr>
        <p:txBody>
          <a:bodyPr>
            <a:normAutofit fontScale="70000" lnSpcReduction="20000"/>
          </a:bodyPr>
          <a:lstStyle/>
          <a:p>
            <a:pPr>
              <a:defRPr/>
            </a:pPr>
            <a:r>
              <a:rPr lang="en-GB" dirty="0"/>
              <a:t>Inform us immediately of any changes to dietary or medical needs</a:t>
            </a:r>
          </a:p>
          <a:p>
            <a:pPr marL="0" indent="0">
              <a:buNone/>
              <a:defRPr/>
            </a:pPr>
            <a:endParaRPr lang="en-GB" dirty="0"/>
          </a:p>
          <a:p>
            <a:pPr>
              <a:defRPr/>
            </a:pPr>
            <a:r>
              <a:rPr lang="en-GB" dirty="0"/>
              <a:t>If we are required to keep medication onsite permanently you will need to complete:</a:t>
            </a:r>
          </a:p>
          <a:p>
            <a:pPr lvl="1">
              <a:buFont typeface="Wingdings" panose="05000000000000000000" pitchFamily="2" charset="2"/>
              <a:buChar char="v"/>
              <a:defRPr/>
            </a:pPr>
            <a:r>
              <a:rPr lang="en-GB" dirty="0"/>
              <a:t>Healthcare plan and an agreement for administering medication</a:t>
            </a:r>
          </a:p>
          <a:p>
            <a:pPr lvl="1">
              <a:buFont typeface="Wingdings" panose="05000000000000000000" pitchFamily="2" charset="2"/>
              <a:buChar char="v"/>
              <a:defRPr/>
            </a:pPr>
            <a:endParaRPr lang="en-GB" dirty="0"/>
          </a:p>
          <a:p>
            <a:pPr>
              <a:defRPr/>
            </a:pPr>
            <a:r>
              <a:rPr lang="en-GB" dirty="0"/>
              <a:t>If we are required to keep medication onsite, short term, for example antibiotics, you will need to complete:</a:t>
            </a:r>
          </a:p>
          <a:p>
            <a:pPr lvl="1">
              <a:buFont typeface="Wingdings" panose="05000000000000000000" pitchFamily="2" charset="2"/>
              <a:buChar char="v"/>
              <a:defRPr/>
            </a:pPr>
            <a:r>
              <a:rPr lang="en-GB" dirty="0"/>
              <a:t>Agreement for administering medication</a:t>
            </a:r>
          </a:p>
          <a:p>
            <a:pPr marL="457200" lvl="1" indent="0">
              <a:buNone/>
              <a:defRPr/>
            </a:pPr>
            <a:endParaRPr lang="en-GB" dirty="0"/>
          </a:p>
          <a:p>
            <a:pPr marL="0" indent="0" algn="ctr">
              <a:buFont typeface="Wingdings 3" panose="05040102010807070707" pitchFamily="18" charset="2"/>
              <a:buNone/>
              <a:defRPr/>
            </a:pPr>
            <a:r>
              <a:rPr lang="en-GB" sz="3400" dirty="0">
                <a:solidFill>
                  <a:srgbClr val="FF0000"/>
                </a:solidFill>
              </a:rPr>
              <a:t>All medication must be brought to the school office by an adult, are not permitted to carry any type of medication in their bag.</a:t>
            </a:r>
          </a:p>
          <a:p>
            <a:pPr marL="0" indent="0" algn="ctr">
              <a:buFont typeface="Wingdings 3" panose="05040102010807070707" pitchFamily="18" charset="2"/>
              <a:buNone/>
              <a:defRPr/>
            </a:pPr>
            <a:endParaRPr lang="en-GB" sz="3400" dirty="0">
              <a:solidFill>
                <a:srgbClr val="FF0000"/>
              </a:solidFill>
            </a:endParaRPr>
          </a:p>
          <a:p>
            <a:pPr marL="0" indent="0" algn="ctr">
              <a:buFont typeface="Wingdings 3" panose="05040102010807070707" pitchFamily="18" charset="2"/>
              <a:buNone/>
              <a:defRPr/>
            </a:pPr>
            <a:r>
              <a:rPr lang="en-GB" sz="3400" dirty="0">
                <a:solidFill>
                  <a:srgbClr val="FF0000"/>
                </a:solidFill>
              </a:rPr>
              <a:t>All medication must be prescribed, in the original packaging and      age related.</a:t>
            </a:r>
          </a:p>
          <a:p>
            <a:pPr marL="0" indent="0">
              <a:buFont typeface="Wingdings 3" panose="05040102010807070707" pitchFamily="18" charset="2"/>
              <a:buNone/>
              <a:defRPr/>
            </a:pPr>
            <a:endParaRPr lang="en-GB" dirty="0"/>
          </a:p>
        </p:txBody>
      </p:sp>
      <p:pic>
        <p:nvPicPr>
          <p:cNvPr id="4" name="Audio 3">
            <a:hlinkClick r:id="" action="ppaction://media"/>
            <a:extLst>
              <a:ext uri="{FF2B5EF4-FFF2-40B4-BE49-F238E27FC236}">
                <a16:creationId xmlns:a16="http://schemas.microsoft.com/office/drawing/2014/main" id="{3DBD1291-8BB9-419D-98B8-748A368D7D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992"/>
    </mc:Choice>
    <mc:Fallback xmlns="">
      <p:transition spd="slow" advTm="4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feguarding – Sussex Clubs for Young People">
            <a:extLst>
              <a:ext uri="{FF2B5EF4-FFF2-40B4-BE49-F238E27FC236}">
                <a16:creationId xmlns:a16="http://schemas.microsoft.com/office/drawing/2014/main" id="{5962A3F6-BDB9-4AD4-8E6D-6E9896DE33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70" y="188640"/>
            <a:ext cx="8756860" cy="2712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4A9AEE-99FB-47B5-B3BB-BBEFA2A59F40}"/>
              </a:ext>
            </a:extLst>
          </p:cNvPr>
          <p:cNvSpPr txBox="1"/>
          <p:nvPr/>
        </p:nvSpPr>
        <p:spPr>
          <a:xfrm>
            <a:off x="251520" y="3140968"/>
            <a:ext cx="8712968" cy="3170099"/>
          </a:xfrm>
          <a:prstGeom prst="rect">
            <a:avLst/>
          </a:prstGeom>
          <a:noFill/>
        </p:spPr>
        <p:txBody>
          <a:bodyPr wrap="square" rtlCol="0">
            <a:spAutoFit/>
          </a:bodyPr>
          <a:lstStyle/>
          <a:p>
            <a:r>
              <a:rPr lang="en-GB" sz="2000" b="1" dirty="0">
                <a:solidFill>
                  <a:srgbClr val="FF0000"/>
                </a:solidFill>
              </a:rPr>
              <a:t>Takes precedence over everything else in school.</a:t>
            </a:r>
          </a:p>
          <a:p>
            <a:endParaRPr lang="en-GB" sz="2000" dirty="0"/>
          </a:p>
          <a:p>
            <a:r>
              <a:rPr lang="en-GB" sz="2000" dirty="0"/>
              <a:t>Mrs Ford (Assistant Headteacher) Safeguarding Lead for the school.</a:t>
            </a:r>
          </a:p>
          <a:p>
            <a:endParaRPr lang="en-GB" sz="2000" dirty="0"/>
          </a:p>
          <a:p>
            <a:r>
              <a:rPr lang="en-GB" sz="2000" dirty="0"/>
              <a:t>Mrs O’Kane (Deputy Headteacher) Deputy Safeguarding Lead for the school.</a:t>
            </a:r>
          </a:p>
          <a:p>
            <a:endParaRPr lang="en-GB" sz="2000" dirty="0"/>
          </a:p>
          <a:p>
            <a:r>
              <a:rPr lang="en-GB" sz="2000" dirty="0"/>
              <a:t>Mrs Lovegrove (Headteacher) has overall responsibility for Safeguarding.</a:t>
            </a:r>
          </a:p>
          <a:p>
            <a:endParaRPr lang="en-GB" sz="2000" b="1" dirty="0">
              <a:solidFill>
                <a:srgbClr val="FF0000"/>
              </a:solidFill>
            </a:endParaRPr>
          </a:p>
          <a:p>
            <a:pPr algn="ctr"/>
            <a:r>
              <a:rPr lang="en-GB" sz="2000" b="1" dirty="0">
                <a:solidFill>
                  <a:srgbClr val="FF0000"/>
                </a:solidFill>
              </a:rPr>
              <a:t>If you have any safeguarding concerns, please bring them to the attention of one of the members of staff listed above.  </a:t>
            </a:r>
          </a:p>
        </p:txBody>
      </p:sp>
      <p:pic>
        <p:nvPicPr>
          <p:cNvPr id="3" name="Audio 2">
            <a:hlinkClick r:id="" action="ppaction://media"/>
            <a:extLst>
              <a:ext uri="{FF2B5EF4-FFF2-40B4-BE49-F238E27FC236}">
                <a16:creationId xmlns:a16="http://schemas.microsoft.com/office/drawing/2014/main" id="{5A5DABA0-6067-4F1F-B6D4-E2AAAA2338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75711408"/>
      </p:ext>
    </p:extLst>
  </p:cSld>
  <p:clrMapOvr>
    <a:masterClrMapping/>
  </p:clrMapOvr>
  <mc:AlternateContent xmlns:mc="http://schemas.openxmlformats.org/markup-compatibility/2006" xmlns:p14="http://schemas.microsoft.com/office/powerpoint/2010/main">
    <mc:Choice Requires="p14">
      <p:transition spd="slow" p14:dur="2000" advTm="32784"/>
    </mc:Choice>
    <mc:Fallback xmlns="">
      <p:transition spd="slow" advTm="3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948C79-CE66-4173-B330-952A8B9F78C6}"/>
              </a:ext>
            </a:extLst>
          </p:cNvPr>
          <p:cNvSpPr>
            <a:spLocks noChangeArrowheads="1"/>
          </p:cNvSpPr>
          <p:nvPr/>
        </p:nvSpPr>
        <p:spPr bwMode="auto">
          <a:xfrm>
            <a:off x="179510" y="5530059"/>
            <a:ext cx="8712967" cy="1179715"/>
          </a:xfrm>
          <a:prstGeom prst="rect">
            <a:avLst/>
          </a:prstGeom>
          <a:solidFill>
            <a:srgbClr val="FFFF66"/>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Parking around School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Please be considerate to the local Residents</a:t>
            </a:r>
            <a:r>
              <a:rPr lang="en-GB" altLang="en-US" sz="2400" dirty="0">
                <a:solidFill>
                  <a:srgbClr val="000000"/>
                </a:solidFill>
                <a:latin typeface="Calibri" panose="020F0502020204030204" pitchFamily="34" charset="0"/>
                <a:cs typeface="Calibri" panose="020F0502020204030204" pitchFamily="34" charset="0"/>
              </a:rPr>
              <a:t>. Please use the Church carpark and walk up Priory Road.  </a:t>
            </a:r>
            <a:endParaRPr kumimoji="0" lang="en-GB"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4DA5FF5-E5AC-4781-9E41-DB19C1DAF444}"/>
              </a:ext>
            </a:extLst>
          </p:cNvPr>
          <p:cNvSpPr>
            <a:spLocks noChangeArrowheads="1"/>
          </p:cNvSpPr>
          <p:nvPr/>
        </p:nvSpPr>
        <p:spPr bwMode="auto">
          <a:xfrm>
            <a:off x="179512" y="148226"/>
            <a:ext cx="8784976" cy="2394848"/>
          </a:xfrm>
          <a:prstGeom prst="rect">
            <a:avLst/>
          </a:prstGeom>
          <a:solidFill>
            <a:schemeClr val="accent6">
              <a:lumMod val="40000"/>
              <a:lumOff val="60000"/>
            </a:schemeClr>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DCD5C50D-A71B-42E5-BAC0-632621294CA6}"/>
              </a:ext>
            </a:extLst>
          </p:cNvPr>
          <p:cNvSpPr/>
          <p:nvPr/>
        </p:nvSpPr>
        <p:spPr>
          <a:xfrm>
            <a:off x="251520" y="148226"/>
            <a:ext cx="8640957" cy="1477328"/>
          </a:xfrm>
          <a:prstGeom prst="rect">
            <a:avLst/>
          </a:prstGeom>
        </p:spPr>
        <p:txBody>
          <a:bodyPr wrap="square">
            <a:spAutoFit/>
          </a:bodyPr>
          <a:lstStyle/>
          <a:p>
            <a:r>
              <a:rPr lang="en-GB" dirty="0"/>
              <a:t>Check your emails / texts regularly – this is the main means of communication from school.</a:t>
            </a:r>
          </a:p>
          <a:p>
            <a:r>
              <a:rPr lang="en-GB" dirty="0"/>
              <a:t>Check weekly school newsletter </a:t>
            </a:r>
          </a:p>
          <a:p>
            <a:r>
              <a:rPr lang="en-GB" dirty="0"/>
              <a:t>Check school website </a:t>
            </a:r>
            <a:r>
              <a:rPr lang="en-GB" dirty="0">
                <a:solidFill>
                  <a:srgbClr val="FF0000"/>
                </a:solidFill>
                <a:hlinkClick r:id="rId4"/>
              </a:rPr>
              <a:t>https://www.stjosephschalfont.school</a:t>
            </a:r>
            <a:endParaRPr lang="en-GB" dirty="0">
              <a:solidFill>
                <a:srgbClr val="FF0000"/>
              </a:solidFill>
            </a:endParaRPr>
          </a:p>
          <a:p>
            <a:r>
              <a:rPr lang="en-GB" dirty="0"/>
              <a:t>Facebook: </a:t>
            </a:r>
          </a:p>
          <a:p>
            <a:r>
              <a:rPr lang="en-GB" dirty="0"/>
              <a:t>Instagram: </a:t>
            </a:r>
          </a:p>
        </p:txBody>
      </p:sp>
      <p:sp>
        <p:nvSpPr>
          <p:cNvPr id="7" name="Rectangle 2">
            <a:extLst>
              <a:ext uri="{FF2B5EF4-FFF2-40B4-BE49-F238E27FC236}">
                <a16:creationId xmlns:a16="http://schemas.microsoft.com/office/drawing/2014/main" id="{59FD8F8A-EE78-4FEE-972C-AEBDC5BFF41B}"/>
              </a:ext>
            </a:extLst>
          </p:cNvPr>
          <p:cNvSpPr>
            <a:spLocks noChangeArrowheads="1"/>
          </p:cNvSpPr>
          <p:nvPr/>
        </p:nvSpPr>
        <p:spPr bwMode="auto">
          <a:xfrm>
            <a:off x="177222" y="2692676"/>
            <a:ext cx="8712967" cy="863571"/>
          </a:xfrm>
          <a:prstGeom prst="rect">
            <a:avLst/>
          </a:prstGeom>
          <a:solidFill>
            <a:srgbClr val="B2FCFE"/>
          </a:solidFill>
          <a:ln w="381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Drop In Session this half term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dirty="0">
                <a:latin typeface="Arial" panose="020B0604020202020204" pitchFamily="34" charset="0"/>
              </a:rPr>
              <a:t>Wednesday 24</a:t>
            </a:r>
            <a:r>
              <a:rPr lang="en-US" altLang="en-US" baseline="30000" dirty="0">
                <a:latin typeface="Arial" panose="020B0604020202020204" pitchFamily="34" charset="0"/>
              </a:rPr>
              <a:t>th</a:t>
            </a:r>
            <a:r>
              <a:rPr lang="en-US" altLang="en-US" dirty="0">
                <a:latin typeface="Arial" panose="020B0604020202020204" pitchFamily="34" charset="0"/>
              </a:rPr>
              <a:t> September 3.30-3.30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Tuesday 30</a:t>
            </a:r>
            <a:r>
              <a:rPr kumimoji="0" lang="en-US" altLang="en-US" sz="1800" b="0" i="0" u="none" strike="noStrike" cap="none" normalizeH="0" baseline="30000" dirty="0">
                <a:ln>
                  <a:noFill/>
                </a:ln>
                <a:solidFill>
                  <a:schemeClr val="tx1"/>
                </a:solidFill>
                <a:effectLst/>
                <a:latin typeface="Arial" panose="020B0604020202020204" pitchFamily="34" charset="0"/>
              </a:rPr>
              <a:t>th</a:t>
            </a:r>
            <a:r>
              <a:rPr kumimoji="0" lang="en-US" altLang="en-US" sz="1800" b="0" i="0" u="none" strike="noStrike" cap="none" normalizeH="0" baseline="0" dirty="0">
                <a:ln>
                  <a:noFill/>
                </a:ln>
                <a:solidFill>
                  <a:schemeClr val="tx1"/>
                </a:solidFill>
                <a:effectLst/>
                <a:latin typeface="Arial" panose="020B0604020202020204" pitchFamily="34" charset="0"/>
              </a:rPr>
              <a:t> September 3.30-4.00</a:t>
            </a:r>
          </a:p>
        </p:txBody>
      </p:sp>
      <p:sp>
        <p:nvSpPr>
          <p:cNvPr id="8" name="Rectangle 2">
            <a:extLst>
              <a:ext uri="{FF2B5EF4-FFF2-40B4-BE49-F238E27FC236}">
                <a16:creationId xmlns:a16="http://schemas.microsoft.com/office/drawing/2014/main" id="{211A0299-3799-4600-9CF6-59ECB06B588C}"/>
              </a:ext>
            </a:extLst>
          </p:cNvPr>
          <p:cNvSpPr>
            <a:spLocks noChangeArrowheads="1"/>
          </p:cNvSpPr>
          <p:nvPr/>
        </p:nvSpPr>
        <p:spPr bwMode="auto">
          <a:xfrm>
            <a:off x="179509" y="4396320"/>
            <a:ext cx="8712967" cy="1031226"/>
          </a:xfrm>
          <a:prstGeom prst="rect">
            <a:avLst/>
          </a:prstGeom>
          <a:solidFill>
            <a:srgbClr val="99CCFF"/>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Please make every effort to attend coffee mornings / assemblies and key parent workshops on curriculum areas to remain informed and support us and your child.</a:t>
            </a:r>
          </a:p>
        </p:txBody>
      </p:sp>
      <p:sp>
        <p:nvSpPr>
          <p:cNvPr id="2" name="TextBox 1">
            <a:extLst>
              <a:ext uri="{FF2B5EF4-FFF2-40B4-BE49-F238E27FC236}">
                <a16:creationId xmlns:a16="http://schemas.microsoft.com/office/drawing/2014/main" id="{C2688E73-7547-4AD1-9E7D-F7A30E8E8A22}"/>
              </a:ext>
            </a:extLst>
          </p:cNvPr>
          <p:cNvSpPr txBox="1"/>
          <p:nvPr/>
        </p:nvSpPr>
        <p:spPr>
          <a:xfrm>
            <a:off x="251520" y="1686271"/>
            <a:ext cx="8640958" cy="830997"/>
          </a:xfrm>
          <a:prstGeom prst="rect">
            <a:avLst/>
          </a:prstGeom>
          <a:noFill/>
        </p:spPr>
        <p:txBody>
          <a:bodyPr wrap="square" rtlCol="0">
            <a:spAutoFit/>
          </a:bodyPr>
          <a:lstStyle/>
          <a:p>
            <a:r>
              <a:rPr lang="en-GB" sz="1600" dirty="0" err="1"/>
              <a:t>Whatsapp</a:t>
            </a:r>
            <a:r>
              <a:rPr lang="en-GB" sz="1600" dirty="0"/>
              <a:t> groups are not the schools means of communicating information – often parents putting information on these groups causes confusion and complicates things.  </a:t>
            </a:r>
          </a:p>
          <a:p>
            <a:r>
              <a:rPr lang="en-GB" sz="1600" dirty="0"/>
              <a:t>Please use the official means of communication as outlined above. </a:t>
            </a:r>
          </a:p>
        </p:txBody>
      </p:sp>
      <p:sp>
        <p:nvSpPr>
          <p:cNvPr id="9" name="Rectangle 2">
            <a:extLst>
              <a:ext uri="{FF2B5EF4-FFF2-40B4-BE49-F238E27FC236}">
                <a16:creationId xmlns:a16="http://schemas.microsoft.com/office/drawing/2014/main" id="{A35B1D99-D676-460E-A195-23828D58E092}"/>
              </a:ext>
            </a:extLst>
          </p:cNvPr>
          <p:cNvSpPr>
            <a:spLocks noChangeArrowheads="1"/>
          </p:cNvSpPr>
          <p:nvPr/>
        </p:nvSpPr>
        <p:spPr bwMode="auto">
          <a:xfrm>
            <a:off x="177222" y="3668859"/>
            <a:ext cx="8712967" cy="624948"/>
          </a:xfrm>
          <a:prstGeom prst="rect">
            <a:avLst/>
          </a:prstGeom>
          <a:solidFill>
            <a:schemeClr val="accent4">
              <a:lumMod val="40000"/>
              <a:lumOff val="60000"/>
            </a:schemeClr>
          </a:solidFill>
          <a:ln w="38100" algn="ctr">
            <a:solidFill>
              <a:srgbClr val="000000"/>
            </a:solidFill>
            <a:miter lim="800000"/>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Parents’ Evenings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dirty="0">
                <a:latin typeface="Arial" panose="020B0604020202020204" pitchFamily="34" charset="0"/>
              </a:rPr>
              <a:t>Tuesday 14</a:t>
            </a:r>
            <a:r>
              <a:rPr lang="en-US" altLang="en-US" sz="1600" baseline="30000" dirty="0">
                <a:latin typeface="Arial" panose="020B0604020202020204" pitchFamily="34" charset="0"/>
              </a:rPr>
              <a:t>th</a:t>
            </a:r>
            <a:r>
              <a:rPr lang="en-US" altLang="en-US" sz="1600" dirty="0">
                <a:latin typeface="Arial" panose="020B0604020202020204" pitchFamily="34" charset="0"/>
              </a:rPr>
              <a:t> October 3.45-6.45pm  / Wednesday 15</a:t>
            </a:r>
            <a:r>
              <a:rPr lang="en-US" altLang="en-US" sz="1600" baseline="30000" dirty="0">
                <a:latin typeface="Arial" panose="020B0604020202020204" pitchFamily="34" charset="0"/>
              </a:rPr>
              <a:t>th</a:t>
            </a:r>
            <a:r>
              <a:rPr lang="en-US" altLang="en-US" sz="1600" dirty="0">
                <a:latin typeface="Arial" panose="020B0604020202020204" pitchFamily="34" charset="0"/>
              </a:rPr>
              <a:t> October 4.15-7.15pm</a:t>
            </a:r>
            <a:endParaRPr kumimoji="0" lang="en-US" altLang="en-US" sz="1600" i="0" u="none" strike="noStrike" cap="none" normalizeH="0" baseline="0" dirty="0">
              <a:ln>
                <a:noFill/>
              </a:ln>
              <a:solidFill>
                <a:schemeClr val="tx1"/>
              </a:solidFill>
              <a:effectLst/>
              <a:latin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3BA2C7A5-252F-4F1B-9955-B7722A5163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54952423"/>
      </p:ext>
    </p:extLst>
  </p:cSld>
  <p:clrMapOvr>
    <a:masterClrMapping/>
  </p:clrMapOvr>
  <mc:AlternateContent xmlns:mc="http://schemas.openxmlformats.org/markup-compatibility/2006" xmlns:p14="http://schemas.microsoft.com/office/powerpoint/2010/main">
    <mc:Choice Requires="p14">
      <p:transition spd="slow" p14:dur="2000" advTm="95322"/>
    </mc:Choice>
    <mc:Fallback xmlns="">
      <p:transition spd="slow" advTm="9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4182"/>
            <a:ext cx="8229600" cy="900533"/>
          </a:xfrm>
        </p:spPr>
        <p:txBody>
          <a:bodyPr/>
          <a:lstStyle/>
          <a:p>
            <a:r>
              <a:rPr lang="en-GB" b="1" dirty="0">
                <a:solidFill>
                  <a:schemeClr val="bg1"/>
                </a:solidFill>
              </a:rPr>
              <a:t>EYFS Team</a:t>
            </a:r>
          </a:p>
        </p:txBody>
      </p:sp>
      <p:sp>
        <p:nvSpPr>
          <p:cNvPr id="13" name="Rectangle 12">
            <a:extLst>
              <a:ext uri="{FF2B5EF4-FFF2-40B4-BE49-F238E27FC236}">
                <a16:creationId xmlns:a16="http://schemas.microsoft.com/office/drawing/2014/main" id="{44AB2974-98FD-4727-A4E7-D8BB16BFA09F}"/>
              </a:ext>
            </a:extLst>
          </p:cNvPr>
          <p:cNvSpPr/>
          <p:nvPr/>
        </p:nvSpPr>
        <p:spPr>
          <a:xfrm>
            <a:off x="2328519" y="2865533"/>
            <a:ext cx="2430016" cy="646331"/>
          </a:xfrm>
          <a:prstGeom prst="rect">
            <a:avLst/>
          </a:prstGeom>
        </p:spPr>
        <p:txBody>
          <a:bodyPr wrap="square">
            <a:spAutoFit/>
          </a:bodyPr>
          <a:lstStyle/>
          <a:p>
            <a:pPr algn="ctr"/>
            <a:r>
              <a:rPr lang="en-GB" b="1" dirty="0">
                <a:latin typeface="Century Gothic" panose="020B0502020202020204" pitchFamily="34" charset="0"/>
                <a:cs typeface="Arial" panose="020B0604020202020204" pitchFamily="34" charset="0"/>
              </a:rPr>
              <a:t>Miss Morris</a:t>
            </a:r>
            <a:endParaRPr lang="en-GB" dirty="0">
              <a:latin typeface="Century Gothic" panose="020B0502020202020204" pitchFamily="34" charset="0"/>
              <a:cs typeface="Arial" panose="020B0604020202020204" pitchFamily="34" charset="0"/>
            </a:endParaRPr>
          </a:p>
          <a:p>
            <a:pPr algn="ctr"/>
            <a:r>
              <a:rPr lang="en-GB" b="1" dirty="0">
                <a:latin typeface="Century Gothic" panose="020B0502020202020204" pitchFamily="34" charset="0"/>
                <a:cs typeface="Arial" panose="020B0604020202020204" pitchFamily="34" charset="0"/>
              </a:rPr>
              <a:t>Teaching Assistant</a:t>
            </a:r>
          </a:p>
        </p:txBody>
      </p:sp>
      <p:sp>
        <p:nvSpPr>
          <p:cNvPr id="19" name="TextBox 18">
            <a:extLst>
              <a:ext uri="{FF2B5EF4-FFF2-40B4-BE49-F238E27FC236}">
                <a16:creationId xmlns:a16="http://schemas.microsoft.com/office/drawing/2014/main" id="{4AB01A6E-A0BA-4473-9640-E4ACF78FEAB7}"/>
              </a:ext>
            </a:extLst>
          </p:cNvPr>
          <p:cNvSpPr txBox="1"/>
          <p:nvPr/>
        </p:nvSpPr>
        <p:spPr>
          <a:xfrm>
            <a:off x="4283968" y="2851307"/>
            <a:ext cx="2736304" cy="646331"/>
          </a:xfrm>
          <a:prstGeom prst="rect">
            <a:avLst/>
          </a:prstGeom>
          <a:noFill/>
        </p:spPr>
        <p:txBody>
          <a:bodyPr wrap="square" rtlCol="0">
            <a:spAutoFit/>
          </a:bodyPr>
          <a:lstStyle/>
          <a:p>
            <a:pPr algn="ctr"/>
            <a:r>
              <a:rPr lang="en-GB" b="1" dirty="0">
                <a:latin typeface="Century Gothic" panose="020B0502020202020204" pitchFamily="34" charset="0"/>
              </a:rPr>
              <a:t>Mrs Williams</a:t>
            </a:r>
          </a:p>
          <a:p>
            <a:pPr algn="ctr"/>
            <a:r>
              <a:rPr lang="en-GB" b="1" dirty="0">
                <a:latin typeface="Century Gothic" panose="020B0502020202020204" pitchFamily="34" charset="0"/>
              </a:rPr>
              <a:t>Teaching Assistant </a:t>
            </a:r>
          </a:p>
        </p:txBody>
      </p:sp>
      <p:sp>
        <p:nvSpPr>
          <p:cNvPr id="20" name="TextBox 19">
            <a:extLst>
              <a:ext uri="{FF2B5EF4-FFF2-40B4-BE49-F238E27FC236}">
                <a16:creationId xmlns:a16="http://schemas.microsoft.com/office/drawing/2014/main" id="{A4DE0250-3128-4301-BC4D-A2E6553FE18B}"/>
              </a:ext>
            </a:extLst>
          </p:cNvPr>
          <p:cNvSpPr txBox="1"/>
          <p:nvPr/>
        </p:nvSpPr>
        <p:spPr>
          <a:xfrm>
            <a:off x="2347268" y="5729732"/>
            <a:ext cx="2736304" cy="646331"/>
          </a:xfrm>
          <a:prstGeom prst="rect">
            <a:avLst/>
          </a:prstGeom>
          <a:noFill/>
        </p:spPr>
        <p:txBody>
          <a:bodyPr wrap="square" rtlCol="0">
            <a:spAutoFit/>
          </a:bodyPr>
          <a:lstStyle/>
          <a:p>
            <a:pPr algn="ctr"/>
            <a:r>
              <a:rPr lang="en-GB" b="1" dirty="0">
                <a:latin typeface="Century Gothic" panose="020B0502020202020204" pitchFamily="34" charset="0"/>
              </a:rPr>
              <a:t>Mrs Breen </a:t>
            </a:r>
          </a:p>
          <a:p>
            <a:pPr algn="ctr"/>
            <a:r>
              <a:rPr lang="en-GB" b="1" dirty="0">
                <a:latin typeface="Century Gothic" panose="020B0502020202020204" pitchFamily="34" charset="0"/>
              </a:rPr>
              <a:t>Teaching Assistant </a:t>
            </a:r>
          </a:p>
        </p:txBody>
      </p:sp>
      <p:pic>
        <p:nvPicPr>
          <p:cNvPr id="3" name="Picture 2">
            <a:extLst>
              <a:ext uri="{FF2B5EF4-FFF2-40B4-BE49-F238E27FC236}">
                <a16:creationId xmlns:a16="http://schemas.microsoft.com/office/drawing/2014/main" id="{3BB4168E-DB23-4EAE-A401-BD9052281A00}"/>
              </a:ext>
            </a:extLst>
          </p:cNvPr>
          <p:cNvPicPr>
            <a:picLocks noChangeAspect="1"/>
          </p:cNvPicPr>
          <p:nvPr/>
        </p:nvPicPr>
        <p:blipFill>
          <a:blip r:embed="rId4"/>
          <a:stretch>
            <a:fillRect/>
          </a:stretch>
        </p:blipFill>
        <p:spPr>
          <a:xfrm>
            <a:off x="2863163" y="969320"/>
            <a:ext cx="1477206" cy="1645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459DA6F-55BF-406E-AC0D-98EC5AA47C5D}"/>
              </a:ext>
            </a:extLst>
          </p:cNvPr>
          <p:cNvPicPr>
            <a:picLocks noChangeAspect="1"/>
          </p:cNvPicPr>
          <p:nvPr/>
        </p:nvPicPr>
        <p:blipFill>
          <a:blip r:embed="rId5"/>
          <a:stretch>
            <a:fillRect/>
          </a:stretch>
        </p:blipFill>
        <p:spPr>
          <a:xfrm>
            <a:off x="7092280" y="985693"/>
            <a:ext cx="1477207" cy="1656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a:extLst>
              <a:ext uri="{FF2B5EF4-FFF2-40B4-BE49-F238E27FC236}">
                <a16:creationId xmlns:a16="http://schemas.microsoft.com/office/drawing/2014/main" id="{5D54722C-4D88-4C94-BB2F-8258F50EB930}"/>
              </a:ext>
            </a:extLst>
          </p:cNvPr>
          <p:cNvSpPr txBox="1"/>
          <p:nvPr/>
        </p:nvSpPr>
        <p:spPr>
          <a:xfrm>
            <a:off x="6516216" y="2851307"/>
            <a:ext cx="2736304" cy="646331"/>
          </a:xfrm>
          <a:prstGeom prst="rect">
            <a:avLst/>
          </a:prstGeom>
          <a:noFill/>
        </p:spPr>
        <p:txBody>
          <a:bodyPr wrap="square" rtlCol="0">
            <a:spAutoFit/>
          </a:bodyPr>
          <a:lstStyle/>
          <a:p>
            <a:pPr algn="ctr"/>
            <a:r>
              <a:rPr lang="en-GB" b="1" dirty="0">
                <a:latin typeface="Century Gothic" panose="020B0502020202020204" pitchFamily="34" charset="0"/>
              </a:rPr>
              <a:t>Mrs Devine </a:t>
            </a:r>
          </a:p>
          <a:p>
            <a:pPr algn="ctr"/>
            <a:r>
              <a:rPr lang="en-GB" b="1" dirty="0">
                <a:latin typeface="Century Gothic" panose="020B0502020202020204" pitchFamily="34" charset="0"/>
              </a:rPr>
              <a:t>Teaching Assistant </a:t>
            </a:r>
          </a:p>
        </p:txBody>
      </p:sp>
      <p:pic>
        <p:nvPicPr>
          <p:cNvPr id="9" name="Picture 8">
            <a:extLst>
              <a:ext uri="{FF2B5EF4-FFF2-40B4-BE49-F238E27FC236}">
                <a16:creationId xmlns:a16="http://schemas.microsoft.com/office/drawing/2014/main" id="{9C5BBFD8-A68F-46EC-9C05-F7DB93509518}"/>
              </a:ext>
            </a:extLst>
          </p:cNvPr>
          <p:cNvPicPr>
            <a:picLocks noChangeAspect="1"/>
          </p:cNvPicPr>
          <p:nvPr/>
        </p:nvPicPr>
        <p:blipFill>
          <a:blip r:embed="rId6"/>
          <a:stretch>
            <a:fillRect/>
          </a:stretch>
        </p:blipFill>
        <p:spPr>
          <a:xfrm>
            <a:off x="2836160" y="3794359"/>
            <a:ext cx="1414733" cy="1752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C3A8D9ED-E7D6-48BA-86BB-0055A2ABC858}"/>
              </a:ext>
            </a:extLst>
          </p:cNvPr>
          <p:cNvPicPr>
            <a:picLocks noChangeAspect="1"/>
          </p:cNvPicPr>
          <p:nvPr/>
        </p:nvPicPr>
        <p:blipFill>
          <a:blip r:embed="rId7"/>
          <a:stretch>
            <a:fillRect/>
          </a:stretch>
        </p:blipFill>
        <p:spPr>
          <a:xfrm>
            <a:off x="5013741" y="977313"/>
            <a:ext cx="1337975" cy="1639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2808DEDF-3F9A-4BEE-8B7A-64DB58AB650B}"/>
              </a:ext>
            </a:extLst>
          </p:cNvPr>
          <p:cNvSpPr txBox="1"/>
          <p:nvPr/>
        </p:nvSpPr>
        <p:spPr>
          <a:xfrm>
            <a:off x="4514168" y="5733253"/>
            <a:ext cx="2736304" cy="646331"/>
          </a:xfrm>
          <a:prstGeom prst="rect">
            <a:avLst/>
          </a:prstGeom>
          <a:noFill/>
        </p:spPr>
        <p:txBody>
          <a:bodyPr wrap="square" rtlCol="0">
            <a:spAutoFit/>
          </a:bodyPr>
          <a:lstStyle/>
          <a:p>
            <a:pPr algn="ctr"/>
            <a:r>
              <a:rPr lang="en-GB" b="1" dirty="0">
                <a:latin typeface="Century Gothic" panose="020B0502020202020204" pitchFamily="34" charset="0"/>
              </a:rPr>
              <a:t>Mrs Cartwright </a:t>
            </a:r>
          </a:p>
          <a:p>
            <a:pPr algn="ctr"/>
            <a:r>
              <a:rPr lang="en-GB" b="1" dirty="0">
                <a:latin typeface="Century Gothic" panose="020B0502020202020204" pitchFamily="34" charset="0"/>
              </a:rPr>
              <a:t>Teaching Assistant </a:t>
            </a:r>
          </a:p>
        </p:txBody>
      </p:sp>
      <p:pic>
        <p:nvPicPr>
          <p:cNvPr id="5" name="Picture 4">
            <a:extLst>
              <a:ext uri="{FF2B5EF4-FFF2-40B4-BE49-F238E27FC236}">
                <a16:creationId xmlns:a16="http://schemas.microsoft.com/office/drawing/2014/main" id="{ABEBB794-80A8-4A49-B108-4F6DF1FC0D4E}"/>
              </a:ext>
            </a:extLst>
          </p:cNvPr>
          <p:cNvPicPr>
            <a:picLocks noChangeAspect="1"/>
          </p:cNvPicPr>
          <p:nvPr/>
        </p:nvPicPr>
        <p:blipFill>
          <a:blip r:embed="rId8"/>
          <a:stretch>
            <a:fillRect/>
          </a:stretch>
        </p:blipFill>
        <p:spPr>
          <a:xfrm>
            <a:off x="5007671" y="3849082"/>
            <a:ext cx="1612529" cy="1771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48CFCC83-8190-4DAB-A11D-432C3AB4424D}"/>
              </a:ext>
            </a:extLst>
          </p:cNvPr>
          <p:cNvSpPr/>
          <p:nvPr/>
        </p:nvSpPr>
        <p:spPr>
          <a:xfrm>
            <a:off x="-2613" y="2865533"/>
            <a:ext cx="2430016" cy="646331"/>
          </a:xfrm>
          <a:prstGeom prst="rect">
            <a:avLst/>
          </a:prstGeom>
        </p:spPr>
        <p:txBody>
          <a:bodyPr wrap="square">
            <a:spAutoFit/>
          </a:bodyPr>
          <a:lstStyle/>
          <a:p>
            <a:pPr algn="ctr"/>
            <a:r>
              <a:rPr lang="en-GB" b="1" dirty="0">
                <a:latin typeface="Century Gothic" panose="020B0502020202020204" pitchFamily="34" charset="0"/>
                <a:cs typeface="Arial" panose="020B0604020202020204" pitchFamily="34" charset="0"/>
              </a:rPr>
              <a:t>Miss Duffy </a:t>
            </a:r>
            <a:endParaRPr lang="en-GB" dirty="0">
              <a:latin typeface="Century Gothic" panose="020B0502020202020204" pitchFamily="34" charset="0"/>
              <a:cs typeface="Arial" panose="020B0604020202020204" pitchFamily="34" charset="0"/>
            </a:endParaRPr>
          </a:p>
          <a:p>
            <a:pPr algn="ctr"/>
            <a:r>
              <a:rPr lang="en-GB" b="1" dirty="0">
                <a:latin typeface="Century Gothic" panose="020B0502020202020204" pitchFamily="34" charset="0"/>
                <a:cs typeface="Arial" panose="020B0604020202020204" pitchFamily="34" charset="0"/>
              </a:rPr>
              <a:t>Teaching Assistant</a:t>
            </a:r>
          </a:p>
        </p:txBody>
      </p:sp>
      <p:sp>
        <p:nvSpPr>
          <p:cNvPr id="14" name="TextBox 13">
            <a:extLst>
              <a:ext uri="{FF2B5EF4-FFF2-40B4-BE49-F238E27FC236}">
                <a16:creationId xmlns:a16="http://schemas.microsoft.com/office/drawing/2014/main" id="{273355A0-22F2-417A-A4D1-F0149DC385F1}"/>
              </a:ext>
            </a:extLst>
          </p:cNvPr>
          <p:cNvSpPr txBox="1"/>
          <p:nvPr/>
        </p:nvSpPr>
        <p:spPr>
          <a:xfrm>
            <a:off x="6948263" y="5733253"/>
            <a:ext cx="2304257" cy="646331"/>
          </a:xfrm>
          <a:prstGeom prst="rect">
            <a:avLst/>
          </a:prstGeom>
          <a:noFill/>
        </p:spPr>
        <p:txBody>
          <a:bodyPr wrap="square" rtlCol="0">
            <a:spAutoFit/>
          </a:bodyPr>
          <a:lstStyle/>
          <a:p>
            <a:pPr algn="ctr"/>
            <a:r>
              <a:rPr lang="en-GB" b="1" dirty="0">
                <a:latin typeface="Century Gothic" panose="020B0502020202020204" pitchFamily="34" charset="0"/>
              </a:rPr>
              <a:t>Mrs Lindsey</a:t>
            </a:r>
          </a:p>
          <a:p>
            <a:pPr algn="ctr"/>
            <a:r>
              <a:rPr lang="en-GB" b="1" dirty="0">
                <a:latin typeface="Century Gothic" panose="020B0502020202020204" pitchFamily="34" charset="0"/>
              </a:rPr>
              <a:t>Teaching Assistant </a:t>
            </a:r>
          </a:p>
        </p:txBody>
      </p:sp>
      <p:pic>
        <p:nvPicPr>
          <p:cNvPr id="2" name="Picture 1">
            <a:extLst>
              <a:ext uri="{FF2B5EF4-FFF2-40B4-BE49-F238E27FC236}">
                <a16:creationId xmlns:a16="http://schemas.microsoft.com/office/drawing/2014/main" id="{1EAEC2D0-9333-4FA6-AC7E-8B35580A60CC}"/>
              </a:ext>
            </a:extLst>
          </p:cNvPr>
          <p:cNvPicPr>
            <a:picLocks noChangeAspect="1"/>
          </p:cNvPicPr>
          <p:nvPr/>
        </p:nvPicPr>
        <p:blipFill>
          <a:blip r:embed="rId9"/>
          <a:stretch>
            <a:fillRect/>
          </a:stretch>
        </p:blipFill>
        <p:spPr>
          <a:xfrm>
            <a:off x="7104765" y="3849082"/>
            <a:ext cx="1506657" cy="1807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5743CA5-1620-4403-94C7-E328B36FAB75}"/>
              </a:ext>
            </a:extLst>
          </p:cNvPr>
          <p:cNvPicPr>
            <a:picLocks noChangeAspect="1"/>
          </p:cNvPicPr>
          <p:nvPr/>
        </p:nvPicPr>
        <p:blipFill>
          <a:blip r:embed="rId10"/>
          <a:stretch>
            <a:fillRect/>
          </a:stretch>
        </p:blipFill>
        <p:spPr>
          <a:xfrm flipH="1">
            <a:off x="534918" y="924715"/>
            <a:ext cx="1337974" cy="1717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CF57DCC-75B7-473C-B659-25F986DD3B3D}"/>
              </a:ext>
            </a:extLst>
          </p:cNvPr>
          <p:cNvPicPr>
            <a:picLocks noChangeAspect="1"/>
          </p:cNvPicPr>
          <p:nvPr/>
        </p:nvPicPr>
        <p:blipFill>
          <a:blip r:embed="rId11"/>
          <a:stretch>
            <a:fillRect/>
          </a:stretch>
        </p:blipFill>
        <p:spPr>
          <a:xfrm>
            <a:off x="510808" y="3794359"/>
            <a:ext cx="1362084" cy="182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EBBE4917-114F-4A55-A0CE-E228E2295000}"/>
              </a:ext>
            </a:extLst>
          </p:cNvPr>
          <p:cNvSpPr txBox="1"/>
          <p:nvPr/>
        </p:nvSpPr>
        <p:spPr>
          <a:xfrm>
            <a:off x="-100214" y="5722783"/>
            <a:ext cx="2736304" cy="646331"/>
          </a:xfrm>
          <a:prstGeom prst="rect">
            <a:avLst/>
          </a:prstGeom>
          <a:noFill/>
        </p:spPr>
        <p:txBody>
          <a:bodyPr wrap="square" rtlCol="0">
            <a:spAutoFit/>
          </a:bodyPr>
          <a:lstStyle/>
          <a:p>
            <a:pPr algn="ctr"/>
            <a:r>
              <a:rPr lang="en-GB" b="1" dirty="0">
                <a:latin typeface="Century Gothic" panose="020B0502020202020204" pitchFamily="34" charset="0"/>
              </a:rPr>
              <a:t>Mrs </a:t>
            </a:r>
            <a:r>
              <a:rPr lang="en-GB" b="1" dirty="0" err="1">
                <a:latin typeface="Century Gothic" panose="020B0502020202020204" pitchFamily="34" charset="0"/>
              </a:rPr>
              <a:t>Christodoulides</a:t>
            </a:r>
            <a:r>
              <a:rPr lang="en-GB" b="1" dirty="0">
                <a:latin typeface="Century Gothic" panose="020B0502020202020204" pitchFamily="34" charset="0"/>
              </a:rPr>
              <a:t> </a:t>
            </a:r>
          </a:p>
          <a:p>
            <a:pPr algn="ctr"/>
            <a:r>
              <a:rPr lang="en-GB" b="1" dirty="0">
                <a:latin typeface="Century Gothic" panose="020B0502020202020204" pitchFamily="34" charset="0"/>
              </a:rPr>
              <a:t>Teaching Assistant </a:t>
            </a:r>
          </a:p>
        </p:txBody>
      </p:sp>
      <p:pic>
        <p:nvPicPr>
          <p:cNvPr id="11" name="Audio 10">
            <a:hlinkClick r:id="" action="ppaction://media"/>
            <a:extLst>
              <a:ext uri="{FF2B5EF4-FFF2-40B4-BE49-F238E27FC236}">
                <a16:creationId xmlns:a16="http://schemas.microsoft.com/office/drawing/2014/main" id="{48FCA0C4-7549-493A-A796-922F2ACD283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79708415"/>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41784"/>
            <a:ext cx="5760640" cy="1143000"/>
          </a:xfrm>
        </p:spPr>
        <p:txBody>
          <a:bodyPr>
            <a:normAutofit/>
          </a:bodyPr>
          <a:lstStyle/>
          <a:p>
            <a:r>
              <a:rPr lang="en-GB" b="1" dirty="0">
                <a:solidFill>
                  <a:schemeClr val="bg1"/>
                </a:solidFill>
              </a:rPr>
              <a:t>Supporting Your Child</a:t>
            </a:r>
          </a:p>
        </p:txBody>
      </p:sp>
      <p:sp>
        <p:nvSpPr>
          <p:cNvPr id="3" name="Content Placeholder 2"/>
          <p:cNvSpPr>
            <a:spLocks noGrp="1"/>
          </p:cNvSpPr>
          <p:nvPr>
            <p:ph idx="1"/>
          </p:nvPr>
        </p:nvSpPr>
        <p:spPr>
          <a:xfrm>
            <a:off x="457200" y="1556792"/>
            <a:ext cx="8229600" cy="4509120"/>
          </a:xfrm>
        </p:spPr>
        <p:txBody>
          <a:bodyPr>
            <a:normAutofit fontScale="92500" lnSpcReduction="10000"/>
          </a:bodyPr>
          <a:lstStyle/>
          <a:p>
            <a:r>
              <a:rPr lang="en-GB" dirty="0"/>
              <a:t>Read to your child, as well as them reading to you</a:t>
            </a:r>
          </a:p>
          <a:p>
            <a:r>
              <a:rPr lang="en-GB" dirty="0"/>
              <a:t>Follow the </a:t>
            </a:r>
            <a:r>
              <a:rPr lang="en-GB" dirty="0" err="1"/>
              <a:t>RWInc</a:t>
            </a:r>
            <a:r>
              <a:rPr lang="en-GB" dirty="0"/>
              <a:t> guidance that will come home as the children progress. </a:t>
            </a:r>
          </a:p>
          <a:p>
            <a:r>
              <a:rPr lang="en-GB" dirty="0"/>
              <a:t>Practice number facts</a:t>
            </a:r>
          </a:p>
          <a:p>
            <a:r>
              <a:rPr lang="en-GB" dirty="0"/>
              <a:t>Use the knowledge organisers for regular quizzing</a:t>
            </a:r>
          </a:p>
          <a:p>
            <a:r>
              <a:rPr lang="en-GB" dirty="0"/>
              <a:t>The school website has links to additional educational sites and materials that you may wish to access</a:t>
            </a:r>
          </a:p>
          <a:p>
            <a:r>
              <a:rPr lang="en-GB" dirty="0"/>
              <a:t>Teach them to be independent!</a:t>
            </a:r>
          </a:p>
        </p:txBody>
      </p:sp>
      <p:pic>
        <p:nvPicPr>
          <p:cNvPr id="4" name="Audio 3">
            <a:hlinkClick r:id="" action="ppaction://media"/>
            <a:extLst>
              <a:ext uri="{FF2B5EF4-FFF2-40B4-BE49-F238E27FC236}">
                <a16:creationId xmlns:a16="http://schemas.microsoft.com/office/drawing/2014/main" id="{B322BB96-7827-4541-8BE8-A7E1BFE699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22119116"/>
      </p:ext>
    </p:extLst>
  </p:cSld>
  <p:clrMapOvr>
    <a:masterClrMapping/>
  </p:clrMapOvr>
  <mc:AlternateContent xmlns:mc="http://schemas.openxmlformats.org/markup-compatibility/2006" xmlns:p14="http://schemas.microsoft.com/office/powerpoint/2010/main">
    <mc:Choice Requires="p14">
      <p:transition spd="slow" p14:dur="2000" advTm="29503"/>
    </mc:Choice>
    <mc:Fallback xmlns="">
      <p:transition spd="slow" advTm="29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0446D4-2A03-4841-A149-BDFCF6F75853}"/>
              </a:ext>
            </a:extLst>
          </p:cNvPr>
          <p:cNvSpPr/>
          <p:nvPr/>
        </p:nvSpPr>
        <p:spPr>
          <a:xfrm>
            <a:off x="183579" y="69956"/>
            <a:ext cx="3324654" cy="584775"/>
          </a:xfrm>
          <a:prstGeom prst="rect">
            <a:avLst/>
          </a:prstGeom>
        </p:spPr>
        <p:txBody>
          <a:bodyPr wrap="square">
            <a:spAutoFit/>
          </a:bodyPr>
          <a:lstStyle/>
          <a:p>
            <a:r>
              <a:rPr lang="en-US" sz="1600" dirty="0"/>
              <a:t>St Joseph’s is a school that goes above and beyond for its pupils.</a:t>
            </a:r>
            <a:endParaRPr lang="en-GB" sz="1600" dirty="0"/>
          </a:p>
        </p:txBody>
      </p:sp>
      <p:sp>
        <p:nvSpPr>
          <p:cNvPr id="4" name="Rectangle 3">
            <a:extLst>
              <a:ext uri="{FF2B5EF4-FFF2-40B4-BE49-F238E27FC236}">
                <a16:creationId xmlns:a16="http://schemas.microsoft.com/office/drawing/2014/main" id="{A33AD963-D03C-4D6E-8F9C-46F04BED8B25}"/>
              </a:ext>
            </a:extLst>
          </p:cNvPr>
          <p:cNvSpPr/>
          <p:nvPr/>
        </p:nvSpPr>
        <p:spPr>
          <a:xfrm>
            <a:off x="3347863" y="69448"/>
            <a:ext cx="3273888" cy="830997"/>
          </a:xfrm>
          <a:prstGeom prst="rect">
            <a:avLst/>
          </a:prstGeom>
        </p:spPr>
        <p:txBody>
          <a:bodyPr wrap="square">
            <a:spAutoFit/>
          </a:bodyPr>
          <a:lstStyle/>
          <a:p>
            <a:r>
              <a:rPr lang="en-US" sz="1600" dirty="0"/>
              <a:t>The school ensures that pupils feel valued and that their individual talents are harnessed.</a:t>
            </a:r>
            <a:endParaRPr lang="en-GB" sz="1600" dirty="0"/>
          </a:p>
        </p:txBody>
      </p:sp>
      <p:sp>
        <p:nvSpPr>
          <p:cNvPr id="5" name="Rectangle 4">
            <a:extLst>
              <a:ext uri="{FF2B5EF4-FFF2-40B4-BE49-F238E27FC236}">
                <a16:creationId xmlns:a16="http://schemas.microsoft.com/office/drawing/2014/main" id="{7A3894CC-8DAE-440E-AD78-396BCEABD339}"/>
              </a:ext>
            </a:extLst>
          </p:cNvPr>
          <p:cNvSpPr/>
          <p:nvPr/>
        </p:nvSpPr>
        <p:spPr>
          <a:xfrm>
            <a:off x="102661" y="807902"/>
            <a:ext cx="2589896" cy="584775"/>
          </a:xfrm>
          <a:prstGeom prst="rect">
            <a:avLst/>
          </a:prstGeom>
        </p:spPr>
        <p:txBody>
          <a:bodyPr wrap="square">
            <a:spAutoFit/>
          </a:bodyPr>
          <a:lstStyle/>
          <a:p>
            <a:r>
              <a:rPr lang="en-US" sz="1600" dirty="0"/>
              <a:t>Pupils are happy, and they keenly attend school.</a:t>
            </a:r>
            <a:endParaRPr lang="en-GB" sz="1600" dirty="0"/>
          </a:p>
        </p:txBody>
      </p:sp>
      <p:sp>
        <p:nvSpPr>
          <p:cNvPr id="6" name="Rectangle 5">
            <a:extLst>
              <a:ext uri="{FF2B5EF4-FFF2-40B4-BE49-F238E27FC236}">
                <a16:creationId xmlns:a16="http://schemas.microsoft.com/office/drawing/2014/main" id="{32466A1C-4F89-4811-8992-17D865968150}"/>
              </a:ext>
            </a:extLst>
          </p:cNvPr>
          <p:cNvSpPr/>
          <p:nvPr/>
        </p:nvSpPr>
        <p:spPr>
          <a:xfrm>
            <a:off x="3055531" y="975826"/>
            <a:ext cx="3135202" cy="1077218"/>
          </a:xfrm>
          <a:prstGeom prst="rect">
            <a:avLst/>
          </a:prstGeom>
        </p:spPr>
        <p:txBody>
          <a:bodyPr wrap="square">
            <a:spAutoFit/>
          </a:bodyPr>
          <a:lstStyle/>
          <a:p>
            <a:r>
              <a:rPr lang="en-US" sz="1600" dirty="0"/>
              <a:t>They welcome people from different backgrounds with open arms and treat each other with respect.</a:t>
            </a:r>
            <a:endParaRPr lang="en-GB" sz="1600" dirty="0"/>
          </a:p>
        </p:txBody>
      </p:sp>
      <p:sp>
        <p:nvSpPr>
          <p:cNvPr id="7" name="Rectangle 6">
            <a:extLst>
              <a:ext uri="{FF2B5EF4-FFF2-40B4-BE49-F238E27FC236}">
                <a16:creationId xmlns:a16="http://schemas.microsoft.com/office/drawing/2014/main" id="{462F3911-4770-4A35-ACED-F9D48615B3A8}"/>
              </a:ext>
            </a:extLst>
          </p:cNvPr>
          <p:cNvSpPr/>
          <p:nvPr/>
        </p:nvSpPr>
        <p:spPr>
          <a:xfrm>
            <a:off x="119709" y="2501270"/>
            <a:ext cx="2743539" cy="584775"/>
          </a:xfrm>
          <a:prstGeom prst="rect">
            <a:avLst/>
          </a:prstGeom>
        </p:spPr>
        <p:txBody>
          <a:bodyPr wrap="square">
            <a:spAutoFit/>
          </a:bodyPr>
          <a:lstStyle/>
          <a:p>
            <a:r>
              <a:rPr lang="en-US" sz="1600" dirty="0"/>
              <a:t>Pupils trust the dedicated and caring staff to look after them.</a:t>
            </a:r>
            <a:endParaRPr lang="en-GB" sz="1600" dirty="0"/>
          </a:p>
        </p:txBody>
      </p:sp>
      <p:sp>
        <p:nvSpPr>
          <p:cNvPr id="8" name="Rectangle 7">
            <a:extLst>
              <a:ext uri="{FF2B5EF4-FFF2-40B4-BE49-F238E27FC236}">
                <a16:creationId xmlns:a16="http://schemas.microsoft.com/office/drawing/2014/main" id="{E0D3D941-2AC6-4D19-9E98-43BA64BB67F7}"/>
              </a:ext>
            </a:extLst>
          </p:cNvPr>
          <p:cNvSpPr/>
          <p:nvPr/>
        </p:nvSpPr>
        <p:spPr>
          <a:xfrm>
            <a:off x="4074333" y="1987100"/>
            <a:ext cx="1820948" cy="338554"/>
          </a:xfrm>
          <a:prstGeom prst="rect">
            <a:avLst/>
          </a:prstGeom>
        </p:spPr>
        <p:txBody>
          <a:bodyPr wrap="none">
            <a:spAutoFit/>
          </a:bodyPr>
          <a:lstStyle/>
          <a:p>
            <a:r>
              <a:rPr lang="en-GB" sz="1600" dirty="0"/>
              <a:t>Pupils lead the way.</a:t>
            </a:r>
          </a:p>
        </p:txBody>
      </p:sp>
      <p:sp>
        <p:nvSpPr>
          <p:cNvPr id="9" name="Rectangle 8">
            <a:extLst>
              <a:ext uri="{FF2B5EF4-FFF2-40B4-BE49-F238E27FC236}">
                <a16:creationId xmlns:a16="http://schemas.microsoft.com/office/drawing/2014/main" id="{76779DA2-8A53-4F6C-BAE8-719643A4E88C}"/>
              </a:ext>
            </a:extLst>
          </p:cNvPr>
          <p:cNvSpPr/>
          <p:nvPr/>
        </p:nvSpPr>
        <p:spPr>
          <a:xfrm>
            <a:off x="6301244" y="1238814"/>
            <a:ext cx="2699792" cy="1323439"/>
          </a:xfrm>
          <a:prstGeom prst="rect">
            <a:avLst/>
          </a:prstGeom>
        </p:spPr>
        <p:txBody>
          <a:bodyPr wrap="square">
            <a:spAutoFit/>
          </a:bodyPr>
          <a:lstStyle/>
          <a:p>
            <a:r>
              <a:rPr lang="en-US" sz="1600" dirty="0"/>
              <a:t>The school provides extensive opportunities for pupils. Consequently, they make great strides in their personal development.</a:t>
            </a:r>
            <a:endParaRPr lang="en-GB" sz="1600" dirty="0"/>
          </a:p>
        </p:txBody>
      </p:sp>
      <p:sp>
        <p:nvSpPr>
          <p:cNvPr id="10" name="Rectangle 9">
            <a:extLst>
              <a:ext uri="{FF2B5EF4-FFF2-40B4-BE49-F238E27FC236}">
                <a16:creationId xmlns:a16="http://schemas.microsoft.com/office/drawing/2014/main" id="{8E897E54-81F7-41F0-805C-4CAC6B79D920}"/>
              </a:ext>
            </a:extLst>
          </p:cNvPr>
          <p:cNvSpPr/>
          <p:nvPr/>
        </p:nvSpPr>
        <p:spPr>
          <a:xfrm>
            <a:off x="119708" y="3222712"/>
            <a:ext cx="3228155" cy="584775"/>
          </a:xfrm>
          <a:prstGeom prst="rect">
            <a:avLst/>
          </a:prstGeom>
        </p:spPr>
        <p:txBody>
          <a:bodyPr wrap="square">
            <a:spAutoFit/>
          </a:bodyPr>
          <a:lstStyle/>
          <a:p>
            <a:r>
              <a:rPr lang="en-US" sz="1600" dirty="0"/>
              <a:t>Pupils become articulate, respectful, well-rounded young people.</a:t>
            </a:r>
            <a:endParaRPr lang="en-GB" sz="1600" dirty="0"/>
          </a:p>
        </p:txBody>
      </p:sp>
      <p:sp>
        <p:nvSpPr>
          <p:cNvPr id="11" name="Rectangle 10">
            <a:extLst>
              <a:ext uri="{FF2B5EF4-FFF2-40B4-BE49-F238E27FC236}">
                <a16:creationId xmlns:a16="http://schemas.microsoft.com/office/drawing/2014/main" id="{E12D028E-5CEE-4DD0-9F12-DA97742A4486}"/>
              </a:ext>
            </a:extLst>
          </p:cNvPr>
          <p:cNvSpPr/>
          <p:nvPr/>
        </p:nvSpPr>
        <p:spPr>
          <a:xfrm>
            <a:off x="3295769" y="3555412"/>
            <a:ext cx="2599511" cy="1323439"/>
          </a:xfrm>
          <a:prstGeom prst="rect">
            <a:avLst/>
          </a:prstGeom>
        </p:spPr>
        <p:txBody>
          <a:bodyPr wrap="square">
            <a:spAutoFit/>
          </a:bodyPr>
          <a:lstStyle/>
          <a:p>
            <a:r>
              <a:rPr lang="en-US" sz="1600" dirty="0"/>
              <a:t>The school has high expectations for what pupils can achieve. Pupils work hard to meet these expectations.</a:t>
            </a:r>
            <a:endParaRPr lang="en-GB" sz="1600" dirty="0"/>
          </a:p>
        </p:txBody>
      </p:sp>
      <p:sp>
        <p:nvSpPr>
          <p:cNvPr id="12" name="Rectangle 11">
            <a:extLst>
              <a:ext uri="{FF2B5EF4-FFF2-40B4-BE49-F238E27FC236}">
                <a16:creationId xmlns:a16="http://schemas.microsoft.com/office/drawing/2014/main" id="{2E2DD3C2-9F24-4FA7-853F-89299243FA75}"/>
              </a:ext>
            </a:extLst>
          </p:cNvPr>
          <p:cNvSpPr/>
          <p:nvPr/>
        </p:nvSpPr>
        <p:spPr>
          <a:xfrm>
            <a:off x="102661" y="3941846"/>
            <a:ext cx="2972000" cy="830997"/>
          </a:xfrm>
          <a:prstGeom prst="rect">
            <a:avLst/>
          </a:prstGeom>
        </p:spPr>
        <p:txBody>
          <a:bodyPr wrap="square">
            <a:spAutoFit/>
          </a:bodyPr>
          <a:lstStyle/>
          <a:p>
            <a:r>
              <a:rPr lang="en-US" sz="1600" dirty="0"/>
              <a:t>They behave exceptionally well and demonstrate highly positive attitudes to learning.</a:t>
            </a:r>
            <a:endParaRPr lang="en-GB" sz="1600" dirty="0"/>
          </a:p>
        </p:txBody>
      </p:sp>
      <p:sp>
        <p:nvSpPr>
          <p:cNvPr id="13" name="Rectangle 12">
            <a:extLst>
              <a:ext uri="{FF2B5EF4-FFF2-40B4-BE49-F238E27FC236}">
                <a16:creationId xmlns:a16="http://schemas.microsoft.com/office/drawing/2014/main" id="{6DCA1522-50C9-4A46-AEF3-949E93B8C89F}"/>
              </a:ext>
            </a:extLst>
          </p:cNvPr>
          <p:cNvSpPr/>
          <p:nvPr/>
        </p:nvSpPr>
        <p:spPr>
          <a:xfrm>
            <a:off x="6040501" y="2687982"/>
            <a:ext cx="3060848" cy="1323439"/>
          </a:xfrm>
          <a:prstGeom prst="rect">
            <a:avLst/>
          </a:prstGeom>
        </p:spPr>
        <p:txBody>
          <a:bodyPr wrap="square">
            <a:spAutoFit/>
          </a:bodyPr>
          <a:lstStyle/>
          <a:p>
            <a:r>
              <a:rPr lang="en-US" sz="1600" dirty="0"/>
              <a:t>The school has gone from strength to strength in recent years. Every member of the school community makes sure that pupils receive the highest quality of education.</a:t>
            </a:r>
            <a:endParaRPr lang="en-GB" sz="1600" dirty="0"/>
          </a:p>
        </p:txBody>
      </p:sp>
      <p:sp>
        <p:nvSpPr>
          <p:cNvPr id="14" name="Rectangle 13">
            <a:extLst>
              <a:ext uri="{FF2B5EF4-FFF2-40B4-BE49-F238E27FC236}">
                <a16:creationId xmlns:a16="http://schemas.microsoft.com/office/drawing/2014/main" id="{D15C106F-9A12-4682-99FF-165D4907892C}"/>
              </a:ext>
            </a:extLst>
          </p:cNvPr>
          <p:cNvSpPr/>
          <p:nvPr/>
        </p:nvSpPr>
        <p:spPr>
          <a:xfrm>
            <a:off x="6137897" y="4567064"/>
            <a:ext cx="2901838" cy="1569660"/>
          </a:xfrm>
          <a:prstGeom prst="rect">
            <a:avLst/>
          </a:prstGeom>
        </p:spPr>
        <p:txBody>
          <a:bodyPr wrap="square">
            <a:spAutoFit/>
          </a:bodyPr>
          <a:lstStyle/>
          <a:p>
            <a:r>
              <a:rPr lang="en-US" sz="1600" dirty="0">
                <a:solidFill>
                  <a:srgbClr val="000000"/>
                </a:solidFill>
              </a:rPr>
              <a:t>The school embraces equality and diversity. Well-trained, skilled staff waste no time quickly identifying pupils who have special educational needs and/or disabilities. </a:t>
            </a:r>
            <a:r>
              <a:rPr lang="en-US" sz="1600" dirty="0">
                <a:solidFill>
                  <a:srgbClr val="000000"/>
                </a:solidFill>
                <a:latin typeface="Tahoma" panose="020B0604030504040204" pitchFamily="34" charset="0"/>
              </a:rPr>
              <a:t>	</a:t>
            </a:r>
          </a:p>
        </p:txBody>
      </p:sp>
      <p:sp>
        <p:nvSpPr>
          <p:cNvPr id="15" name="Rectangle 14">
            <a:extLst>
              <a:ext uri="{FF2B5EF4-FFF2-40B4-BE49-F238E27FC236}">
                <a16:creationId xmlns:a16="http://schemas.microsoft.com/office/drawing/2014/main" id="{7DE9935F-BB73-4555-A447-4622720475C1}"/>
              </a:ext>
            </a:extLst>
          </p:cNvPr>
          <p:cNvSpPr/>
          <p:nvPr/>
        </p:nvSpPr>
        <p:spPr>
          <a:xfrm>
            <a:off x="183579" y="1545849"/>
            <a:ext cx="2743539" cy="861774"/>
          </a:xfrm>
          <a:prstGeom prst="rect">
            <a:avLst/>
          </a:prstGeom>
        </p:spPr>
        <p:txBody>
          <a:bodyPr wrap="square">
            <a:spAutoFit/>
          </a:bodyPr>
          <a:lstStyle/>
          <a:p>
            <a:r>
              <a:rPr lang="en-US" sz="1600" dirty="0"/>
              <a:t>They learn to respect everyone regardless of background or beliefs</a:t>
            </a:r>
            <a:r>
              <a:rPr lang="en-US" dirty="0"/>
              <a:t>.</a:t>
            </a:r>
            <a:endParaRPr lang="en-GB" dirty="0"/>
          </a:p>
        </p:txBody>
      </p:sp>
      <p:sp>
        <p:nvSpPr>
          <p:cNvPr id="16" name="Rectangle 15">
            <a:extLst>
              <a:ext uri="{FF2B5EF4-FFF2-40B4-BE49-F238E27FC236}">
                <a16:creationId xmlns:a16="http://schemas.microsoft.com/office/drawing/2014/main" id="{2B132C6A-F3CA-45D4-94AA-C18505730556}"/>
              </a:ext>
            </a:extLst>
          </p:cNvPr>
          <p:cNvSpPr/>
          <p:nvPr/>
        </p:nvSpPr>
        <p:spPr>
          <a:xfrm>
            <a:off x="6553707" y="41692"/>
            <a:ext cx="2667727" cy="1077218"/>
          </a:xfrm>
          <a:prstGeom prst="rect">
            <a:avLst/>
          </a:prstGeom>
        </p:spPr>
        <p:txBody>
          <a:bodyPr wrap="square">
            <a:spAutoFit/>
          </a:bodyPr>
          <a:lstStyle/>
          <a:p>
            <a:r>
              <a:rPr lang="en-US" sz="1600" dirty="0"/>
              <a:t>Early reading is expertly taught. Children get off to a flying start with reading as soon as they join the school.</a:t>
            </a:r>
            <a:endParaRPr lang="en-GB" sz="1600" dirty="0"/>
          </a:p>
        </p:txBody>
      </p:sp>
      <p:sp>
        <p:nvSpPr>
          <p:cNvPr id="17" name="Rectangle 16">
            <a:extLst>
              <a:ext uri="{FF2B5EF4-FFF2-40B4-BE49-F238E27FC236}">
                <a16:creationId xmlns:a16="http://schemas.microsoft.com/office/drawing/2014/main" id="{EF07B9EA-A18E-46A7-B17E-5A2DC3A53E5F}"/>
              </a:ext>
            </a:extLst>
          </p:cNvPr>
          <p:cNvSpPr/>
          <p:nvPr/>
        </p:nvSpPr>
        <p:spPr>
          <a:xfrm>
            <a:off x="86218" y="4824545"/>
            <a:ext cx="2972000" cy="1077218"/>
          </a:xfrm>
          <a:prstGeom prst="rect">
            <a:avLst/>
          </a:prstGeom>
        </p:spPr>
        <p:txBody>
          <a:bodyPr wrap="square">
            <a:spAutoFit/>
          </a:bodyPr>
          <a:lstStyle/>
          <a:p>
            <a:r>
              <a:rPr lang="en-US" sz="1600" dirty="0"/>
              <a:t>The school’s curriculum is ambitious, exciting and engaging. It is meticulously designed and delivered.</a:t>
            </a:r>
            <a:endParaRPr lang="en-GB" sz="1600" dirty="0"/>
          </a:p>
        </p:txBody>
      </p:sp>
      <p:sp>
        <p:nvSpPr>
          <p:cNvPr id="18" name="Rectangle 17">
            <a:extLst>
              <a:ext uri="{FF2B5EF4-FFF2-40B4-BE49-F238E27FC236}">
                <a16:creationId xmlns:a16="http://schemas.microsoft.com/office/drawing/2014/main" id="{BE40A6AB-6B07-4ED7-A0AE-26F642022A26}"/>
              </a:ext>
            </a:extLst>
          </p:cNvPr>
          <p:cNvSpPr/>
          <p:nvPr/>
        </p:nvSpPr>
        <p:spPr>
          <a:xfrm>
            <a:off x="3096649" y="5003509"/>
            <a:ext cx="2822753" cy="1077218"/>
          </a:xfrm>
          <a:prstGeom prst="rect">
            <a:avLst/>
          </a:prstGeom>
        </p:spPr>
        <p:txBody>
          <a:bodyPr wrap="square">
            <a:spAutoFit/>
          </a:bodyPr>
          <a:lstStyle/>
          <a:p>
            <a:r>
              <a:rPr lang="en-US" sz="1600" dirty="0"/>
              <a:t>Pupils have a thirst for learning, immersing themselves in tasks and discussions. They produce high-quality work.</a:t>
            </a:r>
            <a:endParaRPr lang="en-GB" sz="1600" dirty="0"/>
          </a:p>
        </p:txBody>
      </p:sp>
      <p:sp>
        <p:nvSpPr>
          <p:cNvPr id="19" name="Rectangle 18">
            <a:extLst>
              <a:ext uri="{FF2B5EF4-FFF2-40B4-BE49-F238E27FC236}">
                <a16:creationId xmlns:a16="http://schemas.microsoft.com/office/drawing/2014/main" id="{F89180AB-AC6F-4AEB-9CB9-927E959BAC61}"/>
              </a:ext>
            </a:extLst>
          </p:cNvPr>
          <p:cNvSpPr/>
          <p:nvPr/>
        </p:nvSpPr>
        <p:spPr>
          <a:xfrm>
            <a:off x="86218" y="5971575"/>
            <a:ext cx="3261645" cy="830997"/>
          </a:xfrm>
          <a:prstGeom prst="rect">
            <a:avLst/>
          </a:prstGeom>
        </p:spPr>
        <p:txBody>
          <a:bodyPr wrap="square">
            <a:spAutoFit/>
          </a:bodyPr>
          <a:lstStyle/>
          <a:p>
            <a:r>
              <a:rPr lang="en-US" sz="1600" dirty="0"/>
              <a:t>Leaders have a highly accurate picture of the school’s strengths and priorities for further development.</a:t>
            </a:r>
            <a:endParaRPr lang="en-GB" sz="1600" dirty="0"/>
          </a:p>
        </p:txBody>
      </p:sp>
      <p:sp>
        <p:nvSpPr>
          <p:cNvPr id="20" name="Rectangle 19">
            <a:extLst>
              <a:ext uri="{FF2B5EF4-FFF2-40B4-BE49-F238E27FC236}">
                <a16:creationId xmlns:a16="http://schemas.microsoft.com/office/drawing/2014/main" id="{58FB9C27-DBEA-477D-AFBD-F06C4AA35D86}"/>
              </a:ext>
            </a:extLst>
          </p:cNvPr>
          <p:cNvSpPr/>
          <p:nvPr/>
        </p:nvSpPr>
        <p:spPr>
          <a:xfrm>
            <a:off x="3679487" y="6156108"/>
            <a:ext cx="2901838" cy="584775"/>
          </a:xfrm>
          <a:prstGeom prst="rect">
            <a:avLst/>
          </a:prstGeom>
        </p:spPr>
        <p:txBody>
          <a:bodyPr wrap="square">
            <a:spAutoFit/>
          </a:bodyPr>
          <a:lstStyle/>
          <a:p>
            <a:r>
              <a:rPr lang="en-US" sz="1600" dirty="0"/>
              <a:t>The arrangements for safeguarding are effective.</a:t>
            </a:r>
            <a:endParaRPr lang="en-GB" sz="1600" dirty="0"/>
          </a:p>
        </p:txBody>
      </p:sp>
      <p:pic>
        <p:nvPicPr>
          <p:cNvPr id="21" name="Picture 20">
            <a:extLst>
              <a:ext uri="{FF2B5EF4-FFF2-40B4-BE49-F238E27FC236}">
                <a16:creationId xmlns:a16="http://schemas.microsoft.com/office/drawing/2014/main" id="{151430B1-7354-4D77-8BED-0D0B13EDA7BA}"/>
              </a:ext>
            </a:extLst>
          </p:cNvPr>
          <p:cNvPicPr>
            <a:picLocks noChangeAspect="1"/>
          </p:cNvPicPr>
          <p:nvPr/>
        </p:nvPicPr>
        <p:blipFill>
          <a:blip r:embed="rId4"/>
          <a:stretch>
            <a:fillRect/>
          </a:stretch>
        </p:blipFill>
        <p:spPr>
          <a:xfrm>
            <a:off x="3541591" y="2440981"/>
            <a:ext cx="1993281" cy="1080695"/>
          </a:xfrm>
          <a:prstGeom prst="rect">
            <a:avLst/>
          </a:prstGeom>
        </p:spPr>
      </p:pic>
      <p:sp>
        <p:nvSpPr>
          <p:cNvPr id="22" name="TextBox 21">
            <a:extLst>
              <a:ext uri="{FF2B5EF4-FFF2-40B4-BE49-F238E27FC236}">
                <a16:creationId xmlns:a16="http://schemas.microsoft.com/office/drawing/2014/main" id="{F3EC29B2-2932-4DA5-A522-EA731D0D29AE}"/>
              </a:ext>
            </a:extLst>
          </p:cNvPr>
          <p:cNvSpPr txBox="1"/>
          <p:nvPr/>
        </p:nvSpPr>
        <p:spPr>
          <a:xfrm>
            <a:off x="6890929" y="6217663"/>
            <a:ext cx="1993281" cy="523220"/>
          </a:xfrm>
          <a:prstGeom prst="rect">
            <a:avLst/>
          </a:prstGeom>
          <a:noFill/>
        </p:spPr>
        <p:txBody>
          <a:bodyPr wrap="square" rtlCol="0">
            <a:spAutoFit/>
          </a:bodyPr>
          <a:lstStyle/>
          <a:p>
            <a:r>
              <a:rPr lang="en-GB" sz="2800" b="1" dirty="0"/>
              <a:t>May 2025</a:t>
            </a:r>
          </a:p>
        </p:txBody>
      </p:sp>
      <p:pic>
        <p:nvPicPr>
          <p:cNvPr id="29" name="Audio 28">
            <a:hlinkClick r:id="" action="ppaction://media"/>
            <a:extLst>
              <a:ext uri="{FF2B5EF4-FFF2-40B4-BE49-F238E27FC236}">
                <a16:creationId xmlns:a16="http://schemas.microsoft.com/office/drawing/2014/main" id="{9F84E74D-CD10-4856-881F-0B9A7B0A9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04310832"/>
      </p:ext>
    </p:extLst>
  </p:cSld>
  <p:clrMapOvr>
    <a:masterClrMapping/>
  </p:clrMapOvr>
  <mc:AlternateContent xmlns:mc="http://schemas.openxmlformats.org/markup-compatibility/2006" xmlns:p14="http://schemas.microsoft.com/office/powerpoint/2010/main">
    <mc:Choice Requires="p14">
      <p:transition spd="slow" p14:dur="2000" advTm="76585"/>
    </mc:Choice>
    <mc:Fallback xmlns="">
      <p:transition spd="slow" advTm="76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5536" y="332656"/>
            <a:ext cx="8424936" cy="6192688"/>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a:spLocks noGrp="1" noChangeArrowheads="1"/>
          </p:cNvSpPr>
          <p:nvPr>
            <p:ph type="ctrTitle"/>
          </p:nvPr>
        </p:nvSpPr>
        <p:spPr>
          <a:xfrm>
            <a:off x="611559" y="467759"/>
            <a:ext cx="7992887" cy="1777752"/>
          </a:xfrm>
        </p:spPr>
        <p:txBody>
          <a:bodyPr>
            <a:noAutofit/>
          </a:bodyPr>
          <a:lstStyle/>
          <a:p>
            <a:pPr algn="ctr" eaLnBrk="1" hangingPunct="1"/>
            <a:r>
              <a:rPr lang="en-US" sz="3600" b="1" dirty="0">
                <a:solidFill>
                  <a:schemeClr val="tx1"/>
                </a:solidFill>
                <a:latin typeface="Comic Sans MS" pitchFamily="66" charset="0"/>
              </a:rPr>
              <a:t> </a:t>
            </a:r>
            <a:r>
              <a:rPr lang="en-US" sz="3600" b="1" dirty="0">
                <a:solidFill>
                  <a:schemeClr val="bg1"/>
                </a:solidFill>
                <a:latin typeface="Comic Sans MS" panose="030F0702030302020204" pitchFamily="66" charset="0"/>
              </a:rPr>
              <a:t>Thank you for coming and for your continuing support.</a:t>
            </a:r>
            <a:endParaRPr lang="en-US" sz="3600" dirty="0">
              <a:solidFill>
                <a:schemeClr val="bg1"/>
              </a:solidFill>
              <a:latin typeface="Comic Sans MS" panose="030F0702030302020204" pitchFamily="66" charset="0"/>
            </a:endParaRPr>
          </a:p>
        </p:txBody>
      </p:sp>
      <p:pic>
        <p:nvPicPr>
          <p:cNvPr id="10242" name="Picture 10" descr="Description: C:\Users\head\Desktop\values 4">
            <a:extLst>
              <a:ext uri="{FF2B5EF4-FFF2-40B4-BE49-F238E27FC236}">
                <a16:creationId xmlns:a16="http://schemas.microsoft.com/office/drawing/2014/main" id="{E6AEE11A-2F97-42A2-A6E6-D9DF84C7924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768" y="3140968"/>
            <a:ext cx="4104456" cy="30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F02CF7-736A-4BD2-BC17-784B5AE73261}"/>
              </a:ext>
            </a:extLst>
          </p:cNvPr>
          <p:cNvSpPr/>
          <p:nvPr/>
        </p:nvSpPr>
        <p:spPr>
          <a:xfrm>
            <a:off x="3287096" y="2297479"/>
            <a:ext cx="2497800" cy="523220"/>
          </a:xfrm>
          <a:prstGeom prst="rect">
            <a:avLst/>
          </a:prstGeom>
        </p:spPr>
        <p:txBody>
          <a:bodyPr wrap="none">
            <a:spAutoFit/>
          </a:bodyPr>
          <a:lstStyle/>
          <a:p>
            <a:r>
              <a:rPr lang="en-US" sz="2800" b="1" dirty="0">
                <a:solidFill>
                  <a:schemeClr val="bg1"/>
                </a:solidFill>
                <a:latin typeface="Comic Sans MS" panose="030F0702030302020204" pitchFamily="66" charset="0"/>
              </a:rPr>
              <a:t>QUESTIONS</a:t>
            </a:r>
            <a:endParaRPr lang="en-GB" sz="2800" b="1" dirty="0"/>
          </a:p>
        </p:txBody>
      </p:sp>
      <p:pic>
        <p:nvPicPr>
          <p:cNvPr id="3" name="Audio 2">
            <a:hlinkClick r:id="" action="ppaction://media"/>
            <a:extLst>
              <a:ext uri="{FF2B5EF4-FFF2-40B4-BE49-F238E27FC236}">
                <a16:creationId xmlns:a16="http://schemas.microsoft.com/office/drawing/2014/main" id="{160D4C46-8E65-464D-82EC-15E83D784F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46552893"/>
      </p:ext>
    </p:extLst>
  </p:cSld>
  <p:clrMapOvr>
    <a:masterClrMapping/>
  </p:clrMapOvr>
  <mc:AlternateContent xmlns:mc="http://schemas.openxmlformats.org/markup-compatibility/2006" xmlns:p14="http://schemas.microsoft.com/office/powerpoint/2010/main">
    <mc:Choice Requires="p14">
      <p:transition spd="slow" p14:dur="2000" advTm="12804"/>
    </mc:Choice>
    <mc:Fallback xmlns="">
      <p:transition spd="slow" advTm="1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A136105-08E6-4728-B32C-6C0F5D467144}"/>
              </a:ext>
            </a:extLst>
          </p:cNvPr>
          <p:cNvSpPr txBox="1">
            <a:spLocks/>
          </p:cNvSpPr>
          <p:nvPr/>
        </p:nvSpPr>
        <p:spPr>
          <a:xfrm>
            <a:off x="553836" y="21312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chemeClr val="bg1"/>
                </a:solidFill>
              </a:rPr>
              <a:t>Most popular members of staff</a:t>
            </a:r>
          </a:p>
        </p:txBody>
      </p:sp>
      <p:pic>
        <p:nvPicPr>
          <p:cNvPr id="5" name="Picture 4">
            <a:extLst>
              <a:ext uri="{FF2B5EF4-FFF2-40B4-BE49-F238E27FC236}">
                <a16:creationId xmlns:a16="http://schemas.microsoft.com/office/drawing/2014/main" id="{543B6D5E-E1B1-44C1-8A4B-723CB36B94CF}"/>
              </a:ext>
            </a:extLst>
          </p:cNvPr>
          <p:cNvPicPr>
            <a:picLocks noChangeAspect="1"/>
          </p:cNvPicPr>
          <p:nvPr/>
        </p:nvPicPr>
        <p:blipFill>
          <a:blip r:embed="rId4"/>
          <a:stretch>
            <a:fillRect/>
          </a:stretch>
        </p:blipFill>
        <p:spPr>
          <a:xfrm>
            <a:off x="675359" y="1224513"/>
            <a:ext cx="2594115" cy="2360644"/>
          </a:xfrm>
          <a:prstGeom prst="rect">
            <a:avLst/>
          </a:prstGeom>
          <a:ln w="76200">
            <a:solidFill>
              <a:schemeClr val="tx1"/>
            </a:solidFill>
          </a:ln>
        </p:spPr>
      </p:pic>
      <p:sp>
        <p:nvSpPr>
          <p:cNvPr id="10" name="TextBox 9">
            <a:extLst>
              <a:ext uri="{FF2B5EF4-FFF2-40B4-BE49-F238E27FC236}">
                <a16:creationId xmlns:a16="http://schemas.microsoft.com/office/drawing/2014/main" id="{97B29D4C-B687-452F-B5EA-384CB6A9D100}"/>
              </a:ext>
            </a:extLst>
          </p:cNvPr>
          <p:cNvSpPr txBox="1"/>
          <p:nvPr/>
        </p:nvSpPr>
        <p:spPr>
          <a:xfrm>
            <a:off x="967487" y="3565998"/>
            <a:ext cx="1944216" cy="769441"/>
          </a:xfrm>
          <a:prstGeom prst="rect">
            <a:avLst/>
          </a:prstGeom>
          <a:noFill/>
        </p:spPr>
        <p:txBody>
          <a:bodyPr wrap="square" rtlCol="0">
            <a:spAutoFit/>
          </a:bodyPr>
          <a:lstStyle/>
          <a:p>
            <a:pPr algn="ctr"/>
            <a:r>
              <a:rPr lang="en-GB" sz="4400" b="1" dirty="0">
                <a:latin typeface="Century Gothic" panose="020B0502020202020204" pitchFamily="34" charset="0"/>
              </a:rPr>
              <a:t>Joey</a:t>
            </a:r>
            <a:r>
              <a:rPr lang="en-GB" sz="4400" b="1" dirty="0"/>
              <a:t> </a:t>
            </a:r>
          </a:p>
        </p:txBody>
      </p:sp>
      <p:sp>
        <p:nvSpPr>
          <p:cNvPr id="16" name="Star: 6 Points 15">
            <a:extLst>
              <a:ext uri="{FF2B5EF4-FFF2-40B4-BE49-F238E27FC236}">
                <a16:creationId xmlns:a16="http://schemas.microsoft.com/office/drawing/2014/main" id="{ACF22B48-DB3E-432D-8002-AF8C380308D2}"/>
              </a:ext>
            </a:extLst>
          </p:cNvPr>
          <p:cNvSpPr/>
          <p:nvPr/>
        </p:nvSpPr>
        <p:spPr>
          <a:xfrm>
            <a:off x="94787" y="784624"/>
            <a:ext cx="1080120" cy="11430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396C6D1-A6F3-462D-AB52-A7D44F4901C0}"/>
              </a:ext>
            </a:extLst>
          </p:cNvPr>
          <p:cNvPicPr>
            <a:picLocks noChangeAspect="1"/>
          </p:cNvPicPr>
          <p:nvPr/>
        </p:nvPicPr>
        <p:blipFill>
          <a:blip r:embed="rId5"/>
          <a:stretch>
            <a:fillRect/>
          </a:stretch>
        </p:blipFill>
        <p:spPr>
          <a:xfrm>
            <a:off x="7175386" y="1543799"/>
            <a:ext cx="1581150" cy="180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A897C82C-1E97-4382-A711-F01EB035A942}"/>
              </a:ext>
            </a:extLst>
          </p:cNvPr>
          <p:cNvSpPr txBox="1"/>
          <p:nvPr/>
        </p:nvSpPr>
        <p:spPr>
          <a:xfrm>
            <a:off x="6926274" y="3410672"/>
            <a:ext cx="2433195" cy="584775"/>
          </a:xfrm>
          <a:prstGeom prst="rect">
            <a:avLst/>
          </a:prstGeom>
          <a:noFill/>
        </p:spPr>
        <p:txBody>
          <a:bodyPr wrap="square" rtlCol="0">
            <a:spAutoFit/>
          </a:bodyPr>
          <a:lstStyle/>
          <a:p>
            <a:r>
              <a:rPr lang="en-GB" sz="3200" dirty="0"/>
              <a:t>   </a:t>
            </a:r>
            <a:r>
              <a:rPr lang="en-GB" sz="2800" b="1" dirty="0">
                <a:latin typeface="Century Gothic" panose="020B0502020202020204" pitchFamily="34" charset="0"/>
              </a:rPr>
              <a:t>Minnie</a:t>
            </a:r>
          </a:p>
        </p:txBody>
      </p:sp>
      <p:pic>
        <p:nvPicPr>
          <p:cNvPr id="4" name="Picture 3">
            <a:extLst>
              <a:ext uri="{FF2B5EF4-FFF2-40B4-BE49-F238E27FC236}">
                <a16:creationId xmlns:a16="http://schemas.microsoft.com/office/drawing/2014/main" id="{FB473366-1AB1-4668-9FBE-9787161AC8DD}"/>
              </a:ext>
            </a:extLst>
          </p:cNvPr>
          <p:cNvPicPr>
            <a:picLocks noChangeAspect="1"/>
          </p:cNvPicPr>
          <p:nvPr/>
        </p:nvPicPr>
        <p:blipFill>
          <a:blip r:embed="rId6"/>
          <a:stretch>
            <a:fillRect/>
          </a:stretch>
        </p:blipFill>
        <p:spPr>
          <a:xfrm>
            <a:off x="2020819" y="4763832"/>
            <a:ext cx="1505838" cy="1540376"/>
          </a:xfrm>
          <a:prstGeom prst="rect">
            <a:avLst/>
          </a:prstGeom>
        </p:spPr>
      </p:pic>
      <p:pic>
        <p:nvPicPr>
          <p:cNvPr id="6" name="Picture 5">
            <a:extLst>
              <a:ext uri="{FF2B5EF4-FFF2-40B4-BE49-F238E27FC236}">
                <a16:creationId xmlns:a16="http://schemas.microsoft.com/office/drawing/2014/main" id="{92560203-F074-4DF9-AEB6-99378491D9A8}"/>
              </a:ext>
            </a:extLst>
          </p:cNvPr>
          <p:cNvPicPr>
            <a:picLocks noChangeAspect="1"/>
          </p:cNvPicPr>
          <p:nvPr/>
        </p:nvPicPr>
        <p:blipFill>
          <a:blip r:embed="rId7"/>
          <a:stretch>
            <a:fillRect/>
          </a:stretch>
        </p:blipFill>
        <p:spPr>
          <a:xfrm>
            <a:off x="396396" y="4781487"/>
            <a:ext cx="1543199" cy="1476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6887DE70-7E56-4AD3-B09C-54CA24753C89}"/>
              </a:ext>
            </a:extLst>
          </p:cNvPr>
          <p:cNvSpPr/>
          <p:nvPr/>
        </p:nvSpPr>
        <p:spPr>
          <a:xfrm>
            <a:off x="316043" y="6327496"/>
            <a:ext cx="3630854" cy="523220"/>
          </a:xfrm>
          <a:prstGeom prst="rect">
            <a:avLst/>
          </a:prstGeom>
        </p:spPr>
        <p:txBody>
          <a:bodyPr wrap="square">
            <a:spAutoFit/>
          </a:bodyPr>
          <a:lstStyle/>
          <a:p>
            <a:r>
              <a:rPr lang="en-GB" sz="2800" b="1" dirty="0" err="1">
                <a:latin typeface="Century Gothic" panose="020B0502020202020204" pitchFamily="34" charset="0"/>
              </a:rPr>
              <a:t>Cazza</a:t>
            </a:r>
            <a:r>
              <a:rPr lang="en-GB" sz="2800" b="1" dirty="0">
                <a:latin typeface="Century Gothic" panose="020B0502020202020204" pitchFamily="34" charset="0"/>
              </a:rPr>
              <a:t> &amp; Tish-</a:t>
            </a:r>
            <a:r>
              <a:rPr lang="en-GB" sz="2800" b="1" dirty="0" err="1">
                <a:latin typeface="Century Gothic" panose="020B0502020202020204" pitchFamily="34" charset="0"/>
              </a:rPr>
              <a:t>tish</a:t>
            </a:r>
            <a:r>
              <a:rPr lang="en-GB" sz="2800" b="1" dirty="0">
                <a:latin typeface="Century Gothic" panose="020B0502020202020204" pitchFamily="34" charset="0"/>
              </a:rPr>
              <a:t> </a:t>
            </a:r>
            <a:endParaRPr lang="en-GB" sz="2800" dirty="0">
              <a:latin typeface="Century Gothic" panose="020B0502020202020204" pitchFamily="34" charset="0"/>
            </a:endParaRPr>
          </a:p>
        </p:txBody>
      </p:sp>
      <p:sp>
        <p:nvSpPr>
          <p:cNvPr id="15" name="Star: 6 Points 14">
            <a:extLst>
              <a:ext uri="{FF2B5EF4-FFF2-40B4-BE49-F238E27FC236}">
                <a16:creationId xmlns:a16="http://schemas.microsoft.com/office/drawing/2014/main" id="{0AF1C948-FCC8-4783-A01D-C37197E7903D}"/>
              </a:ext>
            </a:extLst>
          </p:cNvPr>
          <p:cNvSpPr/>
          <p:nvPr/>
        </p:nvSpPr>
        <p:spPr>
          <a:xfrm>
            <a:off x="94787" y="4308098"/>
            <a:ext cx="768212" cy="73642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32CD9E3-44AC-419F-9F19-44147D34A892}"/>
              </a:ext>
            </a:extLst>
          </p:cNvPr>
          <p:cNvPicPr>
            <a:picLocks noChangeAspect="1"/>
          </p:cNvPicPr>
          <p:nvPr/>
        </p:nvPicPr>
        <p:blipFill>
          <a:blip r:embed="rId8"/>
          <a:stretch>
            <a:fillRect/>
          </a:stretch>
        </p:blipFill>
        <p:spPr>
          <a:xfrm>
            <a:off x="3692383" y="1625671"/>
            <a:ext cx="2847238" cy="1384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Star: 6 Points 11">
            <a:extLst>
              <a:ext uri="{FF2B5EF4-FFF2-40B4-BE49-F238E27FC236}">
                <a16:creationId xmlns:a16="http://schemas.microsoft.com/office/drawing/2014/main" id="{1237E2AA-4DEF-4E3C-8D25-F9F45531FE28}"/>
              </a:ext>
            </a:extLst>
          </p:cNvPr>
          <p:cNvSpPr/>
          <p:nvPr/>
        </p:nvSpPr>
        <p:spPr>
          <a:xfrm>
            <a:off x="3403804" y="1248198"/>
            <a:ext cx="509955" cy="661179"/>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52445E7-1EA5-4B9D-A006-631B8EA305C2}"/>
              </a:ext>
            </a:extLst>
          </p:cNvPr>
          <p:cNvSpPr/>
          <p:nvPr/>
        </p:nvSpPr>
        <p:spPr>
          <a:xfrm>
            <a:off x="3677450" y="3079609"/>
            <a:ext cx="3630854" cy="523220"/>
          </a:xfrm>
          <a:prstGeom prst="rect">
            <a:avLst/>
          </a:prstGeom>
        </p:spPr>
        <p:txBody>
          <a:bodyPr wrap="square">
            <a:spAutoFit/>
          </a:bodyPr>
          <a:lstStyle/>
          <a:p>
            <a:r>
              <a:rPr lang="en-GB" sz="2800" b="1" dirty="0">
                <a:latin typeface="Century Gothic" panose="020B0502020202020204" pitchFamily="34" charset="0"/>
              </a:rPr>
              <a:t>Thelma &amp; Louise </a:t>
            </a:r>
            <a:endParaRPr lang="en-GB" sz="2800" dirty="0">
              <a:latin typeface="Century Gothic" panose="020B0502020202020204" pitchFamily="34" charset="0"/>
            </a:endParaRPr>
          </a:p>
        </p:txBody>
      </p:sp>
      <p:sp>
        <p:nvSpPr>
          <p:cNvPr id="9" name="Star: 6 Points 8">
            <a:extLst>
              <a:ext uri="{FF2B5EF4-FFF2-40B4-BE49-F238E27FC236}">
                <a16:creationId xmlns:a16="http://schemas.microsoft.com/office/drawing/2014/main" id="{4CDBB662-D0B3-42B8-88D9-ECFCDB7E2D8E}"/>
              </a:ext>
            </a:extLst>
          </p:cNvPr>
          <p:cNvSpPr/>
          <p:nvPr/>
        </p:nvSpPr>
        <p:spPr>
          <a:xfrm>
            <a:off x="6642204" y="1194610"/>
            <a:ext cx="768212" cy="908911"/>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5066B75-B059-4B65-B267-542E1E10AB6F}"/>
              </a:ext>
            </a:extLst>
          </p:cNvPr>
          <p:cNvPicPr>
            <a:picLocks noChangeAspect="1"/>
          </p:cNvPicPr>
          <p:nvPr/>
        </p:nvPicPr>
        <p:blipFill>
          <a:blip r:embed="rId9"/>
          <a:stretch>
            <a:fillRect/>
          </a:stretch>
        </p:blipFill>
        <p:spPr>
          <a:xfrm>
            <a:off x="4248870" y="4112947"/>
            <a:ext cx="3059434" cy="1963517"/>
          </a:xfrm>
          <a:prstGeom prst="rect">
            <a:avLst/>
          </a:prstGeom>
        </p:spPr>
      </p:pic>
      <p:sp>
        <p:nvSpPr>
          <p:cNvPr id="14" name="Star: 6 Points 13">
            <a:extLst>
              <a:ext uri="{FF2B5EF4-FFF2-40B4-BE49-F238E27FC236}">
                <a16:creationId xmlns:a16="http://schemas.microsoft.com/office/drawing/2014/main" id="{B9636935-ED15-47BB-AF16-0BEA9DFD9DFB}"/>
              </a:ext>
            </a:extLst>
          </p:cNvPr>
          <p:cNvSpPr/>
          <p:nvPr/>
        </p:nvSpPr>
        <p:spPr>
          <a:xfrm>
            <a:off x="3964282" y="3841463"/>
            <a:ext cx="647685" cy="727933"/>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9A01189-E742-4F14-B6F9-BB1818305485}"/>
              </a:ext>
            </a:extLst>
          </p:cNvPr>
          <p:cNvSpPr/>
          <p:nvPr/>
        </p:nvSpPr>
        <p:spPr>
          <a:xfrm>
            <a:off x="3913758" y="6045883"/>
            <a:ext cx="4869678" cy="523220"/>
          </a:xfrm>
          <a:prstGeom prst="rect">
            <a:avLst/>
          </a:prstGeom>
        </p:spPr>
        <p:txBody>
          <a:bodyPr wrap="square">
            <a:spAutoFit/>
          </a:bodyPr>
          <a:lstStyle/>
          <a:p>
            <a:r>
              <a:rPr lang="en-GB" sz="2800" b="1" dirty="0" err="1">
                <a:latin typeface="Century Gothic" panose="020B0502020202020204" pitchFamily="34" charset="0"/>
              </a:rPr>
              <a:t>Bubblepuff</a:t>
            </a:r>
            <a:r>
              <a:rPr lang="en-GB" sz="2800" b="1" dirty="0">
                <a:latin typeface="Century Gothic" panose="020B0502020202020204" pitchFamily="34" charset="0"/>
              </a:rPr>
              <a:t> &amp; Satsuma </a:t>
            </a:r>
            <a:endParaRPr lang="en-GB" sz="2800" dirty="0">
              <a:latin typeface="Century Gothic" panose="020B0502020202020204" pitchFamily="34" charset="0"/>
            </a:endParaRPr>
          </a:p>
        </p:txBody>
      </p:sp>
      <p:pic>
        <p:nvPicPr>
          <p:cNvPr id="13" name="Audio 12">
            <a:hlinkClick r:id="" action="ppaction://media"/>
            <a:extLst>
              <a:ext uri="{FF2B5EF4-FFF2-40B4-BE49-F238E27FC236}">
                <a16:creationId xmlns:a16="http://schemas.microsoft.com/office/drawing/2014/main" id="{C0E8F215-6379-42B8-A0EF-46D6D1A6C3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9344214"/>
      </p:ext>
    </p:extLst>
  </p:cSld>
  <p:clrMapOvr>
    <a:masterClrMapping/>
  </p:clrMapOvr>
  <p:transition spd="slow" advTm="512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AAD03F-F9FC-4C68-B026-81D36335EFEC}"/>
              </a:ext>
            </a:extLst>
          </p:cNvPr>
          <p:cNvPicPr>
            <a:picLocks noChangeAspect="1"/>
          </p:cNvPicPr>
          <p:nvPr/>
        </p:nvPicPr>
        <p:blipFill>
          <a:blip r:embed="rId4"/>
          <a:stretch>
            <a:fillRect/>
          </a:stretch>
        </p:blipFill>
        <p:spPr>
          <a:xfrm>
            <a:off x="125760" y="620688"/>
            <a:ext cx="8892480" cy="5137877"/>
          </a:xfrm>
          <a:prstGeom prst="rect">
            <a:avLst/>
          </a:prstGeom>
        </p:spPr>
      </p:pic>
      <p:pic>
        <p:nvPicPr>
          <p:cNvPr id="8" name="Audio 7">
            <a:hlinkClick r:id="" action="ppaction://media"/>
            <a:extLst>
              <a:ext uri="{FF2B5EF4-FFF2-40B4-BE49-F238E27FC236}">
                <a16:creationId xmlns:a16="http://schemas.microsoft.com/office/drawing/2014/main" id="{4F6C47BE-F0F7-443C-AD3A-18B41E86E7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73029645"/>
      </p:ext>
    </p:extLst>
  </p:cSld>
  <p:clrMapOvr>
    <a:masterClrMapping/>
  </p:clrMapOvr>
  <mc:AlternateContent xmlns:mc="http://schemas.openxmlformats.org/markup-compatibility/2006" xmlns:p14="http://schemas.microsoft.com/office/powerpoint/2010/main">
    <mc:Choice Requires="p14">
      <p:transition spd="slow" p14:dur="2000" advTm="48308"/>
    </mc:Choice>
    <mc:Fallback xmlns="">
      <p:transition spd="slow" advTm="4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3528" y="672"/>
            <a:ext cx="8242001" cy="923330"/>
          </a:xfrm>
          <a:prstGeom prst="rect">
            <a:avLst/>
          </a:prstGeom>
          <a:noFill/>
        </p:spPr>
        <p:txBody>
          <a:bodyPr wrap="none" lIns="91440" tIns="45720" rIns="91440" bIns="45720">
            <a:spAutoFit/>
          </a:bodyPr>
          <a:lstStyle/>
          <a:p>
            <a:pPr algn="ct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Our Learning </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Characteristics</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2" name="Picture 11">
            <a:extLst>
              <a:ext uri="{FF2B5EF4-FFF2-40B4-BE49-F238E27FC236}">
                <a16:creationId xmlns:a16="http://schemas.microsoft.com/office/drawing/2014/main" id="{D17E2B82-04AA-4DF6-BE2F-08D4F93B5C81}"/>
              </a:ext>
            </a:extLst>
          </p:cNvPr>
          <p:cNvPicPr>
            <a:picLocks noChangeAspect="1"/>
          </p:cNvPicPr>
          <p:nvPr/>
        </p:nvPicPr>
        <p:blipFill>
          <a:blip r:embed="rId4"/>
          <a:stretch>
            <a:fillRect/>
          </a:stretch>
        </p:blipFill>
        <p:spPr>
          <a:xfrm>
            <a:off x="0" y="1196752"/>
            <a:ext cx="9105568" cy="5661248"/>
          </a:xfrm>
          <a:prstGeom prst="rect">
            <a:avLst/>
          </a:prstGeom>
        </p:spPr>
      </p:pic>
      <p:pic>
        <p:nvPicPr>
          <p:cNvPr id="2" name="Audio 1">
            <a:hlinkClick r:id="" action="ppaction://media"/>
            <a:extLst>
              <a:ext uri="{FF2B5EF4-FFF2-40B4-BE49-F238E27FC236}">
                <a16:creationId xmlns:a16="http://schemas.microsoft.com/office/drawing/2014/main" id="{67A9A4B2-AB80-4A59-A3B0-0381AE3A61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72133834"/>
      </p:ext>
    </p:extLst>
  </p:cSld>
  <p:clrMapOvr>
    <a:masterClrMapping/>
  </p:clrMapOvr>
  <mc:AlternateContent xmlns:mc="http://schemas.openxmlformats.org/markup-compatibility/2006" xmlns:p14="http://schemas.microsoft.com/office/powerpoint/2010/main">
    <mc:Choice Requires="p14">
      <p:transition spd="slow" p14:dur="2000" advTm="39101"/>
    </mc:Choice>
    <mc:Fallback xmlns="">
      <p:transition spd="slow" advTm="3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
            <a:extLst>
              <a:ext uri="{FF2B5EF4-FFF2-40B4-BE49-F238E27FC236}">
                <a16:creationId xmlns:a16="http://schemas.microsoft.com/office/drawing/2014/main" id="{6E16FC5F-5DBA-43EB-9BC3-34F010D536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28114"/>
            <a:ext cx="1781175"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89B57C1-3B61-4847-A911-A0EB651C838F}"/>
              </a:ext>
            </a:extLst>
          </p:cNvPr>
          <p:cNvSpPr txBox="1"/>
          <p:nvPr/>
        </p:nvSpPr>
        <p:spPr>
          <a:xfrm>
            <a:off x="1638433" y="163842"/>
            <a:ext cx="6122504" cy="584775"/>
          </a:xfrm>
          <a:prstGeom prst="rect">
            <a:avLst/>
          </a:prstGeom>
          <a:noFill/>
        </p:spPr>
        <p:txBody>
          <a:bodyPr wrap="square" rtlCol="0">
            <a:spAutoFit/>
          </a:bodyPr>
          <a:lstStyle/>
          <a:p>
            <a:pPr algn="ctr"/>
            <a:r>
              <a:rPr lang="en-GB" sz="3200" dirty="0">
                <a:solidFill>
                  <a:schemeClr val="bg1"/>
                </a:solidFill>
                <a:latin typeface="Century Gothic" panose="020B0502020202020204" pitchFamily="34" charset="0"/>
              </a:rPr>
              <a:t>EYFS Framework </a:t>
            </a:r>
          </a:p>
        </p:txBody>
      </p:sp>
      <p:sp>
        <p:nvSpPr>
          <p:cNvPr id="3" name="Rectangle 2">
            <a:extLst>
              <a:ext uri="{FF2B5EF4-FFF2-40B4-BE49-F238E27FC236}">
                <a16:creationId xmlns:a16="http://schemas.microsoft.com/office/drawing/2014/main" id="{B1087343-1846-4155-A959-805814516A62}"/>
              </a:ext>
            </a:extLst>
          </p:cNvPr>
          <p:cNvSpPr/>
          <p:nvPr/>
        </p:nvSpPr>
        <p:spPr>
          <a:xfrm>
            <a:off x="228463" y="1101359"/>
            <a:ext cx="6987209" cy="5462393"/>
          </a:xfrm>
          <a:prstGeom prst="rect">
            <a:avLst/>
          </a:prstGeom>
        </p:spPr>
        <p:txBody>
          <a:bodyPr wrap="square">
            <a:spAutoFit/>
          </a:bodyPr>
          <a:lstStyle/>
          <a:p>
            <a:pPr marL="85725">
              <a:defRPr/>
            </a:pPr>
            <a:r>
              <a:rPr lang="en-GB" altLang="en-US" sz="1600" dirty="0">
                <a:solidFill>
                  <a:schemeClr val="tx2">
                    <a:lumMod val="75000"/>
                  </a:schemeClr>
                </a:solidFill>
                <a:latin typeface="Century Gothic" panose="020B0502020202020204" pitchFamily="34" charset="0"/>
                <a:cs typeface="Arial" panose="020B0604020202020204" pitchFamily="34" charset="0"/>
              </a:rPr>
              <a:t>The outdoor learning environment is an </a:t>
            </a:r>
            <a:r>
              <a:rPr lang="en-GB" altLang="en-US" sz="1600" b="1" dirty="0">
                <a:solidFill>
                  <a:schemeClr val="tx2">
                    <a:lumMod val="75000"/>
                  </a:schemeClr>
                </a:solidFill>
                <a:latin typeface="Century Gothic" panose="020B0502020202020204" pitchFamily="34" charset="0"/>
                <a:cs typeface="Arial" panose="020B0604020202020204" pitchFamily="34" charset="0"/>
              </a:rPr>
              <a:t>essential</a:t>
            </a:r>
            <a:r>
              <a:rPr lang="en-GB" altLang="en-US" sz="1600" dirty="0">
                <a:solidFill>
                  <a:schemeClr val="tx2">
                    <a:lumMod val="75000"/>
                  </a:schemeClr>
                </a:solidFill>
                <a:latin typeface="Century Gothic" panose="020B0502020202020204" pitchFamily="34" charset="0"/>
                <a:cs typeface="Arial" panose="020B0604020202020204" pitchFamily="34" charset="0"/>
              </a:rPr>
              <a:t> extension of the indoor learning environment and is considered to be of equal importance.</a:t>
            </a:r>
          </a:p>
          <a:p>
            <a:pPr marL="85725">
              <a:defRPr/>
            </a:pPr>
            <a:endParaRPr lang="en-GB" sz="1600" dirty="0">
              <a:solidFill>
                <a:schemeClr val="tx2">
                  <a:lumMod val="75000"/>
                </a:schemeClr>
              </a:solidFill>
              <a:latin typeface="Century Gothic" panose="020B0502020202020204" pitchFamily="34" charset="0"/>
              <a:cs typeface="Arial" panose="020B0604020202020204" pitchFamily="34" charset="0"/>
            </a:endParaRPr>
          </a:p>
          <a:p>
            <a:pPr marL="85725">
              <a:defRPr/>
            </a:pPr>
            <a:r>
              <a:rPr lang="en-GB" sz="1600" dirty="0">
                <a:solidFill>
                  <a:schemeClr val="tx2">
                    <a:lumMod val="75000"/>
                  </a:schemeClr>
                </a:solidFill>
                <a:latin typeface="Century Gothic" panose="020B0502020202020204" pitchFamily="34" charset="0"/>
                <a:cs typeface="Arial" panose="020B0604020202020204" pitchFamily="34" charset="0"/>
              </a:rPr>
              <a:t>There are 7 areas of learning. These are broken into</a:t>
            </a:r>
          </a:p>
          <a:p>
            <a:pPr marL="85725">
              <a:defRPr/>
            </a:pPr>
            <a:r>
              <a:rPr lang="en-GB" sz="1600" b="1" dirty="0">
                <a:solidFill>
                  <a:schemeClr val="tx2">
                    <a:lumMod val="75000"/>
                  </a:schemeClr>
                </a:solidFill>
                <a:latin typeface="Century Gothic" panose="020B0502020202020204" pitchFamily="34" charset="0"/>
                <a:cs typeface="Arial" panose="020B0604020202020204" pitchFamily="34" charset="0"/>
              </a:rPr>
              <a:t>Three prime areas:</a:t>
            </a:r>
          </a:p>
          <a:p>
            <a:pPr marL="85725">
              <a:defRPr/>
            </a:pPr>
            <a:endParaRPr lang="en-GB" sz="1600" b="1" dirty="0">
              <a:solidFill>
                <a:schemeClr val="tx2">
                  <a:lumMod val="75000"/>
                </a:schemeClr>
              </a:solidFill>
              <a:latin typeface="Century Gothic" panose="020B0502020202020204" pitchFamily="34" charset="0"/>
              <a:cs typeface="Arial" panose="020B0604020202020204" pitchFamily="34" charset="0"/>
            </a:endParaRPr>
          </a:p>
          <a:p>
            <a:pPr>
              <a:lnSpc>
                <a:spcPct val="150000"/>
              </a:lnSpc>
              <a:defRPr/>
            </a:pPr>
            <a:r>
              <a:rPr lang="en-GB" sz="1600" b="1" dirty="0">
                <a:solidFill>
                  <a:schemeClr val="tx2">
                    <a:lumMod val="75000"/>
                  </a:schemeClr>
                </a:solidFill>
                <a:latin typeface="Century Gothic" panose="020B0502020202020204" pitchFamily="34" charset="0"/>
                <a:cs typeface="Arial" panose="020B0604020202020204" pitchFamily="34" charset="0"/>
              </a:rPr>
              <a:t>Personal, social and emotional development</a:t>
            </a:r>
          </a:p>
          <a:p>
            <a:pPr>
              <a:lnSpc>
                <a:spcPct val="150000"/>
              </a:lnSpc>
              <a:defRPr/>
            </a:pPr>
            <a:r>
              <a:rPr lang="en-GB" sz="1600" dirty="0">
                <a:solidFill>
                  <a:schemeClr val="tx2">
                    <a:lumMod val="75000"/>
                  </a:schemeClr>
                </a:solidFill>
                <a:latin typeface="Century Gothic" panose="020B0502020202020204" pitchFamily="34" charset="0"/>
                <a:cs typeface="Arial" panose="020B0604020202020204" pitchFamily="34" charset="0"/>
              </a:rPr>
              <a:t>*Self regulation</a:t>
            </a:r>
          </a:p>
          <a:p>
            <a:pPr>
              <a:lnSpc>
                <a:spcPct val="150000"/>
              </a:lnSpc>
              <a:defRPr/>
            </a:pPr>
            <a:r>
              <a:rPr lang="en-GB" sz="1600" dirty="0">
                <a:solidFill>
                  <a:schemeClr val="tx2">
                    <a:lumMod val="75000"/>
                  </a:schemeClr>
                </a:solidFill>
                <a:latin typeface="Century Gothic" panose="020B0502020202020204" pitchFamily="34" charset="0"/>
                <a:cs typeface="Arial" panose="020B0604020202020204" pitchFamily="34" charset="0"/>
              </a:rPr>
              <a:t>*Managing self</a:t>
            </a:r>
          </a:p>
          <a:p>
            <a:pPr>
              <a:lnSpc>
                <a:spcPct val="150000"/>
              </a:lnSpc>
              <a:defRPr/>
            </a:pPr>
            <a:r>
              <a:rPr lang="en-GB" sz="1600" dirty="0">
                <a:solidFill>
                  <a:schemeClr val="tx2">
                    <a:lumMod val="75000"/>
                  </a:schemeClr>
                </a:solidFill>
                <a:latin typeface="Century Gothic" panose="020B0502020202020204" pitchFamily="34" charset="0"/>
                <a:cs typeface="Arial" panose="020B0604020202020204" pitchFamily="34" charset="0"/>
              </a:rPr>
              <a:t>*Building relationships</a:t>
            </a:r>
          </a:p>
          <a:p>
            <a:pPr>
              <a:lnSpc>
                <a:spcPct val="150000"/>
              </a:lnSpc>
              <a:defRPr/>
            </a:pPr>
            <a:r>
              <a:rPr lang="en-GB" sz="1600" b="1" dirty="0">
                <a:solidFill>
                  <a:schemeClr val="tx2">
                    <a:lumMod val="75000"/>
                  </a:schemeClr>
                </a:solidFill>
                <a:latin typeface="Century Gothic" panose="020B0502020202020204" pitchFamily="34" charset="0"/>
                <a:cs typeface="Arial" panose="020B0604020202020204" pitchFamily="34" charset="0"/>
              </a:rPr>
              <a:t>Communication and language</a:t>
            </a:r>
          </a:p>
          <a:p>
            <a:pPr>
              <a:lnSpc>
                <a:spcPct val="150000"/>
              </a:lnSpc>
              <a:defRPr/>
            </a:pPr>
            <a:r>
              <a:rPr lang="en-GB" sz="1600" dirty="0">
                <a:solidFill>
                  <a:schemeClr val="tx2">
                    <a:lumMod val="75000"/>
                  </a:schemeClr>
                </a:solidFill>
                <a:latin typeface="Century Gothic" panose="020B0502020202020204" pitchFamily="34" charset="0"/>
                <a:cs typeface="Arial" panose="020B0604020202020204" pitchFamily="34" charset="0"/>
              </a:rPr>
              <a:t>*Listening, attention and understanding</a:t>
            </a:r>
          </a:p>
          <a:p>
            <a:pPr>
              <a:lnSpc>
                <a:spcPct val="150000"/>
              </a:lnSpc>
              <a:defRPr/>
            </a:pPr>
            <a:r>
              <a:rPr lang="en-GB" sz="1600" dirty="0">
                <a:solidFill>
                  <a:schemeClr val="tx2">
                    <a:lumMod val="75000"/>
                  </a:schemeClr>
                </a:solidFill>
                <a:latin typeface="Century Gothic" panose="020B0502020202020204" pitchFamily="34" charset="0"/>
                <a:cs typeface="Arial" panose="020B0604020202020204" pitchFamily="34" charset="0"/>
              </a:rPr>
              <a:t>*Speaking</a:t>
            </a:r>
          </a:p>
          <a:p>
            <a:pPr>
              <a:lnSpc>
                <a:spcPct val="150000"/>
              </a:lnSpc>
              <a:defRPr/>
            </a:pPr>
            <a:r>
              <a:rPr lang="en-GB" sz="1600" b="1" dirty="0">
                <a:solidFill>
                  <a:schemeClr val="tx2">
                    <a:lumMod val="75000"/>
                  </a:schemeClr>
                </a:solidFill>
                <a:latin typeface="Century Gothic" panose="020B0502020202020204" pitchFamily="34" charset="0"/>
                <a:cs typeface="Arial" panose="020B0604020202020204" pitchFamily="34" charset="0"/>
              </a:rPr>
              <a:t>Physical development</a:t>
            </a:r>
          </a:p>
          <a:p>
            <a:pPr>
              <a:lnSpc>
                <a:spcPct val="150000"/>
              </a:lnSpc>
              <a:defRPr/>
            </a:pPr>
            <a:r>
              <a:rPr lang="en-GB" sz="1600" b="1" dirty="0">
                <a:solidFill>
                  <a:schemeClr val="tx2">
                    <a:lumMod val="75000"/>
                  </a:schemeClr>
                </a:solidFill>
                <a:latin typeface="Century Gothic" panose="020B0502020202020204" pitchFamily="34" charset="0"/>
                <a:cs typeface="Arial" panose="020B0604020202020204" pitchFamily="34" charset="0"/>
              </a:rPr>
              <a:t>*</a:t>
            </a:r>
            <a:r>
              <a:rPr lang="en-GB" sz="1600" dirty="0">
                <a:solidFill>
                  <a:schemeClr val="tx2">
                    <a:lumMod val="75000"/>
                  </a:schemeClr>
                </a:solidFill>
                <a:latin typeface="Century Gothic" panose="020B0502020202020204" pitchFamily="34" charset="0"/>
                <a:cs typeface="Arial" panose="020B0604020202020204" pitchFamily="34" charset="0"/>
              </a:rPr>
              <a:t>Fine motor skills</a:t>
            </a:r>
          </a:p>
          <a:p>
            <a:pPr>
              <a:lnSpc>
                <a:spcPct val="150000"/>
              </a:lnSpc>
              <a:defRPr/>
            </a:pPr>
            <a:r>
              <a:rPr lang="en-GB" sz="1600" dirty="0">
                <a:solidFill>
                  <a:schemeClr val="tx2">
                    <a:lumMod val="75000"/>
                  </a:schemeClr>
                </a:solidFill>
                <a:latin typeface="Century Gothic" panose="020B0502020202020204" pitchFamily="34" charset="0"/>
                <a:cs typeface="Arial" panose="020B0604020202020204" pitchFamily="34" charset="0"/>
              </a:rPr>
              <a:t>*Gross motor skills</a:t>
            </a:r>
          </a:p>
        </p:txBody>
      </p:sp>
      <p:pic>
        <p:nvPicPr>
          <p:cNvPr id="4098" name="Picture 2" descr="https://tapestryjournal.com/xv/pages/s_18810/p_09-2020/m_o_41078_kh7tmk4fy9eq9zgm4kbhz7b8vm5hyaxv.jpg?s=18810&amp;u=140&amp;Expires=1599664312&amp;Signature=AsItnbl72BIpNqc2OtWBqCfqNF1dVahfdOop~S5ymMf69DaSp2TCobYZBS13u~C4gv72rJn~~sul6liAGUuPXk8UWTNmNug48gDbtMbGyvGg2~BVhndjfa0eVTDbozqbN6VNpa1Iq4GnzBoKNKXkhWTdMS0RFjt8bzeJtEPfymuUsT30MpmPFKPKYLGpFDM6gwZ127T8kcoIiINITW-4eorKeYZBcFKxFbqc6SxFV2s41KnDveeEhBS6hzV77bmvruVnAWJDKwA9lEQlX-CCfwDu1kQMvFFE0denRP24ZrcnADLC9Gbvk~0~6xkjNAY5yQBInTyEH12hcxqTjz~lDg__&amp;Key-Pair-Id=APKAJUSDRV55TOQKSATA">
            <a:extLst>
              <a:ext uri="{FF2B5EF4-FFF2-40B4-BE49-F238E27FC236}">
                <a16:creationId xmlns:a16="http://schemas.microsoft.com/office/drawing/2014/main" id="{DCB6A302-E7BC-465B-8DC3-0FCC45C898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4529" y="1285982"/>
            <a:ext cx="1833836" cy="245496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EE5FA8D-4579-4EDB-9212-D8AFD089EDCC}"/>
              </a:ext>
            </a:extLst>
          </p:cNvPr>
          <p:cNvPicPr>
            <a:picLocks noChangeAspect="1"/>
          </p:cNvPicPr>
          <p:nvPr/>
        </p:nvPicPr>
        <p:blipFill>
          <a:blip r:embed="rId6"/>
          <a:stretch>
            <a:fillRect/>
          </a:stretch>
        </p:blipFill>
        <p:spPr>
          <a:xfrm>
            <a:off x="4564198" y="3740947"/>
            <a:ext cx="2427648" cy="2733654"/>
          </a:xfrm>
          <a:prstGeom prst="rect">
            <a:avLst/>
          </a:prstGeom>
          <a:ln w="28575">
            <a:solidFill>
              <a:schemeClr val="tx1"/>
            </a:solidFill>
          </a:ln>
        </p:spPr>
      </p:pic>
      <p:pic>
        <p:nvPicPr>
          <p:cNvPr id="4" name="Picture 3">
            <a:extLst>
              <a:ext uri="{FF2B5EF4-FFF2-40B4-BE49-F238E27FC236}">
                <a16:creationId xmlns:a16="http://schemas.microsoft.com/office/drawing/2014/main" id="{2157D2C8-368A-4AB2-8EF2-B347C76869D4}"/>
              </a:ext>
            </a:extLst>
          </p:cNvPr>
          <p:cNvPicPr>
            <a:picLocks noChangeAspect="1"/>
          </p:cNvPicPr>
          <p:nvPr/>
        </p:nvPicPr>
        <p:blipFill>
          <a:blip r:embed="rId7"/>
          <a:stretch>
            <a:fillRect/>
          </a:stretch>
        </p:blipFill>
        <p:spPr>
          <a:xfrm>
            <a:off x="7244529" y="4005064"/>
            <a:ext cx="1671008" cy="2497908"/>
          </a:xfrm>
          <a:prstGeom prst="rect">
            <a:avLst/>
          </a:prstGeom>
          <a:ln w="28575">
            <a:solidFill>
              <a:schemeClr val="tx1"/>
            </a:solidFill>
          </a:ln>
        </p:spPr>
      </p:pic>
      <p:pic>
        <p:nvPicPr>
          <p:cNvPr id="6" name="Picture 5">
            <a:extLst>
              <a:ext uri="{FF2B5EF4-FFF2-40B4-BE49-F238E27FC236}">
                <a16:creationId xmlns:a16="http://schemas.microsoft.com/office/drawing/2014/main" id="{FEC0FEE1-DD9B-4BB0-95D6-EA37C4D4DF75}"/>
              </a:ext>
            </a:extLst>
          </p:cNvPr>
          <p:cNvPicPr>
            <a:picLocks noChangeAspect="1"/>
          </p:cNvPicPr>
          <p:nvPr/>
        </p:nvPicPr>
        <p:blipFill>
          <a:blip r:embed="rId8"/>
          <a:stretch>
            <a:fillRect/>
          </a:stretch>
        </p:blipFill>
        <p:spPr>
          <a:xfrm>
            <a:off x="5653233" y="1712999"/>
            <a:ext cx="1373312" cy="1898901"/>
          </a:xfrm>
          <a:prstGeom prst="rect">
            <a:avLst/>
          </a:prstGeom>
          <a:ln w="28575">
            <a:solidFill>
              <a:schemeClr val="tx1"/>
            </a:solidFill>
          </a:ln>
        </p:spPr>
      </p:pic>
      <p:pic>
        <p:nvPicPr>
          <p:cNvPr id="11" name="Audio 10">
            <a:hlinkClick r:id="" action="ppaction://media"/>
            <a:extLst>
              <a:ext uri="{FF2B5EF4-FFF2-40B4-BE49-F238E27FC236}">
                <a16:creationId xmlns:a16="http://schemas.microsoft.com/office/drawing/2014/main" id="{87A6FBBB-85BB-48AC-95DC-CC81C2ABAE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7905811"/>
      </p:ext>
    </p:extLst>
  </p:cSld>
  <p:clrMapOvr>
    <a:masterClrMapping/>
  </p:clrMapOvr>
  <mc:AlternateContent xmlns:mc="http://schemas.openxmlformats.org/markup-compatibility/2006" xmlns:p14="http://schemas.microsoft.com/office/powerpoint/2010/main">
    <mc:Choice Requires="p14">
      <p:transition spd="slow" p14:dur="2000" advTm="54460"/>
    </mc:Choice>
    <mc:Fallback xmlns="">
      <p:transition spd="slow" advTm="5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76D62A-29A8-4401-AD01-B3A7FCB81AE6}"/>
              </a:ext>
            </a:extLst>
          </p:cNvPr>
          <p:cNvSpPr>
            <a:spLocks noGrp="1"/>
          </p:cNvSpPr>
          <p:nvPr>
            <p:ph idx="1"/>
          </p:nvPr>
        </p:nvSpPr>
        <p:spPr>
          <a:xfrm>
            <a:off x="251520" y="493507"/>
            <a:ext cx="7677041" cy="5915459"/>
          </a:xfrm>
        </p:spPr>
        <p:txBody>
          <a:bodyPr>
            <a:normAutofit fontScale="92500" lnSpcReduction="20000"/>
          </a:bodyPr>
          <a:lstStyle/>
          <a:p>
            <a:pPr marL="85725" indent="0">
              <a:buNone/>
              <a:defRPr/>
            </a:pPr>
            <a:r>
              <a:rPr lang="en-GB" sz="2000" b="1" dirty="0">
                <a:solidFill>
                  <a:schemeClr val="tx2">
                    <a:lumMod val="75000"/>
                  </a:schemeClr>
                </a:solidFill>
                <a:latin typeface="Century Gothic" panose="020B0502020202020204" pitchFamily="34" charset="0"/>
                <a:cs typeface="Arial" panose="020B0604020202020204" pitchFamily="34" charset="0"/>
              </a:rPr>
              <a:t>Four specific areas:</a:t>
            </a:r>
          </a:p>
          <a:p>
            <a:pPr marL="85725" indent="0">
              <a:buNone/>
              <a:defRPr/>
            </a:pPr>
            <a:endParaRPr lang="en-GB" sz="2000" b="1" dirty="0">
              <a:solidFill>
                <a:schemeClr val="tx2">
                  <a:lumMod val="75000"/>
                </a:schemeClr>
              </a:solidFill>
              <a:latin typeface="Century Gothic" panose="020B0502020202020204" pitchFamily="34" charset="0"/>
              <a:cs typeface="Arial" panose="020B0604020202020204" pitchFamily="34" charset="0"/>
            </a:endParaRPr>
          </a:p>
          <a:p>
            <a:pPr marL="0" indent="0">
              <a:buNone/>
              <a:defRPr/>
            </a:pPr>
            <a:r>
              <a:rPr lang="en-GB" sz="2000" b="1" dirty="0">
                <a:solidFill>
                  <a:schemeClr val="tx2">
                    <a:lumMod val="75000"/>
                  </a:schemeClr>
                </a:solidFill>
                <a:latin typeface="Century Gothic" panose="020B0502020202020204" pitchFamily="34" charset="0"/>
                <a:cs typeface="Arial" panose="020B0604020202020204" pitchFamily="34" charset="0"/>
              </a:rPr>
              <a:t>Literacy</a:t>
            </a:r>
          </a:p>
          <a:p>
            <a:pPr marL="85725"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*comprehension</a:t>
            </a:r>
          </a:p>
          <a:p>
            <a:pPr marL="85725"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*Word reading</a:t>
            </a:r>
          </a:p>
          <a:p>
            <a:pPr marL="85725"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*Writing</a:t>
            </a:r>
          </a:p>
          <a:p>
            <a:pPr marL="85725" indent="0">
              <a:buNone/>
              <a:defRPr/>
            </a:pPr>
            <a:endParaRPr lang="en-GB" sz="2000" dirty="0">
              <a:solidFill>
                <a:schemeClr val="tx2">
                  <a:lumMod val="75000"/>
                </a:schemeClr>
              </a:solidFill>
              <a:latin typeface="Century Gothic" panose="020B0502020202020204" pitchFamily="34" charset="0"/>
              <a:cs typeface="Arial" panose="020B0604020202020204" pitchFamily="34" charset="0"/>
            </a:endParaRPr>
          </a:p>
          <a:p>
            <a:pPr marL="0" indent="0">
              <a:buNone/>
              <a:defRPr/>
            </a:pPr>
            <a:r>
              <a:rPr lang="en-GB" sz="2000" b="1" dirty="0">
                <a:solidFill>
                  <a:schemeClr val="tx2">
                    <a:lumMod val="75000"/>
                  </a:schemeClr>
                </a:solidFill>
                <a:latin typeface="Century Gothic" panose="020B0502020202020204" pitchFamily="34" charset="0"/>
                <a:cs typeface="Arial" panose="020B0604020202020204" pitchFamily="34" charset="0"/>
              </a:rPr>
              <a:t>Mathematics</a:t>
            </a:r>
          </a:p>
          <a:p>
            <a:pPr marL="85725"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*Number</a:t>
            </a:r>
          </a:p>
          <a:p>
            <a:pPr marL="85725"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*Numerical patterns</a:t>
            </a:r>
          </a:p>
          <a:p>
            <a:pPr marL="85725" indent="0">
              <a:buNone/>
              <a:defRPr/>
            </a:pPr>
            <a:endParaRPr lang="en-GB" sz="2000" dirty="0">
              <a:solidFill>
                <a:schemeClr val="tx2">
                  <a:lumMod val="75000"/>
                </a:schemeClr>
              </a:solidFill>
              <a:latin typeface="Century Gothic" panose="020B0502020202020204" pitchFamily="34" charset="0"/>
              <a:cs typeface="Arial" panose="020B0604020202020204" pitchFamily="34" charset="0"/>
            </a:endParaRPr>
          </a:p>
          <a:p>
            <a:pPr marL="0" indent="0">
              <a:buNone/>
              <a:defRPr/>
            </a:pPr>
            <a:r>
              <a:rPr lang="en-GB" sz="2000" b="1" dirty="0">
                <a:solidFill>
                  <a:schemeClr val="tx2">
                    <a:lumMod val="75000"/>
                  </a:schemeClr>
                </a:solidFill>
                <a:latin typeface="Century Gothic" panose="020B0502020202020204" pitchFamily="34" charset="0"/>
                <a:cs typeface="Arial" panose="020B0604020202020204" pitchFamily="34" charset="0"/>
              </a:rPr>
              <a:t>Understanding the world</a:t>
            </a:r>
          </a:p>
          <a:p>
            <a:pPr marL="0"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*Past and present</a:t>
            </a:r>
          </a:p>
          <a:p>
            <a:pPr marL="0"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*People, cultures and communities</a:t>
            </a:r>
          </a:p>
          <a:p>
            <a:pPr marL="0"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*The natural world</a:t>
            </a:r>
          </a:p>
          <a:p>
            <a:pPr marL="0" indent="0">
              <a:buNone/>
              <a:defRPr/>
            </a:pPr>
            <a:endParaRPr lang="en-GB" sz="2000" dirty="0">
              <a:solidFill>
                <a:schemeClr val="tx2">
                  <a:lumMod val="75000"/>
                </a:schemeClr>
              </a:solidFill>
              <a:latin typeface="Century Gothic" panose="020B0502020202020204" pitchFamily="34" charset="0"/>
              <a:cs typeface="Arial" panose="020B0604020202020204" pitchFamily="34" charset="0"/>
            </a:endParaRPr>
          </a:p>
          <a:p>
            <a:pPr marL="0" indent="0">
              <a:buNone/>
              <a:defRPr/>
            </a:pPr>
            <a:r>
              <a:rPr lang="en-GB" sz="2000" b="1" dirty="0">
                <a:solidFill>
                  <a:schemeClr val="tx2">
                    <a:lumMod val="75000"/>
                  </a:schemeClr>
                </a:solidFill>
                <a:latin typeface="Century Gothic" panose="020B0502020202020204" pitchFamily="34" charset="0"/>
                <a:cs typeface="Arial" panose="020B0604020202020204" pitchFamily="34" charset="0"/>
              </a:rPr>
              <a:t>Expressive arts and design</a:t>
            </a:r>
          </a:p>
          <a:p>
            <a:pPr marL="0"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*Exploring and using media and materials</a:t>
            </a:r>
          </a:p>
          <a:p>
            <a:pPr marL="0" indent="0">
              <a:buNone/>
              <a:defRPr/>
            </a:pPr>
            <a:r>
              <a:rPr lang="en-GB" sz="2000" dirty="0">
                <a:solidFill>
                  <a:schemeClr val="tx2">
                    <a:lumMod val="75000"/>
                  </a:schemeClr>
                </a:solidFill>
                <a:latin typeface="Century Gothic" panose="020B0502020202020204" pitchFamily="34" charset="0"/>
                <a:cs typeface="Arial" panose="020B0604020202020204" pitchFamily="34" charset="0"/>
              </a:rPr>
              <a:t>*Being imaginative</a:t>
            </a:r>
          </a:p>
          <a:p>
            <a:endParaRPr lang="en-GB" sz="4800" dirty="0"/>
          </a:p>
        </p:txBody>
      </p:sp>
      <p:pic>
        <p:nvPicPr>
          <p:cNvPr id="4" name="Picture 3">
            <a:extLst>
              <a:ext uri="{FF2B5EF4-FFF2-40B4-BE49-F238E27FC236}">
                <a16:creationId xmlns:a16="http://schemas.microsoft.com/office/drawing/2014/main" id="{F1A27137-523D-4669-96BE-AD4157B8C307}"/>
              </a:ext>
            </a:extLst>
          </p:cNvPr>
          <p:cNvPicPr>
            <a:picLocks noChangeAspect="1"/>
          </p:cNvPicPr>
          <p:nvPr/>
        </p:nvPicPr>
        <p:blipFill>
          <a:blip r:embed="rId4"/>
          <a:stretch>
            <a:fillRect/>
          </a:stretch>
        </p:blipFill>
        <p:spPr>
          <a:xfrm>
            <a:off x="6444208" y="116632"/>
            <a:ext cx="2556123" cy="1936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88488E87-E17F-4349-A34A-3529A29827F7}"/>
              </a:ext>
            </a:extLst>
          </p:cNvPr>
          <p:cNvPicPr>
            <a:picLocks noChangeAspect="1"/>
          </p:cNvPicPr>
          <p:nvPr/>
        </p:nvPicPr>
        <p:blipFill>
          <a:blip r:embed="rId5"/>
          <a:stretch>
            <a:fillRect/>
          </a:stretch>
        </p:blipFill>
        <p:spPr>
          <a:xfrm>
            <a:off x="4374692" y="493507"/>
            <a:ext cx="2202771" cy="2152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C652B21-9FFC-4F29-AA7B-ED74BE4237B8}"/>
              </a:ext>
            </a:extLst>
          </p:cNvPr>
          <p:cNvPicPr>
            <a:picLocks noChangeAspect="1"/>
          </p:cNvPicPr>
          <p:nvPr/>
        </p:nvPicPr>
        <p:blipFill>
          <a:blip r:embed="rId6"/>
          <a:stretch>
            <a:fillRect/>
          </a:stretch>
        </p:blipFill>
        <p:spPr>
          <a:xfrm>
            <a:off x="6273702" y="1772816"/>
            <a:ext cx="2452483" cy="2808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319A1D05-754F-4E14-8577-7A693D9F256C}"/>
              </a:ext>
            </a:extLst>
          </p:cNvPr>
          <p:cNvPicPr>
            <a:picLocks noChangeAspect="1"/>
          </p:cNvPicPr>
          <p:nvPr/>
        </p:nvPicPr>
        <p:blipFill>
          <a:blip r:embed="rId7"/>
          <a:stretch>
            <a:fillRect/>
          </a:stretch>
        </p:blipFill>
        <p:spPr>
          <a:xfrm>
            <a:off x="6444208" y="4509120"/>
            <a:ext cx="2556123" cy="2149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37B08730-93D2-485F-B168-5CD8BFBF5F53}"/>
              </a:ext>
            </a:extLst>
          </p:cNvPr>
          <p:cNvPicPr>
            <a:picLocks noChangeAspect="1"/>
          </p:cNvPicPr>
          <p:nvPr/>
        </p:nvPicPr>
        <p:blipFill>
          <a:blip r:embed="rId8"/>
          <a:stretch>
            <a:fillRect/>
          </a:stretch>
        </p:blipFill>
        <p:spPr>
          <a:xfrm>
            <a:off x="4711066" y="2809168"/>
            <a:ext cx="1785865" cy="2152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Audio 8">
            <a:hlinkClick r:id="" action="ppaction://media"/>
            <a:extLst>
              <a:ext uri="{FF2B5EF4-FFF2-40B4-BE49-F238E27FC236}">
                <a16:creationId xmlns:a16="http://schemas.microsoft.com/office/drawing/2014/main" id="{E86A895B-D0EC-4AC6-B779-445AE6B35C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62298885"/>
      </p:ext>
    </p:extLst>
  </p:cSld>
  <p:clrMapOvr>
    <a:masterClrMapping/>
  </p:clrMapOvr>
  <mc:AlternateContent xmlns:mc="http://schemas.openxmlformats.org/markup-compatibility/2006" xmlns:p14="http://schemas.microsoft.com/office/powerpoint/2010/main">
    <mc:Choice Requires="p14">
      <p:transition spd="slow" p14:dur="2000" advTm="39264"/>
    </mc:Choice>
    <mc:Fallback xmlns="">
      <p:transition spd="slow" advTm="39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5617</TotalTime>
  <Words>3434</Words>
  <Application>Microsoft Office PowerPoint</Application>
  <PresentationFormat>On-screen Show (4:3)</PresentationFormat>
  <Paragraphs>551</Paragraphs>
  <Slides>42</Slides>
  <Notes>9</Notes>
  <HiddenSlides>0</HiddenSlides>
  <MMClips>42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Century Gothic</vt:lpstr>
      <vt:lpstr>Comic Sans MS</vt:lpstr>
      <vt:lpstr>Tahoma</vt:lpstr>
      <vt:lpstr>Times New Roman</vt:lpstr>
      <vt:lpstr>Wingdings</vt:lpstr>
      <vt:lpstr>Wingdings 3</vt:lpstr>
      <vt:lpstr>Office Theme</vt:lpstr>
      <vt:lpstr>Welcome to Early Years  </vt:lpstr>
      <vt:lpstr>PowerPoint Presentation</vt:lpstr>
      <vt:lpstr>EYFS Team</vt:lpstr>
      <vt:lpstr>EYFS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typical week in Reception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day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Raise Your Child’s Attendance, - Raise their Chances! High attendance encourages the widest possible opportunities for YOUR child.</vt:lpstr>
      <vt:lpstr>The Impact of Non-Attendance</vt:lpstr>
      <vt:lpstr>School Hours</vt:lpstr>
      <vt:lpstr>Appointments during school time</vt:lpstr>
      <vt:lpstr>Holidays and exceptional circumstance leave</vt:lpstr>
      <vt:lpstr>Rewards </vt:lpstr>
      <vt:lpstr>Information</vt:lpstr>
      <vt:lpstr>Dietary &amp; Medical Needs</vt:lpstr>
      <vt:lpstr>PowerPoint Presentation</vt:lpstr>
      <vt:lpstr>PowerPoint Presentation</vt:lpstr>
      <vt:lpstr>Supporting Your Child</vt:lpstr>
      <vt:lpstr>PowerPoint Presentation</vt:lpstr>
      <vt:lpstr> Thank you for coming and for your continuing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xxxxx</dc:title>
  <dc:creator>Home</dc:creator>
  <cp:lastModifiedBy>Mrs P OKane</cp:lastModifiedBy>
  <cp:revision>257</cp:revision>
  <dcterms:created xsi:type="dcterms:W3CDTF">2013-09-03T19:22:59Z</dcterms:created>
  <dcterms:modified xsi:type="dcterms:W3CDTF">2025-09-16T14:11:32Z</dcterms:modified>
</cp:coreProperties>
</file>