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272" r:id="rId3"/>
    <p:sldId id="261" r:id="rId4"/>
    <p:sldId id="262" r:id="rId5"/>
    <p:sldId id="260" r:id="rId6"/>
    <p:sldId id="265" r:id="rId7"/>
    <p:sldId id="270" r:id="rId8"/>
    <p:sldId id="271" r:id="rId9"/>
    <p:sldId id="273" r:id="rId10"/>
    <p:sldId id="274" r:id="rId11"/>
    <p:sldId id="275" r:id="rId12"/>
    <p:sldId id="276" r:id="rId13"/>
    <p:sldId id="277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11" r:id="rId47"/>
    <p:sldId id="312" r:id="rId48"/>
    <p:sldId id="313" r:id="rId49"/>
    <p:sldId id="314" r:id="rId50"/>
    <p:sldId id="315" r:id="rId51"/>
    <p:sldId id="316" r:id="rId52"/>
    <p:sldId id="317" r:id="rId53"/>
    <p:sldId id="318" r:id="rId54"/>
    <p:sldId id="319" r:id="rId55"/>
    <p:sldId id="320" r:id="rId56"/>
    <p:sldId id="321" r:id="rId57"/>
    <p:sldId id="323" r:id="rId58"/>
    <p:sldId id="324" r:id="rId59"/>
    <p:sldId id="326" r:id="rId60"/>
    <p:sldId id="327" r:id="rId61"/>
    <p:sldId id="328" r:id="rId62"/>
    <p:sldId id="329" r:id="rId63"/>
    <p:sldId id="332" r:id="rId64"/>
    <p:sldId id="333" r:id="rId65"/>
    <p:sldId id="334" r:id="rId66"/>
    <p:sldId id="335" r:id="rId67"/>
    <p:sldId id="336" r:id="rId68"/>
    <p:sldId id="337" r:id="rId69"/>
    <p:sldId id="338" r:id="rId70"/>
    <p:sldId id="339" r:id="rId71"/>
    <p:sldId id="340" r:id="rId7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5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1BFAF-A058-463B-93B5-57B8F3661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0C347-9A86-4983-A88C-B97C756A71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DC29C-E8C0-4922-9A84-04F1199F5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E42F-2F59-45A0-84B2-D6130433E63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9DA07-5C1F-4F82-B66C-6F10B7782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1BC7B-CE15-4DF0-AEDD-E49F3AC6B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78B2-C876-4C95-9612-8518EED1B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403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D4CD5-04B6-4740-AD79-D5732FC99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887375-DBAF-4860-8F3B-EAAD74C30A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FC06A-588F-4840-8BC5-6222C9BDC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E42F-2F59-45A0-84B2-D6130433E63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30AFB-6CD0-4F5E-B29E-D2898B785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002DC-5B11-40E9-9890-7069A7FF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78B2-C876-4C95-9612-8518EED1B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34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11AC5C-AF41-4CA1-ABD1-4F9F231715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04732C-CBB7-4C64-AA49-A02F25176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042CA-12AC-4EED-B219-D6B48B13C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E42F-2F59-45A0-84B2-D6130433E63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D16F1-40A6-4642-9AF7-FD22D4339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259ED-47A7-4546-8143-FF313D332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78B2-C876-4C95-9612-8518EED1B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511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9BA29-EABA-44E0-A832-F0343050E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14D14-E1C6-4AC2-A6BD-DC4062AB8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C0AF4-6DD0-4904-B9D7-8294FD43A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E42F-2F59-45A0-84B2-D6130433E63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28A9D-54EF-43B4-A17C-00A971965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4C407-CCEE-461F-B646-DE47B2E82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78B2-C876-4C95-9612-8518EED1B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506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8B7DF-449F-45AB-B9FE-5D5467074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FFE43A-A8B5-4E56-87C1-DED4A21AA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02B78-81AD-40AB-9D90-F25E75786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E42F-2F59-45A0-84B2-D6130433E63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450D6-E8D6-43C2-97FD-0A7F878F0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D41CF-72AD-4F55-8758-269F24190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78B2-C876-4C95-9612-8518EED1B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43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FE049-9693-48DA-8386-F8CD306C7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6288A-878D-49A7-860A-A7F87D3F26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C8759A-B3A5-40DF-AD71-E172BF88D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CC912F-08AF-4CE0-A786-0B5DFD2CF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E42F-2F59-45A0-84B2-D6130433E63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B8C58B-CCAB-403B-B50C-70443F1EE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9751E8-DE1C-480B-94D9-831166F05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78B2-C876-4C95-9612-8518EED1B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57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D120E-AEDE-45C9-9FAA-21CEF9881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71D83-DE93-4EF4-9230-002B2D57F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70BE14-2A49-42F7-A97A-E663B7EFA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CAE450-6700-4E2A-A03E-742BA7F846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280F14-AF06-4280-9A56-B8AC73782C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78233B-249C-4D36-8373-EB1305D1F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E42F-2F59-45A0-84B2-D6130433E63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DD423C-DB30-4789-90F6-A3AE553E8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6C53D1-D95A-4208-80AA-9CD5432FA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78B2-C876-4C95-9612-8518EED1B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784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4EAA8-AD7E-45D1-94E2-72E2F9A98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5657D7-8C33-49F4-BF6E-CBC30351D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E42F-2F59-45A0-84B2-D6130433E63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7F3C81-2AD7-4A78-80EA-F143CFA20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7CE87B-8070-456F-9B49-1F0009862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78B2-C876-4C95-9612-8518EED1B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5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361F35-6DD4-4FEB-9967-E47F3B515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E42F-2F59-45A0-84B2-D6130433E63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0C3D80-2F39-41BD-BB07-9CC7DEAED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EBB265-7ACB-4DE7-A3ED-D0FE31BCA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78B2-C876-4C95-9612-8518EED1B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07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F166C-7FFE-49CA-A421-7B8827644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7E9DC-A903-423A-805F-A7AEB8E30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FAACBD-30C8-4C4F-9CD9-D068997FE7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EDACEA-183D-4572-A406-4B33328F9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E42F-2F59-45A0-84B2-D6130433E63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3EECE7-2CED-4D0A-9A4B-7EA7EC525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C2887-D9D2-408F-B518-27E026C7C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78B2-C876-4C95-9612-8518EED1B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66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11BF9-28B7-4B9D-B700-08D95E74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9D1A3F-D44F-43FD-9C08-D117CC4647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513FB4-1BF6-4581-8E90-77F6063BC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6A789-A563-4739-8EF3-3D2B6BA96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E42F-2F59-45A0-84B2-D6130433E63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74B3AC-F492-4CFE-AA3C-7DCD00ED9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4F2FDA-3548-4071-9B65-F7FA2F34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78B2-C876-4C95-9612-8518EED1B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84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DCD978-6588-4A09-A11F-CF11992DF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C3FEC7-455C-4F6D-9928-E265819C5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7F9D3-E7DF-488F-AB36-7CBF09D258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FE42F-2F59-45A0-84B2-D6130433E63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72F55-A017-4CED-9BE5-122FBB915D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40FFC3-9AAA-4F37-99D8-8AF855B79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78B2-C876-4C95-9612-8518EED1B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951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6.xml"/><Relationship Id="rId13" Type="http://schemas.openxmlformats.org/officeDocument/2006/relationships/slide" Target="slide2.xml"/><Relationship Id="rId18" Type="http://schemas.openxmlformats.org/officeDocument/2006/relationships/slide" Target="slide18.xml"/><Relationship Id="rId3" Type="http://schemas.openxmlformats.org/officeDocument/2006/relationships/slide" Target="slide43.xml"/><Relationship Id="rId21" Type="http://schemas.openxmlformats.org/officeDocument/2006/relationships/slide" Target="slide27.xml"/><Relationship Id="rId7" Type="http://schemas.openxmlformats.org/officeDocument/2006/relationships/slide" Target="slide53.xml"/><Relationship Id="rId12" Type="http://schemas.openxmlformats.org/officeDocument/2006/relationships/slide" Target="slide69.xml"/><Relationship Id="rId17" Type="http://schemas.openxmlformats.org/officeDocument/2006/relationships/slide" Target="slide13.xml"/><Relationship Id="rId2" Type="http://schemas.openxmlformats.org/officeDocument/2006/relationships/slide" Target="slide40.xml"/><Relationship Id="rId16" Type="http://schemas.openxmlformats.org/officeDocument/2006/relationships/slide" Target="slide11.xml"/><Relationship Id="rId20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0.xml"/><Relationship Id="rId11" Type="http://schemas.openxmlformats.org/officeDocument/2006/relationships/slide" Target="slide63.xml"/><Relationship Id="rId5" Type="http://schemas.openxmlformats.org/officeDocument/2006/relationships/slide" Target="slide47.xml"/><Relationship Id="rId15" Type="http://schemas.openxmlformats.org/officeDocument/2006/relationships/slide" Target="slide9.xml"/><Relationship Id="rId23" Type="http://schemas.openxmlformats.org/officeDocument/2006/relationships/slide" Target="slide37.xml"/><Relationship Id="rId10" Type="http://schemas.openxmlformats.org/officeDocument/2006/relationships/slide" Target="slide61.xml"/><Relationship Id="rId19" Type="http://schemas.openxmlformats.org/officeDocument/2006/relationships/slide" Target="slide21.xml"/><Relationship Id="rId4" Type="http://schemas.openxmlformats.org/officeDocument/2006/relationships/slide" Target="slide45.xml"/><Relationship Id="rId9" Type="http://schemas.openxmlformats.org/officeDocument/2006/relationships/slide" Target="slide59.xml"/><Relationship Id="rId14" Type="http://schemas.openxmlformats.org/officeDocument/2006/relationships/slide" Target="slide6.xml"/><Relationship Id="rId22" Type="http://schemas.openxmlformats.org/officeDocument/2006/relationships/slide" Target="slide3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CE327-5881-4D48-A4C9-A04E47D0B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3" y="365125"/>
            <a:ext cx="11221278" cy="668545"/>
          </a:xfrm>
        </p:spPr>
        <p:txBody>
          <a:bodyPr>
            <a:normAutofit fontScale="90000"/>
          </a:bodyPr>
          <a:lstStyle/>
          <a:p>
            <a:r>
              <a:rPr lang="en-GB" dirty="0"/>
              <a:t>OLIVER SONGS - TABLE OF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255F7-1018-4166-AB93-96C381F9D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2104" y="1402386"/>
            <a:ext cx="5459896" cy="4723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hlinkClick r:id="rId2" action="ppaction://hlinksldjump"/>
              </a:rPr>
              <a:t>MY NAME</a:t>
            </a:r>
            <a:br>
              <a:rPr lang="en-GB" dirty="0"/>
            </a:br>
            <a:r>
              <a:rPr lang="en-GB" dirty="0">
                <a:hlinkClick r:id="rId3" action="ppaction://hlinksldjump"/>
              </a:rPr>
              <a:t>AS LONG AS HE NEEDS ME</a:t>
            </a:r>
            <a:br>
              <a:rPr lang="en-GB" dirty="0"/>
            </a:br>
            <a:r>
              <a:rPr lang="en-GB" dirty="0">
                <a:hlinkClick r:id="rId4" action="ppaction://hlinksldjump"/>
              </a:rPr>
              <a:t>WHERE IS LOVE (REPRISE)</a:t>
            </a:r>
            <a:br>
              <a:rPr lang="en-GB" dirty="0"/>
            </a:br>
            <a:r>
              <a:rPr lang="en-GB" dirty="0">
                <a:hlinkClick r:id="rId5" action="ppaction://hlinksldjump"/>
              </a:rPr>
              <a:t>WHO WILL BUY (PART 1)</a:t>
            </a:r>
            <a:br>
              <a:rPr lang="en-GB" dirty="0"/>
            </a:br>
            <a:r>
              <a:rPr lang="en-GB" dirty="0">
                <a:hlinkClick r:id="rId6" action="ppaction://hlinksldjump"/>
              </a:rPr>
              <a:t>WHO WILL BUY (PART 2)</a:t>
            </a:r>
            <a:br>
              <a:rPr lang="en-GB" dirty="0"/>
            </a:br>
            <a:r>
              <a:rPr lang="en-GB" dirty="0">
                <a:hlinkClick r:id="rId7" action="ppaction://hlinksldjump"/>
              </a:rPr>
              <a:t>IT’S A FINE LIFE (REPRISE)</a:t>
            </a:r>
            <a:br>
              <a:rPr lang="en-GB" dirty="0"/>
            </a:br>
            <a:r>
              <a:rPr lang="en-GB" dirty="0">
                <a:hlinkClick r:id="rId8" action="ppaction://hlinksldjump"/>
              </a:rPr>
              <a:t>REVIEWING THE SITUATION</a:t>
            </a:r>
            <a:br>
              <a:rPr lang="en-GB" dirty="0"/>
            </a:br>
            <a:r>
              <a:rPr lang="en-GB" dirty="0">
                <a:hlinkClick r:id="rId9" action="ppaction://hlinksldjump"/>
              </a:rPr>
              <a:t>OLIVER (REPRISE)</a:t>
            </a:r>
            <a:br>
              <a:rPr lang="en-GB" dirty="0"/>
            </a:br>
            <a:r>
              <a:rPr lang="en-GB" dirty="0">
                <a:hlinkClick r:id="rId10" action="ppaction://hlinksldjump"/>
              </a:rPr>
              <a:t>AS LONG AS HE NEEDS ME (REPRISE)</a:t>
            </a:r>
            <a:br>
              <a:rPr lang="en-GB" dirty="0"/>
            </a:br>
            <a:r>
              <a:rPr lang="en-GB" dirty="0">
                <a:hlinkClick r:id="rId11" action="ppaction://hlinksldjump"/>
              </a:rPr>
              <a:t>LONDON BRIDGE</a:t>
            </a:r>
            <a:br>
              <a:rPr lang="en-GB" dirty="0"/>
            </a:br>
            <a:r>
              <a:rPr lang="en-GB">
                <a:hlinkClick r:id="rId12" action="ppaction://hlinksldjump"/>
              </a:rPr>
              <a:t>BOWS</a:t>
            </a:r>
            <a:r>
              <a:rPr lang="en-GB"/>
              <a:t> </a:t>
            </a: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28BEC4A-3EE1-402D-B0B8-E4647EC245FA}"/>
              </a:ext>
            </a:extLst>
          </p:cNvPr>
          <p:cNvSpPr txBox="1">
            <a:spLocks/>
          </p:cNvSpPr>
          <p:nvPr/>
        </p:nvSpPr>
        <p:spPr>
          <a:xfrm>
            <a:off x="132522" y="1402386"/>
            <a:ext cx="6334539" cy="47239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hlinkClick r:id="rId13" action="ppaction://hlinksldjump"/>
              </a:rPr>
              <a:t>FOOD GLORIOUS FOOD</a:t>
            </a:r>
            <a:br>
              <a:rPr lang="en-GB" dirty="0"/>
            </a:br>
            <a:r>
              <a:rPr lang="en-GB" dirty="0">
                <a:hlinkClick r:id="rId14" action="ppaction://hlinksldjump"/>
              </a:rPr>
              <a:t>INCIDENTAL MUSIC INTO OLIVER</a:t>
            </a:r>
            <a:br>
              <a:rPr lang="en-GB" dirty="0">
                <a:hlinkClick r:id="rId14" action="ppaction://hlinksldjump"/>
              </a:rPr>
            </a:br>
            <a:r>
              <a:rPr lang="en-GB" dirty="0">
                <a:hlinkClick r:id="rId15" action="ppaction://hlinksldjump"/>
              </a:rPr>
              <a:t>BOY FOR SALE</a:t>
            </a:r>
            <a:br>
              <a:rPr lang="en-GB" dirty="0"/>
            </a:br>
            <a:r>
              <a:rPr lang="en-GB" dirty="0">
                <a:hlinkClick r:id="rId16" action="ppaction://hlinksldjump"/>
              </a:rPr>
              <a:t>WHERE IS LOVE?</a:t>
            </a:r>
            <a:br>
              <a:rPr lang="en-GB" dirty="0"/>
            </a:br>
            <a:r>
              <a:rPr lang="en-GB" dirty="0">
                <a:hlinkClick r:id="rId17" action="ppaction://hlinksldjump"/>
              </a:rPr>
              <a:t>CONSIDER YOURSELF</a:t>
            </a:r>
            <a:br>
              <a:rPr lang="en-GB" dirty="0"/>
            </a:br>
            <a:r>
              <a:rPr lang="en-GB" dirty="0">
                <a:hlinkClick r:id="rId18" action="ppaction://hlinksldjump"/>
              </a:rPr>
              <a:t>PICK A POCKET OR TWO</a:t>
            </a:r>
            <a:br>
              <a:rPr lang="en-GB" dirty="0"/>
            </a:br>
            <a:r>
              <a:rPr lang="en-GB" dirty="0">
                <a:hlinkClick r:id="rId19" action="ppaction://hlinksldjump"/>
              </a:rPr>
              <a:t>RUM-TUM-TUM</a:t>
            </a:r>
            <a:br>
              <a:rPr lang="en-GB" dirty="0"/>
            </a:br>
            <a:r>
              <a:rPr lang="en-GB" dirty="0">
                <a:hlinkClick r:id="rId20" action="ppaction://hlinksldjump"/>
              </a:rPr>
              <a:t>IT’S A FINE LIFE</a:t>
            </a:r>
            <a:br>
              <a:rPr lang="en-GB" dirty="0"/>
            </a:br>
            <a:r>
              <a:rPr lang="en-GB" dirty="0">
                <a:hlinkClick r:id="rId21" action="ppaction://hlinksldjump"/>
              </a:rPr>
              <a:t>I’D DO ANYTHING</a:t>
            </a:r>
            <a:br>
              <a:rPr lang="en-GB" dirty="0"/>
            </a:br>
            <a:r>
              <a:rPr lang="en-GB" dirty="0">
                <a:hlinkClick r:id="rId22" action="ppaction://hlinksldjump"/>
              </a:rPr>
              <a:t>BE BACK SOON</a:t>
            </a:r>
            <a:br>
              <a:rPr lang="en-GB" dirty="0"/>
            </a:br>
            <a:r>
              <a:rPr lang="en-GB" dirty="0">
                <a:hlinkClick r:id="rId23" action="ppaction://hlinksldjump"/>
              </a:rPr>
              <a:t>OOM-PAH-PAH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709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80007-7C9B-4213-86B9-711315DC6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22"/>
            <a:ext cx="10515600" cy="649356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dirty="0"/>
              <a:t>One boy,</a:t>
            </a:r>
            <a:br>
              <a:rPr lang="en-GB" dirty="0"/>
            </a:br>
            <a:r>
              <a:rPr lang="en-GB" dirty="0"/>
              <a:t>Boy for sale</a:t>
            </a:r>
            <a:br>
              <a:rPr lang="en-GB" dirty="0"/>
            </a:br>
            <a:r>
              <a:rPr lang="en-GB" dirty="0"/>
              <a:t>He's going cheap</a:t>
            </a:r>
            <a:br>
              <a:rPr lang="en-GB" dirty="0"/>
            </a:br>
            <a:r>
              <a:rPr lang="en-GB" dirty="0"/>
              <a:t>Only seven guineas</a:t>
            </a:r>
            <a:br>
              <a:rPr lang="en-GB" dirty="0"/>
            </a:br>
            <a:r>
              <a:rPr lang="en-GB" dirty="0"/>
              <a:t>That -- or thereabouts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Small boy...</a:t>
            </a:r>
            <a:br>
              <a:rPr lang="en-GB" dirty="0"/>
            </a:br>
            <a:r>
              <a:rPr lang="en-GB" dirty="0"/>
              <a:t>Rather pale...</a:t>
            </a:r>
            <a:br>
              <a:rPr lang="en-GB" dirty="0"/>
            </a:br>
            <a:r>
              <a:rPr lang="en-GB" dirty="0"/>
              <a:t>From lack of sleep</a:t>
            </a:r>
            <a:br>
              <a:rPr lang="en-GB" dirty="0"/>
            </a:br>
            <a:r>
              <a:rPr lang="en-GB" dirty="0"/>
              <a:t>Feed him gruel dinners</a:t>
            </a:r>
            <a:br>
              <a:rPr lang="en-GB" dirty="0"/>
            </a:br>
            <a:r>
              <a:rPr lang="en-GB" dirty="0"/>
              <a:t>Stop him getting stout</a:t>
            </a:r>
            <a:br>
              <a:rPr lang="en-GB" dirty="0"/>
            </a:br>
            <a:br>
              <a:rPr lang="en-GB" dirty="0"/>
            </a:br>
            <a:r>
              <a:rPr lang="en-GB" dirty="0"/>
              <a:t>If I should say he wasn't very greedy...</a:t>
            </a:r>
            <a:br>
              <a:rPr lang="en-GB" dirty="0"/>
            </a:br>
            <a:r>
              <a:rPr lang="en-GB" dirty="0"/>
              <a:t>I could not, I'd be telling you a tale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en-GB" dirty="0"/>
            </a:br>
            <a:r>
              <a:rPr lang="en-GB" dirty="0"/>
              <a:t>One boy,</a:t>
            </a:r>
            <a:br>
              <a:rPr lang="en-GB" dirty="0"/>
            </a:br>
            <a:r>
              <a:rPr lang="en-GB" dirty="0"/>
              <a:t>Boy for sale</a:t>
            </a:r>
            <a:br>
              <a:rPr lang="en-GB" dirty="0"/>
            </a:br>
            <a:r>
              <a:rPr lang="en-GB" dirty="0"/>
              <a:t>Come take a peep</a:t>
            </a:r>
            <a:br>
              <a:rPr lang="en-GB" dirty="0"/>
            </a:br>
            <a:r>
              <a:rPr lang="en-GB" dirty="0"/>
              <a:t>Have you ever seen as nice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a boy for </a:t>
            </a:r>
            <a:r>
              <a:rPr lang="en-GB" dirty="0">
                <a:highlight>
                  <a:srgbClr val="FFFF00"/>
                </a:highlight>
              </a:rPr>
              <a:t>sale</a:t>
            </a:r>
          </a:p>
        </p:txBody>
      </p:sp>
    </p:spTree>
    <p:extLst>
      <p:ext uri="{BB962C8B-B14F-4D97-AF65-F5344CB8AC3E}">
        <p14:creationId xmlns:p14="http://schemas.microsoft.com/office/powerpoint/2010/main" val="827363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DA338-3A1A-4FFF-A81A-74705E6B2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002631"/>
            <a:ext cx="10515600" cy="2852737"/>
          </a:xfrm>
        </p:spPr>
        <p:txBody>
          <a:bodyPr anchor="ctr"/>
          <a:lstStyle/>
          <a:p>
            <a:pPr algn="ctr"/>
            <a:r>
              <a:rPr lang="en-GB" dirty="0"/>
              <a:t>WHERE IS LOVE</a:t>
            </a:r>
            <a:br>
              <a:rPr lang="en-GB" dirty="0"/>
            </a:br>
            <a:r>
              <a:rPr lang="en-GB" sz="4000" dirty="0"/>
              <a:t>[OLIVER]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667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80007-7C9B-4213-86B9-711315DC6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22"/>
            <a:ext cx="10515600" cy="6493565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dirty="0"/>
              <a:t>[OLIVER ]</a:t>
            </a:r>
            <a:br>
              <a:rPr lang="en-GB" dirty="0"/>
            </a:br>
            <a:r>
              <a:rPr lang="en-GB" dirty="0"/>
              <a:t>Where is love?</a:t>
            </a:r>
            <a:br>
              <a:rPr lang="en-GB" dirty="0"/>
            </a:br>
            <a:r>
              <a:rPr lang="en-GB" dirty="0"/>
              <a:t>Does it fall from the skies above?</a:t>
            </a:r>
            <a:br>
              <a:rPr lang="en-GB" dirty="0"/>
            </a:br>
            <a:r>
              <a:rPr lang="en-GB" dirty="0"/>
              <a:t>Is it underneath the willow tree?</a:t>
            </a:r>
            <a:br>
              <a:rPr lang="en-GB" dirty="0"/>
            </a:br>
            <a:r>
              <a:rPr lang="en-GB" dirty="0"/>
              <a:t>That I've been dreaming of?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en-GB" dirty="0"/>
            </a:br>
            <a:r>
              <a:rPr lang="en-GB" dirty="0"/>
              <a:t>Where is she?</a:t>
            </a:r>
            <a:br>
              <a:rPr lang="en-GB" dirty="0"/>
            </a:br>
            <a:r>
              <a:rPr lang="en-GB" dirty="0"/>
              <a:t>Who do I close my eyes to see?</a:t>
            </a:r>
            <a:br>
              <a:rPr lang="en-GB" dirty="0"/>
            </a:br>
            <a:r>
              <a:rPr lang="en-GB" dirty="0"/>
              <a:t>Will I ever know the sweet "hello"</a:t>
            </a:r>
            <a:br>
              <a:rPr lang="en-GB" dirty="0"/>
            </a:br>
            <a:r>
              <a:rPr lang="en-GB" dirty="0"/>
              <a:t>That’s meant for only me?</a:t>
            </a:r>
            <a:br>
              <a:rPr lang="en-GB" dirty="0"/>
            </a:br>
            <a:r>
              <a:rPr lang="en-GB" dirty="0"/>
              <a:t>Who can say where she may hide?</a:t>
            </a:r>
            <a:br>
              <a:rPr lang="en-GB" dirty="0"/>
            </a:br>
            <a:r>
              <a:rPr lang="en-GB" dirty="0"/>
              <a:t>Must I travel far and wide?</a:t>
            </a:r>
            <a:br>
              <a:rPr lang="en-GB" dirty="0"/>
            </a:br>
            <a:r>
              <a:rPr lang="en-GB" dirty="0" err="1"/>
              <a:t>'Til</a:t>
            </a:r>
            <a:r>
              <a:rPr lang="en-GB" dirty="0"/>
              <a:t> I am beside the someone who</a:t>
            </a:r>
            <a:br>
              <a:rPr lang="en-GB" dirty="0"/>
            </a:br>
            <a:r>
              <a:rPr lang="en-GB" dirty="0"/>
              <a:t>I can mean something to ...</a:t>
            </a:r>
            <a:br>
              <a:rPr lang="en-GB" dirty="0"/>
            </a:br>
            <a:r>
              <a:rPr lang="en-GB" dirty="0"/>
              <a:t>Where...?</a:t>
            </a:r>
            <a:br>
              <a:rPr lang="en-GB" dirty="0"/>
            </a:br>
            <a:r>
              <a:rPr lang="en-GB" dirty="0"/>
              <a:t>Where is </a:t>
            </a:r>
            <a:r>
              <a:rPr lang="en-GB" dirty="0">
                <a:highlight>
                  <a:srgbClr val="FFFF00"/>
                </a:highlight>
              </a:rPr>
              <a:t>love</a:t>
            </a:r>
            <a:r>
              <a:rPr lang="en-GB" dirty="0"/>
              <a:t>?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Who can say where...she may hide?</a:t>
            </a:r>
            <a:br>
              <a:rPr lang="en-GB" dirty="0"/>
            </a:br>
            <a:r>
              <a:rPr lang="en-GB" dirty="0"/>
              <a:t>Must I travel...far and wide?</a:t>
            </a:r>
            <a:br>
              <a:rPr lang="en-GB" dirty="0"/>
            </a:br>
            <a:r>
              <a:rPr lang="en-GB" dirty="0" err="1"/>
              <a:t>'Til</a:t>
            </a:r>
            <a:r>
              <a:rPr lang="en-GB" dirty="0"/>
              <a:t> I am beside...the someone who</a:t>
            </a:r>
            <a:br>
              <a:rPr lang="en-GB" dirty="0"/>
            </a:br>
            <a:r>
              <a:rPr lang="en-GB" dirty="0"/>
              <a:t>I can mean...something to...</a:t>
            </a:r>
            <a:br>
              <a:rPr lang="en-GB" dirty="0"/>
            </a:br>
            <a:r>
              <a:rPr lang="en-GB" dirty="0"/>
              <a:t>Where?</a:t>
            </a:r>
            <a:br>
              <a:rPr lang="en-GB" dirty="0"/>
            </a:br>
            <a:r>
              <a:rPr lang="en-GB" dirty="0"/>
              <a:t>Where is love?</a:t>
            </a:r>
          </a:p>
        </p:txBody>
      </p:sp>
    </p:spTree>
    <p:extLst>
      <p:ext uri="{BB962C8B-B14F-4D97-AF65-F5344CB8AC3E}">
        <p14:creationId xmlns:p14="http://schemas.microsoft.com/office/powerpoint/2010/main" val="3625981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DA338-3A1A-4FFF-A81A-74705E6B2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002631"/>
            <a:ext cx="10515600" cy="2852737"/>
          </a:xfrm>
        </p:spPr>
        <p:txBody>
          <a:bodyPr anchor="ctr"/>
          <a:lstStyle/>
          <a:p>
            <a:pPr algn="ctr"/>
            <a:r>
              <a:rPr lang="en-GB" dirty="0"/>
              <a:t>CONSIDER YOURSELF</a:t>
            </a:r>
            <a:br>
              <a:rPr lang="en-GB" dirty="0"/>
            </a:br>
            <a:r>
              <a:rPr lang="en-GB" sz="4000" dirty="0"/>
              <a:t>[DODGER, OLIVER &amp; MORE]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546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122043"/>
              </p:ext>
            </p:extLst>
          </p:nvPr>
        </p:nvGraphicFramePr>
        <p:xfrm>
          <a:off x="638629" y="0"/>
          <a:ext cx="1080591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342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708571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DODGER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yourself at home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yourself one of the family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I've taken to you so strong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It's clear we're going to get along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yourself well in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yourself part of the furniture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 isn't a lot to spare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cares? What ever we've got we share!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it should chance to be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should see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 harder days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 larder days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 grouse?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Always a chance we'll meet somebody to foot the bill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Then the drinks are on the house!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yourself my mate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don't want to have no fuss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after some consideration, we can state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yourself one of us!</a:t>
                      </a: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238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513073"/>
              </p:ext>
            </p:extLst>
          </p:nvPr>
        </p:nvGraphicFramePr>
        <p:xfrm>
          <a:off x="638629" y="0"/>
          <a:ext cx="10805913" cy="733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085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686828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DODGER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OLIVER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DODGER</a:t>
                      </a:r>
                    </a:p>
                    <a:p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OLIVER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CAPTAIN</a:t>
                      </a:r>
                    </a:p>
                    <a:p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OLIVER</a:t>
                      </a:r>
                    </a:p>
                    <a:p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HANDWALKER</a:t>
                      </a:r>
                    </a:p>
                    <a:p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DODGER, CAPTAIN, HANDWALKER</a:t>
                      </a:r>
                    </a:p>
                    <a:p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DODGER</a:t>
                      </a:r>
                    </a:p>
                    <a:p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CHARLIE BATES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900" b="0" i="1" dirty="0">
                          <a:solidFill>
                            <a:schemeClr val="tx1"/>
                          </a:solidFill>
                        </a:rPr>
                        <a:t>[Fagin’s Gang joins Dodger and Oliver on stage]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Consider yourself…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At home?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yourself...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 of the family?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We've taken to you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 strong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It's clear...we're...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Going to get along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yourself...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Well in!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936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347375"/>
              </p:ext>
            </p:extLst>
          </p:nvPr>
        </p:nvGraphicFramePr>
        <p:xfrm>
          <a:off x="638629" y="0"/>
          <a:ext cx="1080591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342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708571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DODGER</a:t>
                      </a:r>
                    </a:p>
                    <a:p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NIPPER</a:t>
                      </a:r>
                    </a:p>
                    <a:p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OLIVER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GANG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DODGER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GANG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DODGER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GANG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OLIVER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GANG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yourself...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 of the furniture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 isn't a lot to spare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cares?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Whatever we got, we share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Nobody tries to be </a:t>
                      </a: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lah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-di-dah or uppity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There's a cup o' tea for all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 wise to be handy with a rolling pin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the landlord comes to call!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yourself, Our mate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don't want to have no fuss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after some consideration, we can state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yourself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Yes! One of us!</a:t>
                      </a: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5136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090521"/>
              </p:ext>
            </p:extLst>
          </p:nvPr>
        </p:nvGraphicFramePr>
        <p:xfrm>
          <a:off x="638629" y="0"/>
          <a:ext cx="1080591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342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708571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ALL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yourself at home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yourself one of the family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We’ve taken to you so strong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clear we’re going to get along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yourself well in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yourself part of the furniture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 isn't a lot to spare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cares? What ever we've got we share!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it should chance to be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should see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 harder days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 larder days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 grouse?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Always a chance we'll meet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Somebody to foot the bill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Then the drinks are on the house!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yourself our mate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don't want to have no fuss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after some consideration, we can state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yourself...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 of us!</a:t>
                      </a: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612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DA338-3A1A-4FFF-A81A-74705E6B2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002631"/>
            <a:ext cx="10515600" cy="2852737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GB" dirty="0"/>
              <a:t>PICK A POCKET OR TWO</a:t>
            </a:r>
            <a:br>
              <a:rPr lang="en-GB" dirty="0"/>
            </a:br>
            <a:r>
              <a:rPr lang="en-GB" sz="4400" dirty="0"/>
              <a:t>[FAGIN, GANG]</a:t>
            </a:r>
            <a:br>
              <a:rPr lang="en-GB" sz="4400" dirty="0"/>
            </a:br>
            <a:r>
              <a:rPr lang="en-GB" dirty="0"/>
              <a:t>&amp;</a:t>
            </a:r>
            <a:br>
              <a:rPr lang="en-GB" dirty="0"/>
            </a:br>
            <a:r>
              <a:rPr lang="en-GB" dirty="0"/>
              <a:t>RUM-TUM-TUM</a:t>
            </a:r>
            <a:br>
              <a:rPr lang="en-GB" dirty="0"/>
            </a:br>
            <a:r>
              <a:rPr lang="en-GB" sz="4400" dirty="0"/>
              <a:t>[FAGIN]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9698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173030"/>
              </p:ext>
            </p:extLst>
          </p:nvPr>
        </p:nvGraphicFramePr>
        <p:xfrm>
          <a:off x="638629" y="0"/>
          <a:ext cx="1080591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085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686828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GANG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GANG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this life, one thing counts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the bank, large amounts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I'm afraid these don't grow on trees,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You've got to pick-a-pocket or two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You've got to pick-a-pocket or two, boys,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You've got to pick-a-pocket or two.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(whispered)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Large amounts don't grow on trees.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You've got to pick-a-pocket or two.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(spoken) Let’s show Oliver how to do it, my dears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Robin Hood, what a crook!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Gave away, what he took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Charity's fine, subscribe to mine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 out and pick-a-pocket or two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You've got to pick-a-pocket or two, boys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You've got to pick-a-pocket or two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Robin Hood was far too good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had to pick-a-pocket or two.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097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7874C-A86E-44A0-ACDD-D307AB636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809648"/>
            <a:ext cx="10515600" cy="123870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GB" dirty="0"/>
              <a:t>FOOD GLORIOUS FOOD</a:t>
            </a:r>
            <a:br>
              <a:rPr lang="en-GB" dirty="0"/>
            </a:br>
            <a:r>
              <a:rPr lang="en-GB" sz="4400" dirty="0"/>
              <a:t>[CHILDREN]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0240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5792"/>
              </p:ext>
            </p:extLst>
          </p:nvPr>
        </p:nvGraphicFramePr>
        <p:xfrm>
          <a:off x="638629" y="0"/>
          <a:ext cx="1080591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085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686828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GANG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FAGIN &amp; GANG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 err="1">
                          <a:solidFill>
                            <a:schemeClr val="tx1"/>
                          </a:solidFill>
                        </a:rPr>
                        <a:t>FAGIN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 &amp; GANG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My merry men!</a:t>
                      </a: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Take a tip from Bill Sikes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can whip what he likes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recall, he started small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had to pick-a-pocket or two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You've got to pick-a-pocket or two, boys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You've got to pick-a-pocket or two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could be like old Bill Sikes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we pick-a-pocket or two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I see someone rich,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Both my thumbs start to itch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 to find some peace of </a:t>
                      </a: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mind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have to pick-a-pocket or two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You've got to pick-a-pocket or two, boys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You've got to pick-a-pocket or two</a:t>
                      </a: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Just to find some peace of mind</a:t>
                      </a: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have to pick-a-pocket or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8915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218640"/>
              </p:ext>
            </p:extLst>
          </p:nvPr>
        </p:nvGraphicFramePr>
        <p:xfrm>
          <a:off x="638629" y="0"/>
          <a:ext cx="1080591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085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686828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GANG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FAGIN AND GANG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OLIVER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FAGIN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Two!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Just to find some peace of mind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We have to pick a pocket or…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Just to find some peach of mind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We have to pick a pocket or two, Hey!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Rum-tum-tum,</a:t>
                      </a:r>
                      <a:br>
                        <a:rPr lang="en-GB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Tum-tum-tum</a:t>
                      </a:r>
                      <a:br>
                        <a:rPr lang="en-GB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Pom-pom-pom</a:t>
                      </a:r>
                      <a:br>
                        <a:rPr lang="en-GB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dirty="0" err="1">
                          <a:solidFill>
                            <a:schemeClr val="tx1"/>
                          </a:solidFill>
                        </a:rPr>
                        <a:t>Pom-pom-pom</a:t>
                      </a:r>
                      <a:br>
                        <a:rPr lang="en-GB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dirty="0" err="1">
                          <a:solidFill>
                            <a:schemeClr val="tx1"/>
                          </a:solidFill>
                        </a:rPr>
                        <a:t>Skiddle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-eye-</a:t>
                      </a:r>
                      <a:r>
                        <a:rPr lang="en-GB" sz="2000" dirty="0" err="1">
                          <a:solidFill>
                            <a:schemeClr val="tx1"/>
                          </a:solidFill>
                        </a:rPr>
                        <a:t>tye</a:t>
                      </a:r>
                      <a:br>
                        <a:rPr lang="en-GB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Tee-rye-</a:t>
                      </a:r>
                      <a:r>
                        <a:rPr lang="en-GB" sz="2000" dirty="0" err="1">
                          <a:solidFill>
                            <a:schemeClr val="tx1"/>
                          </a:solidFill>
                        </a:rPr>
                        <a:t>tye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GB" sz="2000" dirty="0" err="1">
                          <a:solidFill>
                            <a:schemeClr val="tx1"/>
                          </a:solidFill>
                        </a:rPr>
                        <a:t>tye</a:t>
                      </a:r>
                      <a:br>
                        <a:rPr lang="en-GB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Tee-</a:t>
                      </a:r>
                      <a:r>
                        <a:rPr lang="en-GB" sz="2000" dirty="0" err="1">
                          <a:solidFill>
                            <a:schemeClr val="tx1"/>
                          </a:solidFill>
                        </a:rPr>
                        <a:t>ruppa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GB" sz="2000" dirty="0" err="1">
                          <a:solidFill>
                            <a:schemeClr val="tx1"/>
                          </a:solidFill>
                        </a:rPr>
                        <a:t>tuppa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GB" sz="2000" dirty="0" err="1">
                          <a:solidFill>
                            <a:schemeClr val="tx1"/>
                          </a:solidFill>
                        </a:rPr>
                        <a:t>tuppa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-tum-tum</a:t>
                      </a:r>
                      <a:br>
                        <a:rPr lang="en-GB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You've got to pick a pocket or two, boys</a:t>
                      </a:r>
                      <a:br>
                        <a:rPr lang="en-GB" sz="2000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i="1" dirty="0">
                          <a:solidFill>
                            <a:schemeClr val="tx1"/>
                          </a:solidFill>
                        </a:rPr>
                        <a:t>(spoken) 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Is it gone?</a:t>
                      </a:r>
                      <a:br>
                        <a:rPr lang="en-GB" sz="2000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i="1" dirty="0">
                          <a:solidFill>
                            <a:schemeClr val="tx1"/>
                          </a:solidFill>
                        </a:rPr>
                        <a:t>(spoken) 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Yes sir, it’s in my hand</a:t>
                      </a:r>
                      <a:br>
                        <a:rPr lang="en-GB" sz="2000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You've got to pick a pocket or two!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51209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DA338-3A1A-4FFF-A81A-74705E6B2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002631"/>
            <a:ext cx="10515600" cy="2852737"/>
          </a:xfrm>
        </p:spPr>
        <p:txBody>
          <a:bodyPr anchor="ctr"/>
          <a:lstStyle/>
          <a:p>
            <a:pPr algn="ctr"/>
            <a:r>
              <a:rPr lang="en-GB" dirty="0"/>
              <a:t>IT’S A FINE LIFE</a:t>
            </a:r>
            <a:br>
              <a:rPr lang="en-GB" dirty="0"/>
            </a:br>
            <a:r>
              <a:rPr lang="en-GB" sz="4000" dirty="0"/>
              <a:t>[NANCY, BET, ALL]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729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285051"/>
              </p:ext>
            </p:extLst>
          </p:nvPr>
        </p:nvGraphicFramePr>
        <p:xfrm>
          <a:off x="638629" y="0"/>
          <a:ext cx="1080591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085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686828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DODGER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ALL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ALL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After all, that’s the only bit of excitement we have. 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would deny us that small pleasure?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Small pleasures, small pleasures,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would deny us these?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me!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Hot toddies, large measures,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skimping if you please!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rough it, I love it,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Life is a game of chance.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never tire of it,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Leading this merry dance.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you don't mind having to go without things,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It's a fine life!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It's a fine life!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' it </a:t>
                      </a: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ain't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all jolly old pleasure outings,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It's a fine life!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It's a fine life!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0231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811641"/>
              </p:ext>
            </p:extLst>
          </p:nvPr>
        </p:nvGraphicFramePr>
        <p:xfrm>
          <a:off x="638629" y="0"/>
          <a:ext cx="1080591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085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686828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ALL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BET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BET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When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you’ve got someone to love,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forget your care and strife.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Let the prudes look down on us,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Let the wide world frown on us,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It's a fine,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Fine life.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Ain't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 right, Bet? 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Yeah, that’s right Nancy.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cares if straight laces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Sneer at us in the street?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Fine airs and fine graces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Don't have to sin to eat.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wander through London,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knows what we many find?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2525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426223"/>
              </p:ext>
            </p:extLst>
          </p:nvPr>
        </p:nvGraphicFramePr>
        <p:xfrm>
          <a:off x="638629" y="0"/>
          <a:ext cx="1080591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085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686828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 &amp; BET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ALL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ALL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 err="1">
                          <a:solidFill>
                            <a:schemeClr val="tx1"/>
                          </a:solidFill>
                        </a:rPr>
                        <a:t>NANCY</a:t>
                      </a: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 &amp; BET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ALL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There's pockets left undone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many a behind.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you don't mind having to deal with Fagin,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It's a fine life!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a fine…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Life!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 diseased rats threaten to bring the plague in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It's a fine life!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It's a fine life!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But the grass is green and dense,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the right side of the 'fence’,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we take good care of it,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That we get our share of it,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we don't mean pence!</a:t>
                      </a: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29398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23922"/>
              </p:ext>
            </p:extLst>
          </p:nvPr>
        </p:nvGraphicFramePr>
        <p:xfrm>
          <a:off x="638629" y="0"/>
          <a:ext cx="1080591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085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686828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ALL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ALL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ALL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you don't mind having to like or lump it,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It's a fine life!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It's a fine life!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' there's no tea-sipping an’ eating crumpet,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It's a fine life!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It's a fine life!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for me, the happy home,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Happy husband, happy wife.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' it sometimes touches me,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the likes of such as me,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Mine's a fine...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Fine life!</a:t>
                      </a: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24821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DA338-3A1A-4FFF-A81A-74705E6B2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002631"/>
            <a:ext cx="10515600" cy="2852737"/>
          </a:xfrm>
        </p:spPr>
        <p:txBody>
          <a:bodyPr anchor="ctr"/>
          <a:lstStyle/>
          <a:p>
            <a:pPr algn="ctr"/>
            <a:r>
              <a:rPr lang="en-GB" dirty="0"/>
              <a:t>I’D DO ANYTHING </a:t>
            </a:r>
            <a:br>
              <a:rPr lang="en-GB" dirty="0"/>
            </a:br>
            <a:r>
              <a:rPr lang="en-GB" sz="4000" dirty="0"/>
              <a:t>[DODGER, NANCY, BET, OLIVER]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76630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849754"/>
              </p:ext>
            </p:extLst>
          </p:nvPr>
        </p:nvGraphicFramePr>
        <p:xfrm>
          <a:off x="638629" y="0"/>
          <a:ext cx="1080591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862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9491051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DODGER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DODGER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DODGER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It's all bowing and hats off… and…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"Don't let your petticoats go dangling in the mud, my darling.“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Oh, "And I'll go last."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No, I'll go last.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I'll do anything,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you, dear, anything,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you mean everything to me.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know that I’d go anywhere,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your smile, anywhere 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your smile, </a:t>
                      </a: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ev'rywhere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I'd see.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Would you climb a hill?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Anything!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Wear a daffodil?</a:t>
                      </a: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2425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793933"/>
              </p:ext>
            </p:extLst>
          </p:nvPr>
        </p:nvGraphicFramePr>
        <p:xfrm>
          <a:off x="638629" y="0"/>
          <a:ext cx="1080591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716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9477197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DODGER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DODGER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DODGER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DODGER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OLIVER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Anything!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Leave me all your will?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Anything!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Even fight my Bill?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What? Fisticuffs?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I'd risk everything for one kiss, </a:t>
                      </a: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ev’rything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Yes, I'd do anything,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Anything?!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Anything for you!!</a:t>
                      </a: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Come on Nancy, give Oliver a go!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Now, you do everything you saw Dodger do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and I’ll help you with the words.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I’d do anything,</a:t>
                      </a: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9614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80007-7C9B-4213-86B9-711315DC6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22"/>
            <a:ext cx="10515600" cy="649356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b="1" dirty="0"/>
              <a:t>Is it worth the waiting for</a:t>
            </a:r>
            <a:br>
              <a:rPr lang="en-GB" b="1" dirty="0"/>
            </a:br>
            <a:r>
              <a:rPr lang="en-GB" b="1" dirty="0"/>
              <a:t>If we live till eighty-four</a:t>
            </a:r>
            <a:br>
              <a:rPr lang="en-GB" b="1" dirty="0"/>
            </a:br>
            <a:r>
              <a:rPr lang="en-GB" b="1" dirty="0"/>
              <a:t>All we ever get is</a:t>
            </a:r>
            <a:br>
              <a:rPr lang="en-GB" b="1" dirty="0"/>
            </a:br>
            <a:r>
              <a:rPr lang="en-GB" b="1" dirty="0"/>
              <a:t>GRUEL</a:t>
            </a:r>
            <a:br>
              <a:rPr lang="en-GB" b="1" dirty="0"/>
            </a:br>
            <a:br>
              <a:rPr lang="en-GB" b="1" dirty="0"/>
            </a:br>
            <a:r>
              <a:rPr lang="en-GB" b="1" dirty="0"/>
              <a:t>Everyday we say a prayer</a:t>
            </a:r>
            <a:br>
              <a:rPr lang="en-GB" b="1" dirty="0"/>
            </a:br>
            <a:r>
              <a:rPr lang="en-GB" b="1" dirty="0"/>
              <a:t>Will they change the bill of fare</a:t>
            </a:r>
            <a:br>
              <a:rPr lang="en-GB" b="1" dirty="0"/>
            </a:br>
            <a:r>
              <a:rPr lang="en-GB" b="1" dirty="0"/>
              <a:t>Still we get the same old</a:t>
            </a:r>
            <a:br>
              <a:rPr lang="en-GB" b="1" dirty="0"/>
            </a:br>
            <a:r>
              <a:rPr lang="en-GB" b="1" dirty="0"/>
              <a:t>GRUEL</a:t>
            </a:r>
            <a:br>
              <a:rPr lang="en-GB" b="1" dirty="0"/>
            </a:br>
            <a:br>
              <a:rPr lang="en-GB" b="1" dirty="0"/>
            </a:br>
            <a:r>
              <a:rPr lang="en-GB" b="1" dirty="0"/>
              <a:t>There's not a crust</a:t>
            </a:r>
            <a:br>
              <a:rPr lang="en-GB" b="1" dirty="0"/>
            </a:br>
            <a:r>
              <a:rPr lang="en-GB" b="1" dirty="0"/>
              <a:t>Not a crumb can we find</a:t>
            </a:r>
            <a:br>
              <a:rPr lang="en-GB" b="1" dirty="0"/>
            </a:br>
            <a:r>
              <a:rPr lang="en-GB" b="1" dirty="0"/>
              <a:t>Can we beg, can we borrow or cadge</a:t>
            </a:r>
            <a:br>
              <a:rPr lang="en-GB" b="1" dirty="0"/>
            </a:br>
            <a:r>
              <a:rPr lang="en-GB" b="1" dirty="0"/>
              <a:t>But there's nothing to stop us from getting a thrill</a:t>
            </a:r>
            <a:br>
              <a:rPr lang="en-GB" b="1" dirty="0"/>
            </a:br>
            <a:r>
              <a:rPr lang="en-GB" b="1" dirty="0"/>
              <a:t>When we all close our eyes and </a:t>
            </a:r>
            <a:r>
              <a:rPr lang="en-GB" b="1" dirty="0" err="1"/>
              <a:t>ima-gine</a:t>
            </a:r>
            <a:endParaRPr lang="en-GB" b="1" dirty="0"/>
          </a:p>
          <a:p>
            <a:pPr marL="0" indent="0">
              <a:lnSpc>
                <a:spcPct val="100000"/>
              </a:lnSpc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4767916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858526"/>
              </p:ext>
            </p:extLst>
          </p:nvPr>
        </p:nvGraphicFramePr>
        <p:xfrm>
          <a:off x="638629" y="0"/>
          <a:ext cx="9650758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153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363605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OLIVER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OLIVER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BET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OLIVER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BET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OLIVER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BET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OLIVER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you, dear…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you dear, anything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you mean…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you mean </a:t>
                      </a: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ev’rything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me.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know that I'd go anywhere,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your smile, anywhere,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your smile, </a:t>
                      </a: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ev’rywhere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I'd see.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Would you lace my shoe?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Anything!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Paint your face bright blue?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Anything!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Catch a kangaroo?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Anything!</a:t>
                      </a: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3786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159686"/>
              </p:ext>
            </p:extLst>
          </p:nvPr>
        </p:nvGraphicFramePr>
        <p:xfrm>
          <a:off x="638629" y="0"/>
          <a:ext cx="10805913" cy="790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716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9477197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BET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OLIVER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BET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OLIVER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ALL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ALL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ALL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 to Timbuktu?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[Oliver hesitates for a moment]</a:t>
                      </a:r>
                      <a:b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back again!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I'd risk </a:t>
                      </a: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ev'rything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one kiss, everything,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Yes, I'd do anything,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Anything?!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Anything for you!!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[Short interlude of the group dancing fancy, before surrounding Fagin]</a:t>
                      </a:r>
                      <a:b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Would you rob a shop?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Anything!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Would you risk the ‘drop’?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Anything!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6683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199947"/>
              </p:ext>
            </p:extLst>
          </p:nvPr>
        </p:nvGraphicFramePr>
        <p:xfrm>
          <a:off x="638629" y="0"/>
          <a:ext cx="1080591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0280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9435633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ALL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ALL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ALL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' your eyes go 'pop’,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Anything!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you come down 'plop’?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1" dirty="0">
                          <a:solidFill>
                            <a:schemeClr val="tx1"/>
                          </a:solidFill>
                        </a:rPr>
                        <a:t>(sarcastically to Fagin)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Hang </a:t>
                      </a: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ev'rything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We'd risk life and limb,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keep you in the swim,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 we'd do anything...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1" dirty="0">
                          <a:solidFill>
                            <a:schemeClr val="tx1"/>
                          </a:solidFill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Anything?!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Anything for you!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622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DA338-3A1A-4FFF-A81A-74705E6B2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002631"/>
            <a:ext cx="10515600" cy="2852737"/>
          </a:xfrm>
        </p:spPr>
        <p:txBody>
          <a:bodyPr anchor="ctr"/>
          <a:lstStyle/>
          <a:p>
            <a:pPr algn="ctr"/>
            <a:r>
              <a:rPr lang="en-GB" dirty="0"/>
              <a:t>BE BACK SOON</a:t>
            </a:r>
            <a:br>
              <a:rPr lang="en-GB" dirty="0"/>
            </a:br>
            <a:r>
              <a:rPr lang="en-GB" sz="4000" dirty="0"/>
              <a:t>[DODGER, GANG, FAGIN, OLIVER]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41982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203635"/>
              </p:ext>
            </p:extLst>
          </p:nvPr>
        </p:nvGraphicFramePr>
        <p:xfrm>
          <a:off x="638629" y="0"/>
          <a:ext cx="1080591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716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9477197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SC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GANG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SC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GANG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SC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rgbClr val="FF0000"/>
                          </a:solidFill>
                        </a:rPr>
                        <a:t>DODGER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rgbClr val="FF0000"/>
                          </a:solidFill>
                        </a:rPr>
                        <a:t>GANG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rgbClr val="FF0000"/>
                          </a:solidFill>
                        </a:rPr>
                        <a:t>DODGER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FAGIN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Line up!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Line up!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Single file!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Single file!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 arms, Left!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9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Pick!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Right!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9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Pick!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Oi! Oi!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can go, But be back soon,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can go, But while you're working,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place I'm pacing round,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Until you're home,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Safe and sound.</a:t>
                      </a: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3406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794807"/>
              </p:ext>
            </p:extLst>
          </p:nvPr>
        </p:nvGraphicFramePr>
        <p:xfrm>
          <a:off x="638629" y="0"/>
          <a:ext cx="1080591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716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9477197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GANG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DODGER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GANG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Fare thee well, 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But be back soon,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can tell, 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Where danger's lurking?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not forget this tune,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 back soon.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could we forget?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could we let,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Our dear old Fagin worry?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love him so.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We'll come back home in,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oh, such a great big hurry,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It's him that pays the piper,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It's us that pipes his tune.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 long, fare thee well,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Pip, Pip, Cheerio,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We'll be back soon.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5163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676492"/>
              </p:ext>
            </p:extLst>
          </p:nvPr>
        </p:nvGraphicFramePr>
        <p:xfrm>
          <a:off x="638629" y="0"/>
          <a:ext cx="1080591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716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9477197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GANG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OLIVER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GANG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can go, But be back soon,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can go, But bring back plenty,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pocket handkerchiefs,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you should be clever thieves.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Whip it quick, and be back soon,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There's a sixpence here for twenty,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Ain't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 a lovely tune?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 back soon.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when you’re in the distance,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You'll hear this Whispered tune...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 long, fare thee well,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Pip, Pip, Cheerio,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We'll be back soon.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 long, fare thee well,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Pip, Pip, Cheerio,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We'll be back soon.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 long, fare thee well,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Pip, Pip, Cheerio,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We'll be back soon.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1" dirty="0">
                          <a:solidFill>
                            <a:schemeClr val="tx1"/>
                          </a:solidFill>
                        </a:rPr>
                        <a:t>(The boys march singing) </a:t>
                      </a: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bum bum, </a:t>
                      </a:r>
                      <a:r>
                        <a:rPr lang="en-GB" sz="1900" b="1" dirty="0" err="1">
                          <a:solidFill>
                            <a:schemeClr val="tx1"/>
                          </a:solidFill>
                        </a:rPr>
                        <a:t>ba</a:t>
                      </a: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900" b="1" dirty="0" err="1">
                          <a:solidFill>
                            <a:schemeClr val="tx1"/>
                          </a:solidFill>
                        </a:rPr>
                        <a:t>ba</a:t>
                      </a: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 bum, bum </a:t>
                      </a:r>
                      <a:r>
                        <a:rPr lang="en-GB" sz="1900" b="1" dirty="0" err="1">
                          <a:solidFill>
                            <a:schemeClr val="tx1"/>
                          </a:solidFill>
                        </a:rPr>
                        <a:t>bum</a:t>
                      </a: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900" b="1" dirty="0" err="1">
                          <a:solidFill>
                            <a:schemeClr val="tx1"/>
                          </a:solidFill>
                        </a:rPr>
                        <a:t>ba</a:t>
                      </a: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900" b="1" dirty="0" err="1">
                          <a:solidFill>
                            <a:schemeClr val="tx1"/>
                          </a:solidFill>
                        </a:rPr>
                        <a:t>ba</a:t>
                      </a: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 bum, bum </a:t>
                      </a:r>
                      <a:r>
                        <a:rPr lang="en-GB" sz="1900" b="1" dirty="0" err="1">
                          <a:solidFill>
                            <a:schemeClr val="tx1"/>
                          </a:solidFill>
                        </a:rPr>
                        <a:t>bum</a:t>
                      </a: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900" b="1" dirty="0" err="1">
                          <a:solidFill>
                            <a:schemeClr val="tx1"/>
                          </a:solidFill>
                        </a:rPr>
                        <a:t>bum</a:t>
                      </a: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1013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DA338-3A1A-4FFF-A81A-74705E6B2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002631"/>
            <a:ext cx="10515600" cy="2852737"/>
          </a:xfrm>
        </p:spPr>
        <p:txBody>
          <a:bodyPr anchor="ctr"/>
          <a:lstStyle/>
          <a:p>
            <a:pPr algn="ctr"/>
            <a:r>
              <a:rPr lang="en-GB" dirty="0"/>
              <a:t>OOM-PAH-PAH</a:t>
            </a:r>
            <a:br>
              <a:rPr lang="en-GB" dirty="0"/>
            </a:br>
            <a:r>
              <a:rPr lang="en-GB" sz="4000" dirty="0"/>
              <a:t>[NANCY, CHAIRMAN, ALL]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48111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756932"/>
              </p:ext>
            </p:extLst>
          </p:nvPr>
        </p:nvGraphicFramePr>
        <p:xfrm>
          <a:off x="638629" y="0"/>
          <a:ext cx="1080591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971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9310942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CHAIRMAN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CUSTOMERS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CHAIRMAN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 err="1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ALL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1" dirty="0">
                          <a:solidFill>
                            <a:schemeClr val="tx1"/>
                          </a:solidFill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Ladies and gentlemen, brethren, sinners all! I call upon our Goddess of the Virtues to give us her well known rendition of the old school song!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1" dirty="0">
                          <a:solidFill>
                            <a:schemeClr val="tx1"/>
                          </a:solidFill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Good old Nancy! Come on, Nancy!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1" dirty="0">
                          <a:solidFill>
                            <a:schemeClr val="tx1"/>
                          </a:solidFill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right, all right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dirty="0">
                          <a:solidFill>
                            <a:schemeClr val="tx1"/>
                          </a:solidFill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Oom-pah-</a:t>
                      </a: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pah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There's a little ditty, 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They're singing in the city,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Es-</a:t>
                      </a: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peshly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when they've been to the inn for some cheer.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you've got the patience,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Your own imaginations,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 tell you just exactly what you want to hear.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dirty="0">
                          <a:solidFill>
                            <a:schemeClr val="tx1"/>
                          </a:solidFill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Everybody!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Oom-pah-</a:t>
                      </a: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pah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 Oom-pah-</a:t>
                      </a: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pah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That's how it goes.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Oom-pah-</a:t>
                      </a: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pah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 Oom-pah-</a:t>
                      </a: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pah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Ev'ryone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knows.</a:t>
                      </a: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31359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156343"/>
              </p:ext>
            </p:extLst>
          </p:nvPr>
        </p:nvGraphicFramePr>
        <p:xfrm>
          <a:off x="638629" y="0"/>
          <a:ext cx="1080591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971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9310942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ALL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ALL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CHAIRMAN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 all suppose what they want to suppose,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they hear oom-pah-</a:t>
                      </a: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pah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(spoken) One more time!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Oom-pah-</a:t>
                      </a: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pah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 Oom-pah-</a:t>
                      </a: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pah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That's how it goes.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Oom-pah-</a:t>
                      </a: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pah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 Oom-pah-</a:t>
                      </a: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pah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Ev'ryone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knows...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 all suppose what they want to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suppose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they hear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Oom-pah-</a:t>
                      </a: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pah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[Bill Sikes enters]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(Loud Whisper)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Bill Sikes!</a:t>
                      </a: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8535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80007-7C9B-4213-86B9-711315DC6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22"/>
            <a:ext cx="10515600" cy="65598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i="1" dirty="0"/>
              <a:t>[Children begin wistfully, and build excitement as they describe things]</a:t>
            </a:r>
            <a:br>
              <a:rPr lang="en-GB" i="1" dirty="0"/>
            </a:br>
            <a:br>
              <a:rPr lang="en-GB" dirty="0"/>
            </a:br>
            <a:r>
              <a:rPr lang="en-GB" b="1" dirty="0"/>
              <a:t>Food, glorious food</a:t>
            </a:r>
            <a:br>
              <a:rPr lang="en-GB" b="1" dirty="0"/>
            </a:br>
            <a:r>
              <a:rPr lang="en-GB" b="1" dirty="0"/>
              <a:t>Hot sausage and mustard</a:t>
            </a:r>
            <a:br>
              <a:rPr lang="en-GB" b="1" dirty="0"/>
            </a:br>
            <a:r>
              <a:rPr lang="en-GB" b="1" dirty="0"/>
              <a:t>While we're in the mood</a:t>
            </a:r>
            <a:br>
              <a:rPr lang="en-GB" b="1" dirty="0"/>
            </a:br>
            <a:r>
              <a:rPr lang="en-GB" b="1" dirty="0"/>
              <a:t>Cold jelly and custard</a:t>
            </a:r>
            <a:br>
              <a:rPr lang="en-GB" b="1" dirty="0"/>
            </a:br>
            <a:r>
              <a:rPr lang="en-GB" b="1" dirty="0"/>
              <a:t>Peas, pudding, and saveloys</a:t>
            </a:r>
            <a:br>
              <a:rPr lang="en-GB" b="1" dirty="0"/>
            </a:br>
            <a:r>
              <a:rPr lang="en-GB" b="1" dirty="0"/>
              <a:t>What next Is the question</a:t>
            </a:r>
            <a:br>
              <a:rPr lang="en-GB" b="1" dirty="0"/>
            </a:br>
            <a:r>
              <a:rPr lang="en-GB" b="1" dirty="0"/>
              <a:t>Rich gentlemen have it, boys</a:t>
            </a:r>
            <a:br>
              <a:rPr lang="en-GB" b="1" dirty="0"/>
            </a:br>
            <a:r>
              <a:rPr lang="en-GB" b="1" dirty="0"/>
              <a:t>In-dye-gestion!</a:t>
            </a:r>
            <a:br>
              <a:rPr lang="en-GB" b="1" dirty="0"/>
            </a:br>
            <a:br>
              <a:rPr lang="en-GB" b="1" dirty="0"/>
            </a:br>
            <a:r>
              <a:rPr lang="en-GB" i="1" dirty="0"/>
              <a:t>[The Children sigh]</a:t>
            </a:r>
            <a:br>
              <a:rPr lang="en-GB" i="1" dirty="0"/>
            </a:br>
            <a:endParaRPr lang="en-GB" b="1" dirty="0"/>
          </a:p>
          <a:p>
            <a:pPr marL="0" indent="0">
              <a:buNone/>
            </a:pPr>
            <a:r>
              <a:rPr lang="en-GB" b="1" dirty="0"/>
              <a:t>Food, glorious food</a:t>
            </a:r>
            <a:br>
              <a:rPr lang="en-GB" b="1" dirty="0"/>
            </a:br>
            <a:r>
              <a:rPr lang="en-GB" b="1" dirty="0"/>
              <a:t>We're anxious to try it</a:t>
            </a:r>
            <a:br>
              <a:rPr lang="en-GB" b="1" dirty="0"/>
            </a:br>
            <a:r>
              <a:rPr lang="en-GB" b="1" dirty="0"/>
              <a:t>Three banquets a day</a:t>
            </a:r>
            <a:br>
              <a:rPr lang="en-GB" b="1" dirty="0"/>
            </a:br>
            <a:r>
              <a:rPr lang="en-GB" b="1" dirty="0"/>
              <a:t>Our favourite diet</a:t>
            </a:r>
            <a:br>
              <a:rPr lang="en-GB" b="1" dirty="0"/>
            </a:br>
            <a:r>
              <a:rPr lang="en-GB" b="1" dirty="0"/>
              <a:t>Just picture a great big steak</a:t>
            </a:r>
            <a:br>
              <a:rPr lang="en-GB" b="1" dirty="0"/>
            </a:br>
            <a:r>
              <a:rPr lang="en-GB" b="1" dirty="0"/>
              <a:t>fried, roasted or stewed</a:t>
            </a:r>
            <a:br>
              <a:rPr lang="en-GB" b="1" dirty="0"/>
            </a:br>
            <a:r>
              <a:rPr lang="en-GB" b="1" dirty="0"/>
              <a:t>Oh, food, wonderful food</a:t>
            </a:r>
            <a:br>
              <a:rPr lang="en-GB" b="1" dirty="0"/>
            </a:br>
            <a:r>
              <a:rPr lang="en-GB" b="1" dirty="0"/>
              <a:t>marvellous food</a:t>
            </a:r>
            <a:br>
              <a:rPr lang="en-GB" b="1" dirty="0"/>
            </a:br>
            <a:r>
              <a:rPr lang="en-GB" b="1" dirty="0">
                <a:highlight>
                  <a:srgbClr val="FFFF00"/>
                </a:highlight>
              </a:rPr>
              <a:t>glorious</a:t>
            </a:r>
            <a:r>
              <a:rPr lang="en-GB" b="1" dirty="0"/>
              <a:t> food</a:t>
            </a:r>
          </a:p>
        </p:txBody>
      </p:sp>
    </p:spTree>
    <p:extLst>
      <p:ext uri="{BB962C8B-B14F-4D97-AF65-F5344CB8AC3E}">
        <p14:creationId xmlns:p14="http://schemas.microsoft.com/office/powerpoint/2010/main" val="32954175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DA338-3A1A-4FFF-A81A-74705E6B2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002631"/>
            <a:ext cx="10515600" cy="2852737"/>
          </a:xfrm>
        </p:spPr>
        <p:txBody>
          <a:bodyPr anchor="ctr"/>
          <a:lstStyle/>
          <a:p>
            <a:pPr algn="ctr"/>
            <a:r>
              <a:rPr lang="en-GB" dirty="0"/>
              <a:t>MY NAME</a:t>
            </a:r>
            <a:br>
              <a:rPr lang="en-GB" dirty="0"/>
            </a:br>
            <a:r>
              <a:rPr lang="en-GB" sz="4000" dirty="0"/>
              <a:t>[SIKES,CUSTOMERS]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4613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976060"/>
              </p:ext>
            </p:extLst>
          </p:nvPr>
        </p:nvGraphicFramePr>
        <p:xfrm>
          <a:off x="638629" y="0"/>
          <a:ext cx="1080591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971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9310942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BILL SIKES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Strong men tremble when they hear it!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They've got cause enough to fear it!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It's much blacker than they smear it!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Nobody mentions…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 name!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Rich men hold their five-pound notes out,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Saves me emptying their coats out,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 know I could tear their throats out,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Just to live up to...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 name!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me jimmy in me hand,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Lemme</a:t>
                      </a: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see the man who dares,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Stop me taking what I may,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can start to say his prayers!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5251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214422"/>
              </p:ext>
            </p:extLst>
          </p:nvPr>
        </p:nvGraphicFramePr>
        <p:xfrm>
          <a:off x="638629" y="0"/>
          <a:ext cx="1080591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662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9186251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CUSTOMERS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SIKES &amp; CUSTOMERS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BILL SIKES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NANCY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Biceps like an iron girder,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 for doing of a murder,</a:t>
                      </a: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[Sikes says I/my, Customers say he/his]</a:t>
                      </a: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[I/he] just so much as heard,</a:t>
                      </a: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bloke even whisper...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[My/his] name!</a:t>
                      </a: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1" i="1" dirty="0">
                          <a:solidFill>
                            <a:schemeClr val="tx1"/>
                          </a:solidFill>
                        </a:rPr>
                        <a:t>(spoken) </a:t>
                      </a: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it?</a:t>
                      </a: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1" i="1" dirty="0">
                          <a:solidFill>
                            <a:schemeClr val="tx1"/>
                          </a:solidFill>
                        </a:rPr>
                        <a:t>(spoken) </a:t>
                      </a: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it?</a:t>
                      </a: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1" i="1" dirty="0">
                          <a:solidFill>
                            <a:schemeClr val="tx1"/>
                          </a:solidFill>
                        </a:rPr>
                        <a:t>(spoken) </a:t>
                      </a: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it?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(quietly) </a:t>
                      </a: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Bill Sikes…</a:t>
                      </a: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[Nancy crosses to Sikes and kisses him on the cheek]</a:t>
                      </a:r>
                      <a:br>
                        <a:rPr lang="en-GB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[Dodger enters breathlessly in a panic]</a:t>
                      </a:r>
                      <a:endParaRPr lang="en-GB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5598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DA338-3A1A-4FFF-A81A-74705E6B2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002631"/>
            <a:ext cx="10515600" cy="2852737"/>
          </a:xfrm>
        </p:spPr>
        <p:txBody>
          <a:bodyPr anchor="ctr"/>
          <a:lstStyle/>
          <a:p>
            <a:pPr algn="ctr"/>
            <a:r>
              <a:rPr lang="en-GB" dirty="0"/>
              <a:t>AS LONG AS HE NEEDS ME</a:t>
            </a:r>
            <a:br>
              <a:rPr lang="en-GB" dirty="0"/>
            </a:br>
            <a:r>
              <a:rPr lang="en-GB" sz="4000" dirty="0"/>
              <a:t>[NANCY]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82931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80007-7C9B-4213-86B9-711315DC6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22"/>
            <a:ext cx="10515600" cy="649356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b="1" dirty="0"/>
              <a:t>As long as he needs me...</a:t>
            </a:r>
            <a:br>
              <a:rPr lang="en-GB" b="1" dirty="0"/>
            </a:br>
            <a:r>
              <a:rPr lang="en-GB" b="1" dirty="0"/>
              <a:t>Oh, yes, he does need me...</a:t>
            </a:r>
            <a:br>
              <a:rPr lang="en-GB" b="1" dirty="0"/>
            </a:br>
            <a:r>
              <a:rPr lang="en-GB" b="1" dirty="0"/>
              <a:t>In spite of what you see...</a:t>
            </a:r>
            <a:br>
              <a:rPr lang="en-GB" b="1" dirty="0"/>
            </a:br>
            <a:r>
              <a:rPr lang="en-GB" b="1" dirty="0"/>
              <a:t>I'm sure that he needs me.</a:t>
            </a:r>
            <a:br>
              <a:rPr lang="en-GB" b="1" dirty="0"/>
            </a:br>
            <a:br>
              <a:rPr lang="en-GB" b="1" dirty="0"/>
            </a:br>
            <a:r>
              <a:rPr lang="en-GB" b="1" dirty="0"/>
              <a:t>…As long as life is long...</a:t>
            </a:r>
            <a:br>
              <a:rPr lang="en-GB" b="1" dirty="0"/>
            </a:br>
            <a:r>
              <a:rPr lang="en-GB" b="1" dirty="0"/>
              <a:t>I'll love him right or wrong…</a:t>
            </a:r>
            <a:br>
              <a:rPr lang="en-GB" b="1" dirty="0"/>
            </a:br>
            <a:r>
              <a:rPr lang="en-GB" b="1" dirty="0"/>
              <a:t>And somehow, I'll be strong...</a:t>
            </a:r>
            <a:br>
              <a:rPr lang="en-GB" b="1" dirty="0"/>
            </a:br>
            <a:r>
              <a:rPr lang="en-GB" b="1" dirty="0"/>
              <a:t>As long as he needs me.</a:t>
            </a:r>
            <a:br>
              <a:rPr lang="en-GB" b="1" dirty="0"/>
            </a:br>
            <a:br>
              <a:rPr lang="en-GB" b="1" dirty="0"/>
            </a:br>
            <a:r>
              <a:rPr lang="en-GB" b="1" dirty="0"/>
              <a:t>If you are lonely…</a:t>
            </a:r>
            <a:br>
              <a:rPr lang="en-GB" b="1" dirty="0"/>
            </a:br>
            <a:r>
              <a:rPr lang="en-GB" b="1" dirty="0"/>
              <a:t>Then you will know...</a:t>
            </a:r>
            <a:br>
              <a:rPr lang="en-GB" b="1" dirty="0"/>
            </a:br>
            <a:r>
              <a:rPr lang="en-GB" b="1" dirty="0"/>
              <a:t>When someone needs you…</a:t>
            </a:r>
            <a:br>
              <a:rPr lang="en-GB" b="1" dirty="0"/>
            </a:br>
            <a:r>
              <a:rPr lang="en-GB" b="1" dirty="0"/>
              <a:t>You love them so.</a:t>
            </a:r>
            <a:br>
              <a:rPr lang="en-GB" b="1" dirty="0"/>
            </a:br>
            <a:br>
              <a:rPr lang="en-GB" b="1" dirty="0"/>
            </a:br>
            <a:r>
              <a:rPr lang="en-GB" b="1" dirty="0"/>
              <a:t>…I won't betray his trust...</a:t>
            </a:r>
            <a:br>
              <a:rPr lang="en-GB" b="1" dirty="0"/>
            </a:br>
            <a:r>
              <a:rPr lang="en-GB" b="1" dirty="0"/>
              <a:t>Though people say I must…</a:t>
            </a:r>
            <a:br>
              <a:rPr lang="en-GB" b="1" dirty="0"/>
            </a:br>
            <a:r>
              <a:rPr lang="en-GB" b="1" dirty="0"/>
              <a:t>I've got to stay true, just…</a:t>
            </a:r>
            <a:br>
              <a:rPr lang="en-GB" b="1" dirty="0"/>
            </a:br>
            <a:r>
              <a:rPr lang="en-GB" b="1" dirty="0"/>
              <a:t>As long as he needs me…</a:t>
            </a:r>
          </a:p>
        </p:txBody>
      </p:sp>
    </p:spTree>
    <p:extLst>
      <p:ext uri="{BB962C8B-B14F-4D97-AF65-F5344CB8AC3E}">
        <p14:creationId xmlns:p14="http://schemas.microsoft.com/office/powerpoint/2010/main" val="7095149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DA338-3A1A-4FFF-A81A-74705E6B2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291" y="2002631"/>
            <a:ext cx="11485418" cy="2852737"/>
          </a:xfrm>
        </p:spPr>
        <p:txBody>
          <a:bodyPr anchor="ctr"/>
          <a:lstStyle/>
          <a:p>
            <a:pPr algn="ctr"/>
            <a:r>
              <a:rPr lang="en-GB" dirty="0"/>
              <a:t>WHERE IS LOVE (REPRISE)</a:t>
            </a:r>
            <a:br>
              <a:rPr lang="en-GB" dirty="0"/>
            </a:br>
            <a:r>
              <a:rPr lang="en-GB" sz="4000" dirty="0"/>
              <a:t>[MRS. BEDWIN]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32605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80007-7C9B-4213-86B9-711315DC6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22"/>
            <a:ext cx="10515600" cy="649356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br>
              <a:rPr lang="en-GB" sz="4000" dirty="0"/>
            </a:br>
            <a:r>
              <a:rPr lang="en-GB" sz="4000" i="1" dirty="0"/>
              <a:t>[In the bedroom, Mrs. </a:t>
            </a:r>
            <a:r>
              <a:rPr lang="en-GB" sz="4000" i="1" dirty="0" err="1"/>
              <a:t>Bedwin</a:t>
            </a:r>
            <a:r>
              <a:rPr lang="en-GB" sz="4000" i="1" dirty="0"/>
              <a:t> sits by Oliver’s bed singing a lullaby]</a:t>
            </a:r>
            <a:br>
              <a:rPr lang="en-GB" sz="4000" dirty="0"/>
            </a:br>
            <a:br>
              <a:rPr lang="en-GB" sz="4000" dirty="0"/>
            </a:br>
            <a:r>
              <a:rPr lang="en-GB" sz="4000" b="1" dirty="0"/>
              <a:t>Where… is love?</a:t>
            </a:r>
            <a:br>
              <a:rPr lang="en-GB" sz="4000" b="1" dirty="0"/>
            </a:br>
            <a:r>
              <a:rPr lang="en-GB" sz="4000" b="1" dirty="0"/>
              <a:t>Does it fall from skies, above?</a:t>
            </a:r>
            <a:br>
              <a:rPr lang="en-GB" sz="4000" b="1" dirty="0"/>
            </a:br>
            <a:r>
              <a:rPr lang="en-GB" sz="4000" b="1" dirty="0"/>
              <a:t>Is it underneath, the willow tree,</a:t>
            </a:r>
            <a:br>
              <a:rPr lang="en-GB" sz="4000" b="1" dirty="0"/>
            </a:br>
            <a:r>
              <a:rPr lang="en-GB" sz="4000" b="1" dirty="0"/>
              <a:t>That you've been dreaming of?</a:t>
            </a:r>
            <a:br>
              <a:rPr lang="en-GB" sz="4000" b="1" dirty="0"/>
            </a:br>
            <a:br>
              <a:rPr lang="en-GB" sz="4000" b="1" dirty="0"/>
            </a:br>
            <a:r>
              <a:rPr lang="en-GB" sz="4000" i="1" dirty="0"/>
              <a:t>[Oliver wakes up and embraces Mrs. </a:t>
            </a:r>
            <a:r>
              <a:rPr lang="en-GB" sz="4000" i="1" dirty="0" err="1"/>
              <a:t>Bedwin</a:t>
            </a:r>
            <a:r>
              <a:rPr lang="en-GB" sz="4000" i="1" dirty="0"/>
              <a:t>, who exits. Outside in the square, Street sellers enter, watched by Oliver from the window]</a:t>
            </a:r>
            <a:br>
              <a:rPr lang="en-GB" sz="4000" i="1" dirty="0"/>
            </a:br>
            <a:br>
              <a:rPr lang="en-GB" sz="4000" b="1" dirty="0"/>
            </a:br>
            <a:r>
              <a:rPr lang="en-GB" sz="4000" b="1" dirty="0"/>
              <a:t>Where… is she...</a:t>
            </a:r>
          </a:p>
        </p:txBody>
      </p:sp>
    </p:spTree>
    <p:extLst>
      <p:ext uri="{BB962C8B-B14F-4D97-AF65-F5344CB8AC3E}">
        <p14:creationId xmlns:p14="http://schemas.microsoft.com/office/powerpoint/2010/main" val="323348228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DA338-3A1A-4FFF-A81A-74705E6B2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291" y="2002631"/>
            <a:ext cx="11485418" cy="2852737"/>
          </a:xfrm>
        </p:spPr>
        <p:txBody>
          <a:bodyPr anchor="ctr"/>
          <a:lstStyle/>
          <a:p>
            <a:pPr algn="ctr"/>
            <a:r>
              <a:rPr lang="en-GB" dirty="0"/>
              <a:t>WHO WILL BUY? (PART 1)</a:t>
            </a:r>
            <a:br>
              <a:rPr lang="en-GB" dirty="0"/>
            </a:br>
            <a:r>
              <a:rPr lang="en-GB" sz="4000" dirty="0"/>
              <a:t>[MARKET SELLERS, OLIVER]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75107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324361"/>
              </p:ext>
            </p:extLst>
          </p:nvPr>
        </p:nvGraphicFramePr>
        <p:xfrm>
          <a:off x="638629" y="0"/>
          <a:ext cx="10954274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7910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376364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ROSE SELLER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MILKMAID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STRAWBERRY SELLER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KNIFE GRINDER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ROSE SELLER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STRAWBERRY SELLER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MILKMAID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will buy my sweet red roses,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Two blooms for a penny?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will buy my sweet red roses,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Two blooms for a penny?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 you buy any milk today? mistress?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 milk today? mistress?</a:t>
                      </a: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[Strawberry Seller enters stage]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Ripe strawberries, ripe!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Ripe strawberries, ripe!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Knives, knives to grind.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Any</a:t>
                      </a: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knives to grind!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will buy?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will buy?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will buy?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will buy?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2689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858434"/>
              </p:ext>
            </p:extLst>
          </p:nvPr>
        </p:nvGraphicFramePr>
        <p:xfrm>
          <a:off x="638629" y="0"/>
          <a:ext cx="11387141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7910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809231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OLIVER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KNIFE GRINDER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ROSE SELLER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STRAWBERRY SELLER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MILKMAID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will buy,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wonderful morning,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Such a sky,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never did see…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Me, oh my!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don't want to lose, it,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 what am I to do,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keep the sky so blue?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 must be someone who, will,</a:t>
                      </a: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Buy?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will buy?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will buy?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will buy?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will buy?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6554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80007-7C9B-4213-86B9-711315DC6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22"/>
            <a:ext cx="10515600" cy="649356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dirty="0"/>
              <a:t>[People pass holding loads of food, Children gape and sniff the air]</a:t>
            </a:r>
            <a:br>
              <a:rPr lang="en-GB" dirty="0"/>
            </a:br>
            <a:br>
              <a:rPr lang="en-GB" dirty="0"/>
            </a:br>
            <a:r>
              <a:rPr lang="en-GB" b="1" dirty="0"/>
              <a:t>Food, glorious food! </a:t>
            </a:r>
            <a:br>
              <a:rPr lang="en-GB" b="1" dirty="0"/>
            </a:br>
            <a:r>
              <a:rPr lang="en-GB" b="1" dirty="0"/>
              <a:t>What is there more handsome? </a:t>
            </a:r>
            <a:br>
              <a:rPr lang="en-GB" b="1" dirty="0"/>
            </a:br>
            <a:r>
              <a:rPr lang="en-GB" b="1" dirty="0"/>
              <a:t>Gulped, swallowed or chewed</a:t>
            </a:r>
            <a:br>
              <a:rPr lang="en-GB" b="1" dirty="0"/>
            </a:br>
            <a:r>
              <a:rPr lang="en-GB" b="1" dirty="0"/>
              <a:t>Still worth a </a:t>
            </a:r>
            <a:r>
              <a:rPr lang="en-GB" b="1" dirty="0">
                <a:solidFill>
                  <a:srgbClr val="FF0000"/>
                </a:solidFill>
              </a:rPr>
              <a:t>King’s ransom </a:t>
            </a:r>
            <a:br>
              <a:rPr lang="en-GB" b="1" dirty="0"/>
            </a:br>
            <a:r>
              <a:rPr lang="en-GB" b="1" dirty="0"/>
              <a:t>What is it we dream about</a:t>
            </a:r>
            <a:br>
              <a:rPr lang="en-GB" b="1" dirty="0"/>
            </a:br>
            <a:r>
              <a:rPr lang="en-GB" b="1" dirty="0"/>
              <a:t>What brings on a sigh? </a:t>
            </a:r>
            <a:br>
              <a:rPr lang="en-GB" b="1" dirty="0"/>
            </a:br>
            <a:r>
              <a:rPr lang="en-GB" b="1" dirty="0"/>
              <a:t>Piled peaches and cream about six feet high! </a:t>
            </a:r>
            <a:br>
              <a:rPr lang="en-GB" b="1" dirty="0"/>
            </a:br>
            <a:br>
              <a:rPr lang="en-GB" b="1" dirty="0"/>
            </a:br>
            <a:r>
              <a:rPr lang="en-GB" b="1" dirty="0"/>
              <a:t>Food, glorious food! </a:t>
            </a:r>
            <a:br>
              <a:rPr lang="en-GB" b="1" dirty="0"/>
            </a:br>
            <a:r>
              <a:rPr lang="en-GB" b="1" dirty="0"/>
              <a:t>Eat right through the menu </a:t>
            </a:r>
            <a:br>
              <a:rPr lang="en-GB" b="1" dirty="0"/>
            </a:br>
            <a:r>
              <a:rPr lang="en-GB" b="1" dirty="0"/>
              <a:t>Just loosen your </a:t>
            </a:r>
            <a:r>
              <a:rPr lang="en-GB" b="1" dirty="0">
                <a:highlight>
                  <a:srgbClr val="FFFF00"/>
                </a:highlight>
              </a:rPr>
              <a:t>belt</a:t>
            </a:r>
            <a:r>
              <a:rPr lang="en-GB" b="1" dirty="0"/>
              <a:t> </a:t>
            </a:r>
            <a:br>
              <a:rPr lang="en-GB" b="1" dirty="0"/>
            </a:br>
            <a:r>
              <a:rPr lang="en-GB" b="1" dirty="0"/>
              <a:t>two inches, and then you </a:t>
            </a:r>
            <a:br>
              <a:rPr lang="en-GB" b="1" dirty="0"/>
            </a:br>
            <a:r>
              <a:rPr lang="en-GB" b="1" dirty="0"/>
              <a:t>Work up a new appetite in this interlude</a:t>
            </a:r>
            <a:br>
              <a:rPr lang="en-GB" b="1" dirty="0"/>
            </a:br>
            <a:r>
              <a:rPr lang="en-GB" b="1" dirty="0"/>
              <a:t>Oh Food, Magical food</a:t>
            </a:r>
            <a:br>
              <a:rPr lang="en-GB" b="1" dirty="0"/>
            </a:br>
            <a:r>
              <a:rPr lang="en-GB" b="1" dirty="0"/>
              <a:t>Wonderful food</a:t>
            </a:r>
            <a:br>
              <a:rPr lang="en-GB" b="1" dirty="0"/>
            </a:br>
            <a:r>
              <a:rPr lang="en-GB" b="1" dirty="0"/>
              <a:t>Marvellous food</a:t>
            </a:r>
            <a:br>
              <a:rPr lang="en-GB" b="1" dirty="0"/>
            </a:br>
            <a:r>
              <a:rPr lang="en-GB" b="1" dirty="0"/>
              <a:t>Fabulous food</a:t>
            </a:r>
            <a:br>
              <a:rPr lang="en-GB" b="1" dirty="0"/>
            </a:br>
            <a:r>
              <a:rPr lang="en-GB" b="1" i="1" dirty="0"/>
              <a:t>(Oliver only) </a:t>
            </a:r>
            <a:r>
              <a:rPr lang="en-GB" b="1" dirty="0"/>
              <a:t>Beautiful food</a:t>
            </a:r>
            <a:br>
              <a:rPr lang="en-GB" b="1" dirty="0"/>
            </a:br>
            <a:r>
              <a:rPr lang="en-GB" b="1" dirty="0"/>
              <a:t>Glorious food</a:t>
            </a:r>
          </a:p>
        </p:txBody>
      </p:sp>
    </p:spTree>
    <p:extLst>
      <p:ext uri="{BB962C8B-B14F-4D97-AF65-F5344CB8AC3E}">
        <p14:creationId xmlns:p14="http://schemas.microsoft.com/office/powerpoint/2010/main" val="415817222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DA338-3A1A-4FFF-A81A-74705E6B2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291" y="2002631"/>
            <a:ext cx="11485418" cy="2852737"/>
          </a:xfrm>
        </p:spPr>
        <p:txBody>
          <a:bodyPr anchor="ctr"/>
          <a:lstStyle/>
          <a:p>
            <a:pPr algn="ctr"/>
            <a:r>
              <a:rPr lang="en-GB" dirty="0"/>
              <a:t>WHO WILL BUY? (PART 2)</a:t>
            </a:r>
            <a:br>
              <a:rPr lang="en-GB" dirty="0"/>
            </a:br>
            <a:r>
              <a:rPr lang="en-GB" sz="4000" dirty="0"/>
              <a:t>[MARKET SELLERS, OLIVER]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30889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578008"/>
              </p:ext>
            </p:extLst>
          </p:nvPr>
        </p:nvGraphicFramePr>
        <p:xfrm>
          <a:off x="638629" y="0"/>
          <a:ext cx="1532687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6392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12130478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2600" b="1" dirty="0">
                          <a:solidFill>
                            <a:schemeClr val="tx1"/>
                          </a:solidFill>
                        </a:rPr>
                        <a:t>ROSE SELLER, STRAWBERRY SELLER,</a:t>
                      </a:r>
                      <a:br>
                        <a:rPr lang="en-GB" sz="2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600" b="1" dirty="0">
                          <a:solidFill>
                            <a:schemeClr val="tx1"/>
                          </a:solidFill>
                        </a:rPr>
                        <a:t>KNIFE GRINDER &amp; MILKMAID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will buy,</a:t>
                      </a:r>
                      <a:br>
                        <a:rPr lang="en-GB" sz="2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wonderful morning?</a:t>
                      </a:r>
                      <a:br>
                        <a:rPr lang="en-GB" sz="2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Such a sky,</a:t>
                      </a:r>
                      <a:br>
                        <a:rPr lang="en-GB" sz="2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never did see.</a:t>
                      </a:r>
                      <a:br>
                        <a:rPr lang="en-GB" sz="26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will tie,</a:t>
                      </a:r>
                      <a:br>
                        <a:rPr lang="en-GB" sz="2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up with a ribbon,</a:t>
                      </a:r>
                      <a:br>
                        <a:rPr lang="en-GB" sz="2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put it in a box for me?</a:t>
                      </a:r>
                      <a:br>
                        <a:rPr lang="en-GB" sz="26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There'll never be a day so sunny,</a:t>
                      </a:r>
                      <a:br>
                        <a:rPr lang="en-GB" sz="2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could not happen twice,</a:t>
                      </a:r>
                      <a:br>
                        <a:rPr lang="en-GB" sz="2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Where is the man with all the money?</a:t>
                      </a:r>
                      <a:br>
                        <a:rPr lang="en-GB" sz="2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It's cheap at half the price!</a:t>
                      </a:r>
                      <a:br>
                        <a:rPr lang="en-GB" sz="26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600" b="1" dirty="0">
                          <a:solidFill>
                            <a:schemeClr val="tx1"/>
                          </a:solidFill>
                        </a:rPr>
                      </a:br>
                      <a:endParaRPr lang="en-GB" sz="2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2430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337704"/>
              </p:ext>
            </p:extLst>
          </p:nvPr>
        </p:nvGraphicFramePr>
        <p:xfrm>
          <a:off x="638629" y="0"/>
          <a:ext cx="12932119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1264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9950855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</a:rPr>
                        <a:t>ROSE SELLER, STRAWBERRY SELLER,</a:t>
                      </a:r>
                      <a:br>
                        <a:rPr lang="en-GB" sz="2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400" b="1" dirty="0">
                          <a:solidFill>
                            <a:schemeClr val="tx1"/>
                          </a:solidFill>
                        </a:rPr>
                        <a:t>KNIFE GRINDER &amp; MILKMAID</a:t>
                      </a:r>
                    </a:p>
                    <a:p>
                      <a:br>
                        <a:rPr lang="en-GB" sz="24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4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400" b="1" dirty="0">
                          <a:solidFill>
                            <a:schemeClr val="tx1"/>
                          </a:solidFill>
                        </a:rPr>
                      </a:b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  <a:p>
                      <a:br>
                        <a:rPr lang="en-GB" sz="24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400" b="1" dirty="0">
                          <a:solidFill>
                            <a:schemeClr val="tx1"/>
                          </a:solidFill>
                        </a:rPr>
                        <a:t>OLIVER</a:t>
                      </a:r>
                      <a:br>
                        <a:rPr lang="en-GB" sz="24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4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400" b="1" dirty="0">
                          <a:solidFill>
                            <a:schemeClr val="tx1"/>
                          </a:solidFill>
                        </a:rPr>
                        <a:t>ROSE SELLER</a:t>
                      </a:r>
                      <a:br>
                        <a:rPr lang="en-GB" sz="24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400" b="1" dirty="0">
                          <a:solidFill>
                            <a:schemeClr val="tx1"/>
                          </a:solidFill>
                        </a:rPr>
                      </a:b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will buy,</a:t>
                      </a:r>
                      <a:br>
                        <a:rPr lang="en-GB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wonderful feeling?</a:t>
                      </a:r>
                      <a:br>
                        <a:rPr lang="en-GB" sz="2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I'm so high,</a:t>
                      </a:r>
                      <a:br>
                        <a:rPr lang="en-GB" sz="2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swear I could fly…</a:t>
                      </a:r>
                      <a:br>
                        <a:rPr lang="en-GB" sz="2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Me, oh my,</a:t>
                      </a:r>
                      <a:br>
                        <a:rPr lang="en-GB" sz="2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don't want to lose it,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*pause*</a:t>
                      </a:r>
                      <a:br>
                        <a:rPr lang="en-GB" sz="2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 what am I to do,</a:t>
                      </a:r>
                      <a:br>
                        <a:rPr lang="en-GB" sz="2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keep the sky so blue?</a:t>
                      </a:r>
                      <a:br>
                        <a:rPr lang="en-GB" sz="24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400" b="1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ere must be someone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will, buy!</a:t>
                      </a:r>
                      <a:br>
                        <a:rPr lang="en-GB" sz="24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will buy,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 sweet red roses,</a:t>
                      </a:r>
                      <a:br>
                        <a:rPr lang="en-GB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Two blooms for a penny?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7842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DA338-3A1A-4FFF-A81A-74705E6B2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291" y="2002631"/>
            <a:ext cx="11485418" cy="2852737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GB" dirty="0"/>
              <a:t>IT’S A FINE LIFE (REPRISE)</a:t>
            </a:r>
            <a:br>
              <a:rPr lang="en-GB" dirty="0"/>
            </a:br>
            <a:r>
              <a:rPr lang="en-GB" sz="4400" dirty="0"/>
              <a:t>[NANCY, FAGIN, SIKES, DODGER]</a:t>
            </a:r>
            <a:br>
              <a:rPr lang="en-GB" sz="4400" dirty="0"/>
            </a:br>
            <a:br>
              <a:rPr lang="en-GB" dirty="0"/>
            </a:br>
            <a:r>
              <a:rPr lang="en-GB" sz="3600" dirty="0"/>
              <a:t>(certain lines in this song are sung at the same time, I’ve indented to show when to come in)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26460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268803"/>
              </p:ext>
            </p:extLst>
          </p:nvPr>
        </p:nvGraphicFramePr>
        <p:xfrm>
          <a:off x="638629" y="0"/>
          <a:ext cx="9922386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788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016598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SIKES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SIKES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DODGER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SIKES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If you don’t mind,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having to like or lump it,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it’s a fine life!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Fine Life!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0" i="1" dirty="0">
                          <a:solidFill>
                            <a:schemeClr val="tx1"/>
                          </a:solidFill>
                        </a:rPr>
                        <a:t>[Bill Sikes starts his next line at the end of Fagin’s]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My life, lump it!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                         No we don’t mind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Keeping the angels waiting,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It’s a…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Fine Life!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Fine life!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Fine life!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Come. Better do as you are told,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Watch out!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04884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854000"/>
              </p:ext>
            </p:extLst>
          </p:nvPr>
        </p:nvGraphicFramePr>
        <p:xfrm>
          <a:off x="638629" y="0"/>
          <a:ext cx="9922386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284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043102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SIKES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 err="1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SIKES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SIKES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DODGER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 err="1">
                          <a:solidFill>
                            <a:schemeClr val="tx1"/>
                          </a:solidFill>
                        </a:rPr>
                        <a:t>NANCY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, FAGIN, DODGER &amp; SIKES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Bill has got a heart of gold.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0" i="1" dirty="0">
                          <a:solidFill>
                            <a:schemeClr val="tx1"/>
                          </a:solidFill>
                        </a:rPr>
                        <a:t>[Bill Sikes and Fagin sing over each other for the next 4 lines]</a:t>
                      </a:r>
                      <a:br>
                        <a:rPr lang="en-GB" sz="2000" b="0" i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Get out on the job!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               Better not mess with it,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Better make the best of it.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Shut your gob!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It’s a fine…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Fine…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Fine…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Fine…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Fine…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Life!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4461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DA338-3A1A-4FFF-A81A-74705E6B2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291" y="2002631"/>
            <a:ext cx="11485418" cy="2852737"/>
          </a:xfrm>
        </p:spPr>
        <p:txBody>
          <a:bodyPr anchor="ctr">
            <a:normAutofit/>
          </a:bodyPr>
          <a:lstStyle/>
          <a:p>
            <a:pPr algn="ctr"/>
            <a:r>
              <a:rPr lang="en-GB" dirty="0"/>
              <a:t>REVIEWING THE SITUATION</a:t>
            </a:r>
            <a:br>
              <a:rPr lang="en-GB" dirty="0"/>
            </a:br>
            <a:r>
              <a:rPr lang="en-GB" sz="4000" dirty="0"/>
              <a:t>[FAGIN]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828874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80007-7C9B-4213-86B9-711315DC6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010"/>
            <a:ext cx="10515600" cy="6493565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GB" sz="2200" b="1" dirty="0"/>
              <a:t>A man's got a heart, </a:t>
            </a:r>
            <a:br>
              <a:rPr lang="en-GB" sz="2200" b="1" dirty="0"/>
            </a:br>
            <a:r>
              <a:rPr lang="en-GB" sz="2200" b="1" dirty="0"/>
              <a:t>Hasn't he?</a:t>
            </a:r>
            <a:br>
              <a:rPr lang="en-GB" sz="2200" b="1" dirty="0"/>
            </a:br>
            <a:r>
              <a:rPr lang="en-GB" sz="2200" b="1" dirty="0"/>
              <a:t>Joking apart,</a:t>
            </a:r>
            <a:br>
              <a:rPr lang="en-GB" sz="2200" b="1" dirty="0"/>
            </a:br>
            <a:r>
              <a:rPr lang="en-GB" sz="2200" b="1" dirty="0"/>
              <a:t>Hasn't he?</a:t>
            </a:r>
            <a:br>
              <a:rPr lang="en-GB" sz="2200" b="1" dirty="0"/>
            </a:br>
            <a:r>
              <a:rPr lang="en-GB" sz="2200" b="1" dirty="0"/>
              <a:t>And </a:t>
            </a:r>
            <a:r>
              <a:rPr lang="en-GB" sz="2200" b="1" dirty="0" err="1"/>
              <a:t>tho</a:t>
            </a:r>
            <a:r>
              <a:rPr lang="en-GB" sz="2200" b="1" dirty="0"/>
              <a:t>' I'd be the first one to say that I wasn't a saint,</a:t>
            </a:r>
            <a:br>
              <a:rPr lang="en-GB" sz="2200" b="1" dirty="0"/>
            </a:br>
            <a:r>
              <a:rPr lang="en-GB" sz="2200" b="1" dirty="0"/>
              <a:t>I'm finding it hard to be really as black as they paint.</a:t>
            </a:r>
            <a:br>
              <a:rPr lang="en-GB" sz="2200" b="1" dirty="0"/>
            </a:br>
            <a:br>
              <a:rPr lang="en-GB" sz="2200" b="1" dirty="0"/>
            </a:br>
            <a:r>
              <a:rPr lang="en-GB" sz="2200" b="1" dirty="0"/>
              <a:t>I'm reviewing… the situation…</a:t>
            </a:r>
            <a:br>
              <a:rPr lang="en-GB" sz="2200" b="1" dirty="0"/>
            </a:br>
            <a:r>
              <a:rPr lang="en-GB" sz="2200" b="1" dirty="0"/>
              <a:t>Can a fellow be a villain all his life?</a:t>
            </a:r>
            <a:br>
              <a:rPr lang="en-GB" sz="2200" b="1" dirty="0"/>
            </a:br>
            <a:r>
              <a:rPr lang="en-GB" sz="2200" b="1" dirty="0"/>
              <a:t>All the trials… and tribulations…</a:t>
            </a:r>
            <a:br>
              <a:rPr lang="en-GB" sz="2200" b="1" dirty="0"/>
            </a:br>
            <a:r>
              <a:rPr lang="en-GB" sz="2200" b="1" dirty="0"/>
              <a:t>Better settle down and get myself a wife.</a:t>
            </a:r>
            <a:br>
              <a:rPr lang="en-GB" sz="2200" b="1" dirty="0"/>
            </a:br>
            <a:r>
              <a:rPr lang="en-GB" sz="2200" b="1" dirty="0"/>
              <a:t>And a wife would cook and sew for me,</a:t>
            </a:r>
            <a:br>
              <a:rPr lang="en-GB" sz="2200" b="1" dirty="0"/>
            </a:br>
            <a:r>
              <a:rPr lang="en-GB" sz="2200" b="1" dirty="0"/>
              <a:t>And come for me,</a:t>
            </a:r>
            <a:br>
              <a:rPr lang="en-GB" sz="2200" b="1" dirty="0"/>
            </a:br>
            <a:r>
              <a:rPr lang="en-GB" sz="2200" b="1" dirty="0"/>
              <a:t>And go for mem (and go for me),</a:t>
            </a:r>
            <a:br>
              <a:rPr lang="en-GB" sz="2200" b="1" dirty="0"/>
            </a:br>
            <a:r>
              <a:rPr lang="en-GB" sz="2200" b="1" dirty="0"/>
              <a:t>And nag at me,</a:t>
            </a:r>
            <a:br>
              <a:rPr lang="en-GB" sz="2200" b="1" dirty="0"/>
            </a:br>
            <a:r>
              <a:rPr lang="en-GB" sz="2200" b="1" dirty="0"/>
              <a:t>The fingers she will wag at me,</a:t>
            </a:r>
            <a:br>
              <a:rPr lang="en-GB" sz="2200" b="1" dirty="0"/>
            </a:br>
            <a:r>
              <a:rPr lang="en-GB" sz="2200" b="1" dirty="0"/>
              <a:t>The money she will take from me,</a:t>
            </a:r>
            <a:br>
              <a:rPr lang="en-GB" sz="2200" b="1" dirty="0"/>
            </a:br>
            <a:r>
              <a:rPr lang="en-GB" sz="2200" b="1" dirty="0"/>
              <a:t>A misery, she'll make from me,</a:t>
            </a:r>
            <a:br>
              <a:rPr lang="en-GB" sz="2200" b="1" dirty="0"/>
            </a:br>
            <a:r>
              <a:rPr lang="en-GB" sz="2200" b="1" dirty="0"/>
              <a:t>I think I'd better think it out again…</a:t>
            </a:r>
          </a:p>
        </p:txBody>
      </p:sp>
    </p:spTree>
    <p:extLst>
      <p:ext uri="{BB962C8B-B14F-4D97-AF65-F5344CB8AC3E}">
        <p14:creationId xmlns:p14="http://schemas.microsoft.com/office/powerpoint/2010/main" val="119904920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80007-7C9B-4213-86B9-711315DC6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010"/>
            <a:ext cx="10515600" cy="649356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GB" sz="2200" b="1" dirty="0"/>
              <a:t>So where shall I go? somebody?</a:t>
            </a:r>
            <a:br>
              <a:rPr lang="en-GB" sz="2200" b="1" dirty="0"/>
            </a:br>
            <a:r>
              <a:rPr lang="en-GB" sz="2200" b="1" dirty="0"/>
              <a:t>Who do I know? Nobody!</a:t>
            </a:r>
            <a:br>
              <a:rPr lang="en-GB" sz="2200" b="1" dirty="0"/>
            </a:br>
            <a:r>
              <a:rPr lang="en-GB" sz="2200" b="1" dirty="0"/>
              <a:t>All my dearest companions have always been villains and thieves...</a:t>
            </a:r>
            <a:br>
              <a:rPr lang="en-GB" sz="2200" b="1" dirty="0"/>
            </a:br>
            <a:r>
              <a:rPr lang="en-GB" sz="2200" b="1" dirty="0"/>
              <a:t>So at my time of life I should start turning over new leaves…</a:t>
            </a:r>
            <a:br>
              <a:rPr lang="en-GB" sz="2200" b="1" dirty="0"/>
            </a:br>
            <a:br>
              <a:rPr lang="en-GB" sz="2200" b="1" dirty="0"/>
            </a:br>
            <a:r>
              <a:rPr lang="en-GB" sz="2200" b="1" dirty="0"/>
              <a:t>I'm reviewing the situation…</a:t>
            </a:r>
            <a:br>
              <a:rPr lang="en-GB" sz="2200" b="1" dirty="0"/>
            </a:br>
            <a:r>
              <a:rPr lang="en-GB" sz="2200" b="1" dirty="0"/>
              <a:t>I'm a bad 'un and a bad 'un I shall stay!</a:t>
            </a:r>
            <a:br>
              <a:rPr lang="en-GB" sz="2200" b="1" dirty="0"/>
            </a:br>
            <a:r>
              <a:rPr lang="en-GB" sz="2200" b="1" dirty="0"/>
              <a:t>You'll be seeing… no transformation…</a:t>
            </a:r>
            <a:br>
              <a:rPr lang="en-GB" sz="2200" b="1" dirty="0"/>
            </a:br>
            <a:r>
              <a:rPr lang="en-GB" sz="2200" b="1" dirty="0"/>
              <a:t>But it's wrong to be a rogue in </a:t>
            </a:r>
            <a:r>
              <a:rPr lang="en-GB" sz="2200" b="1" dirty="0" err="1"/>
              <a:t>ev'ry</a:t>
            </a:r>
            <a:r>
              <a:rPr lang="en-GB" sz="2200" b="1" dirty="0"/>
              <a:t> way…</a:t>
            </a:r>
            <a:br>
              <a:rPr lang="en-GB" sz="2200" b="1" dirty="0"/>
            </a:br>
            <a:br>
              <a:rPr lang="en-GB" sz="2200" b="1" dirty="0"/>
            </a:br>
            <a:r>
              <a:rPr lang="en-GB" sz="2200" b="1" dirty="0"/>
              <a:t>I don't want nobody hurt for me,</a:t>
            </a:r>
            <a:br>
              <a:rPr lang="en-GB" sz="2200" b="1" dirty="0"/>
            </a:br>
            <a:r>
              <a:rPr lang="en-GB" sz="2200" b="1" dirty="0"/>
              <a:t>Or made to do the dirt for me.</a:t>
            </a:r>
            <a:br>
              <a:rPr lang="en-GB" sz="2200" b="1" dirty="0"/>
            </a:br>
            <a:r>
              <a:rPr lang="en-GB" sz="2200" b="1" dirty="0"/>
              <a:t>This rotten life is not for me.</a:t>
            </a:r>
            <a:br>
              <a:rPr lang="en-GB" sz="2200" b="1" dirty="0"/>
            </a:br>
            <a:r>
              <a:rPr lang="en-GB" sz="2200" b="1" dirty="0"/>
              <a:t>It's getting far too hot for me.</a:t>
            </a:r>
            <a:br>
              <a:rPr lang="en-GB" sz="2200" b="1" dirty="0"/>
            </a:br>
            <a:r>
              <a:rPr lang="en-GB" sz="2200" b="1" dirty="0"/>
              <a:t>Don't want no one to rob for me,</a:t>
            </a:r>
            <a:br>
              <a:rPr lang="en-GB" sz="2200" b="1" dirty="0"/>
            </a:br>
            <a:r>
              <a:rPr lang="en-GB" sz="2200" b="1" dirty="0"/>
              <a:t>But who will find a job for me?</a:t>
            </a:r>
            <a:br>
              <a:rPr lang="en-GB" sz="2200" b="1" dirty="0"/>
            </a:br>
            <a:r>
              <a:rPr lang="en-GB" sz="2200" b="1" dirty="0"/>
              <a:t>There is no in between for me.</a:t>
            </a:r>
            <a:br>
              <a:rPr lang="en-GB" sz="2200" b="1" dirty="0"/>
            </a:br>
            <a:r>
              <a:rPr lang="en-GB" sz="2200" b="1" dirty="0"/>
              <a:t>But who will change the scene for me?</a:t>
            </a:r>
            <a:br>
              <a:rPr lang="en-GB" sz="2200" b="1" dirty="0"/>
            </a:br>
            <a:r>
              <a:rPr lang="en-GB" sz="2200" b="1" dirty="0"/>
              <a:t>...I think I'd better think it out again… Hey!</a:t>
            </a:r>
          </a:p>
        </p:txBody>
      </p:sp>
    </p:spTree>
    <p:extLst>
      <p:ext uri="{BB962C8B-B14F-4D97-AF65-F5344CB8AC3E}">
        <p14:creationId xmlns:p14="http://schemas.microsoft.com/office/powerpoint/2010/main" val="1093468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DA338-3A1A-4FFF-A81A-74705E6B2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291" y="2002631"/>
            <a:ext cx="11485418" cy="2852737"/>
          </a:xfrm>
        </p:spPr>
        <p:txBody>
          <a:bodyPr anchor="ctr">
            <a:normAutofit/>
          </a:bodyPr>
          <a:lstStyle/>
          <a:p>
            <a:pPr algn="ctr"/>
            <a:r>
              <a:rPr lang="en-GB" dirty="0"/>
              <a:t>OLIVER (REPRISE)</a:t>
            </a:r>
            <a:br>
              <a:rPr lang="en-GB" dirty="0"/>
            </a:br>
            <a:r>
              <a:rPr lang="en-GB" sz="4000" dirty="0"/>
              <a:t>[WIDOW CORNEY, MR. BUBMLE]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437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DA338-3A1A-4FFF-A81A-74705E6B2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325" y="3935896"/>
            <a:ext cx="11055350" cy="2176807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GB" dirty="0"/>
              <a:t>INCIDENTAL MUSIC INTO OLIVER</a:t>
            </a:r>
            <a:br>
              <a:rPr lang="en-GB" dirty="0"/>
            </a:br>
            <a:r>
              <a:rPr lang="en-GB" sz="4400" dirty="0"/>
              <a:t>[MR. BUBMLE, CHILDREN, WIDOW CORNEY]</a:t>
            </a:r>
            <a:br>
              <a:rPr lang="en-GB" sz="4400" dirty="0"/>
            </a:br>
            <a:br>
              <a:rPr lang="en-GB" sz="4400" dirty="0"/>
            </a:br>
            <a:br>
              <a:rPr lang="en-GB" sz="4400" dirty="0"/>
            </a:br>
            <a:r>
              <a:rPr lang="en-GB" sz="4400" i="1" dirty="0"/>
              <a:t>[Bumble and </a:t>
            </a:r>
            <a:r>
              <a:rPr lang="en-GB" sz="4400" i="1" dirty="0" err="1"/>
              <a:t>Corney</a:t>
            </a:r>
            <a:r>
              <a:rPr lang="en-GB" sz="4400" i="1" dirty="0"/>
              <a:t> enter, Bumble bangs his mace]</a:t>
            </a:r>
            <a:br>
              <a:rPr lang="en-GB" sz="4400" dirty="0"/>
            </a:b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89472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797889"/>
              </p:ext>
            </p:extLst>
          </p:nvPr>
        </p:nvGraphicFramePr>
        <p:xfrm>
          <a:off x="638629" y="0"/>
          <a:ext cx="10241917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8815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043102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50" b="1" dirty="0">
                          <a:solidFill>
                            <a:schemeClr val="tx1"/>
                          </a:solidFill>
                        </a:rPr>
                        <a:t>BUMBLE &amp; CORNEY</a:t>
                      </a: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750" b="1" dirty="0">
                          <a:solidFill>
                            <a:schemeClr val="tx1"/>
                          </a:solidFill>
                        </a:rPr>
                        <a:t>WIDOW CORNEY</a:t>
                      </a: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750" b="1" dirty="0">
                          <a:solidFill>
                            <a:schemeClr val="tx1"/>
                          </a:solidFill>
                        </a:rPr>
                        <a:t>BUMBLE &amp; CORNEY</a:t>
                      </a: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750" b="1" dirty="0">
                          <a:solidFill>
                            <a:schemeClr val="tx1"/>
                          </a:solidFill>
                        </a:rPr>
                        <a:t>MR. BUMBLE</a:t>
                      </a: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750" b="1" dirty="0">
                          <a:solidFill>
                            <a:schemeClr val="tx1"/>
                          </a:solidFill>
                        </a:rPr>
                        <a:t>WIDOW CORNEY</a:t>
                      </a: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750" b="1" dirty="0">
                          <a:solidFill>
                            <a:schemeClr val="tx1"/>
                          </a:solidFill>
                        </a:rPr>
                        <a:t>MR. BUMBLE</a:t>
                      </a: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750" b="1" dirty="0" err="1">
                          <a:solidFill>
                            <a:schemeClr val="tx1"/>
                          </a:solidFill>
                        </a:rPr>
                        <a:t>BUMBLE</a:t>
                      </a:r>
                      <a:r>
                        <a:rPr lang="en-GB" sz="1750" b="1" dirty="0">
                          <a:solidFill>
                            <a:schemeClr val="tx1"/>
                          </a:solidFill>
                        </a:rPr>
                        <a:t> &amp; CORNEY</a:t>
                      </a: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750" b="1" dirty="0">
                          <a:solidFill>
                            <a:schemeClr val="tx1"/>
                          </a:solidFill>
                        </a:rPr>
                        <a:t>MR. BUMBLE</a:t>
                      </a: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750" b="1" dirty="0">
                          <a:solidFill>
                            <a:schemeClr val="tx1"/>
                          </a:solidFill>
                        </a:rPr>
                        <a:t>WIDOW CORNEY</a:t>
                      </a: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750" b="1" dirty="0">
                          <a:solidFill>
                            <a:schemeClr val="tx1"/>
                          </a:solidFill>
                        </a:rPr>
                        <a:t>BUMBLE &amp; CORNEY</a:t>
                      </a: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endParaRPr lang="en-GB" sz="17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Oliver! Oliver!</a:t>
                      </a: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7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That was the mite with the large appetite</a:t>
                      </a: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750" b="0" i="1" dirty="0">
                          <a:solidFill>
                            <a:schemeClr val="tx1"/>
                          </a:solidFill>
                        </a:rPr>
                        <a:t>[Ushering the matron and old Sally offstage]</a:t>
                      </a: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7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Oliver!</a:t>
                      </a:r>
                      <a:br>
                        <a:rPr lang="en-GB" sz="17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7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7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Oliver!</a:t>
                      </a: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7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Apparently he's from a rich family,</a:t>
                      </a: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7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to think we nearly</a:t>
                      </a: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7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Stupidly went and lost track of him...</a:t>
                      </a: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7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 truth were known we,</a:t>
                      </a:r>
                      <a:br>
                        <a:rPr lang="en-GB" sz="17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7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Both were delighted at seeing the back of him,</a:t>
                      </a: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7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Oliver! Oliver!</a:t>
                      </a: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7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What'll we do,</a:t>
                      </a:r>
                      <a:br>
                        <a:rPr lang="en-GB" sz="17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7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must give him his due,</a:t>
                      </a: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7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...And we'll praise the Lord,</a:t>
                      </a:r>
                      <a:br>
                        <a:rPr lang="en-GB" sz="175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7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Somebody brought us, </a:t>
                      </a:r>
                      <a:r>
                        <a:rPr lang="en-GB" sz="1750" b="1" dirty="0">
                          <a:solidFill>
                            <a:schemeClr val="tx1"/>
                          </a:solidFill>
                        </a:rPr>
                        <a:t>O-liv-</a:t>
                      </a:r>
                      <a:r>
                        <a:rPr lang="en-GB" sz="1750" b="1" dirty="0" err="1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GB" sz="1750" b="1" dirty="0">
                          <a:solidFill>
                            <a:schemeClr val="tx1"/>
                          </a:solidFill>
                        </a:rPr>
                        <a:t>!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01477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DA338-3A1A-4FFF-A81A-74705E6B2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291" y="2002631"/>
            <a:ext cx="11485418" cy="2852737"/>
          </a:xfrm>
        </p:spPr>
        <p:txBody>
          <a:bodyPr anchor="ctr">
            <a:normAutofit/>
          </a:bodyPr>
          <a:lstStyle/>
          <a:p>
            <a:pPr algn="ctr"/>
            <a:r>
              <a:rPr lang="en-GB" dirty="0"/>
              <a:t>AS LONG AS HE NEED ME (REPRISE)</a:t>
            </a:r>
            <a:br>
              <a:rPr lang="en-GB" dirty="0"/>
            </a:br>
            <a:r>
              <a:rPr lang="en-GB" sz="4000" dirty="0"/>
              <a:t>[NANCY]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690060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80007-7C9B-4213-86B9-711315DC6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22"/>
            <a:ext cx="10515600" cy="649356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GB" sz="4400" dirty="0"/>
              <a:t>A child with,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GB" sz="4400" dirty="0"/>
              <a:t>No one… to take his part…</a:t>
            </a:r>
            <a:br>
              <a:rPr lang="en-GB" sz="4400" dirty="0"/>
            </a:br>
            <a:r>
              <a:rPr lang="en-GB" sz="4400" dirty="0"/>
              <a:t>I'll take his part, Bill…</a:t>
            </a:r>
            <a:br>
              <a:rPr lang="en-GB" sz="4400" dirty="0"/>
            </a:br>
            <a:r>
              <a:rPr lang="en-GB" sz="4400" dirty="0"/>
              <a:t>But, cross my heart!</a:t>
            </a:r>
            <a:br>
              <a:rPr lang="en-GB" sz="4400" dirty="0"/>
            </a:br>
            <a:br>
              <a:rPr lang="en-GB" sz="4400" dirty="0"/>
            </a:br>
            <a:r>
              <a:rPr lang="en-GB" sz="4400" dirty="0"/>
              <a:t>…I won't betray your trust…</a:t>
            </a:r>
            <a:br>
              <a:rPr lang="en-GB" sz="4400" dirty="0"/>
            </a:br>
            <a:r>
              <a:rPr lang="en-GB" sz="4400" dirty="0" err="1"/>
              <a:t>Tho</a:t>
            </a:r>
            <a:r>
              <a:rPr lang="en-GB" sz="4400" dirty="0"/>
              <a:t>' people say I must...</a:t>
            </a:r>
            <a:br>
              <a:rPr lang="en-GB" sz="4400" dirty="0"/>
            </a:br>
            <a:r>
              <a:rPr lang="en-GB" sz="4400" dirty="0"/>
              <a:t>My heart will stay true, just...</a:t>
            </a:r>
            <a:br>
              <a:rPr lang="en-GB" sz="4400" dirty="0"/>
            </a:br>
            <a:r>
              <a:rPr lang="en-GB" sz="4400" dirty="0"/>
              <a:t>...As long as Bill needs me…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254154753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DA338-3A1A-4FFF-A81A-74705E6B2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291" y="2002631"/>
            <a:ext cx="11485418" cy="2852737"/>
          </a:xfrm>
        </p:spPr>
        <p:txBody>
          <a:bodyPr anchor="ctr">
            <a:normAutofit/>
          </a:bodyPr>
          <a:lstStyle/>
          <a:p>
            <a:pPr algn="ctr"/>
            <a:r>
              <a:rPr lang="en-GB" dirty="0"/>
              <a:t>LONDON BRIDGE</a:t>
            </a:r>
            <a:br>
              <a:rPr lang="en-GB" dirty="0"/>
            </a:br>
            <a:r>
              <a:rPr lang="en-GB" sz="4000" dirty="0"/>
              <a:t>[PEOPLE TALKING TO MUSIC, ONLY FAGIN SINGS]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859495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105917"/>
              </p:ext>
            </p:extLst>
          </p:nvPr>
        </p:nvGraphicFramePr>
        <p:xfrm>
          <a:off x="638628" y="0"/>
          <a:ext cx="11009659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0368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9339291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LAMPLIGHTER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OLIVER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BILL SIKES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BILL SIKES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Good night.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Alright, Oliver, now you stay here with Bet and I’ll look for Mr. Brownlow. There’s a good boy.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[Bill Sikes enters]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GB" sz="19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Nancy!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Bill! </a:t>
                      </a: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Don’t take him back. Let him go for pity’s sake, let him go!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 do you look at me like that, Bill?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[Bill snatches Oliver from Nancy]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Give me away would you?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No, not you Bill, never you. Why are you looking at me like that Bill? Let him go for pity’s sake, I wasn’t going to say nothing, let him go.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[Nancy tries to free Oliver, Sikes reaches out to strike Nancy, Oliver breaks free]</a:t>
                      </a:r>
                      <a:b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a dark night my girl, but it’s light enough for what I’ve got to do.</a:t>
                      </a: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85643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919134"/>
              </p:ext>
            </p:extLst>
          </p:nvPr>
        </p:nvGraphicFramePr>
        <p:xfrm>
          <a:off x="638628" y="0"/>
          <a:ext cx="1070994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9328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720612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NANCY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BILL SIKES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MR. BROWNLOW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FIRST RUNNER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MR. BROWNLOW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FIRST WOMAN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POLICE 1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MR. BROWNLOW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Oliver, run!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[Sikes shoves Nancy, Nancy screams as she falls to the ground and dies]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Those eyes. Don’t stare at me! Those eyes…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[Sikes chases Oliver off stage, Bet exits stage on other side, Mr. Brownlow enters in time to see Sikes running away]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(calling off stage to Police)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say you there! Help! Help! Help! There’s been a murder.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 you know this woman?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9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came here to meet this poor creature, and as I crossed the bridge I saw someone running in the other direction.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[Police enter]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Nancy! Somebody’s murdered Nancy!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did he look like?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wore a black coat  and he carried a heavy cudgel.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43589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202579"/>
              </p:ext>
            </p:extLst>
          </p:nvPr>
        </p:nvGraphicFramePr>
        <p:xfrm>
          <a:off x="638629" y="0"/>
          <a:ext cx="971347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0368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043102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LAMPLIGHTER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POLICE 2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BET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 err="1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DODGER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FAGIN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 err="1">
                          <a:solidFill>
                            <a:schemeClr val="tx1"/>
                          </a:solidFill>
                        </a:rPr>
                        <a:t>FAGIN</a:t>
                      </a: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Bill Sikes!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9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[Thunder sounds]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After him!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[Police exit stage in same direction as Sikes, Bet enters with Fagin]</a:t>
                      </a:r>
                      <a:b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Fagin, Fagin! The game’s up! Bill’s murdered Nancy!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Nancy, it can’t  be! Out boys, out! 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[Gang pours onto stage and freezes, staring at Fagin]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Now Run!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Fagin, Fagin! What do I do?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Live up to your name. Dodge about.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[Gang and Bet rush off stage noisily, Fagin runs after them but trips]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Pearl! Ah, my pretty things! My money! Pearl, tiara… No!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339434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731846"/>
              </p:ext>
            </p:extLst>
          </p:nvPr>
        </p:nvGraphicFramePr>
        <p:xfrm>
          <a:off x="638629" y="0"/>
          <a:ext cx="1003243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9328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043102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CROWD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MAN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BILL SIKES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MRS. BEDWIN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900" b="1" dirty="0">
                          <a:solidFill>
                            <a:schemeClr val="tx1"/>
                          </a:solidFill>
                        </a:rPr>
                        <a:t>MR. BROWNLOW</a:t>
                      </a:r>
                      <a:br>
                        <a:rPr lang="en-GB" sz="1900" b="1" dirty="0">
                          <a:solidFill>
                            <a:schemeClr val="tx1"/>
                          </a:solidFill>
                        </a:rPr>
                      </a:br>
                      <a:endParaRPr lang="en-GB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[In the distance, you can hear the crowd coming towards stage, Fagin exits]</a:t>
                      </a:r>
                      <a:b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(Angrily)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Sikes! Sikes! Sikes! Sikes! Sikes! Sikes!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 he is!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[Crowd watches Sikes as he enters, he realises he is trapped and lets go of Oliver to climb up the bridge]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Ahhh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 Those eyes, I knew they’d get me. Those eyes!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[Lightning flashes, Sikes loses his footing and falls to his death. Mr. Brownlow and Mrs. </a:t>
                      </a:r>
                      <a:r>
                        <a:rPr lang="en-GB" sz="1900" b="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Bedwin</a:t>
                      </a:r>
                      <a: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come on stage]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 he is! There’s the boy!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[Oliver runs to Mrs. </a:t>
                      </a:r>
                      <a:r>
                        <a:rPr lang="en-GB" sz="1900" b="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Bedwin</a:t>
                      </a:r>
                      <a: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hugs her]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(spoken) </a:t>
                      </a:r>
                      <a: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Come Oliver, we’ll take you home now.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[Oliver and Mrs. </a:t>
                      </a:r>
                      <a:r>
                        <a:rPr lang="en-GB" sz="1900" b="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Bedwin</a:t>
                      </a:r>
                      <a:r>
                        <a:rPr lang="en-GB" sz="19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exit]</a:t>
                      </a:r>
                      <a:br>
                        <a:rPr lang="en-GB" sz="1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GB" sz="19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84158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857803"/>
              </p:ext>
            </p:extLst>
          </p:nvPr>
        </p:nvGraphicFramePr>
        <p:xfrm>
          <a:off x="638629" y="0"/>
          <a:ext cx="1003243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9328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043102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2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Fagin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[Fagin, who has been hiding in a dark corner, enters]</a:t>
                      </a: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somebody change?</a:t>
                      </a: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possible.</a:t>
                      </a: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Maybe it’s strange,</a:t>
                      </a: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but it’s possible,</a:t>
                      </a: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my dearest companions and treasures,</a:t>
                      </a: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I’ve left them behind.</a:t>
                      </a: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I’ll turn a leaf over and who can tell what I may find…</a:t>
                      </a: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GB" sz="20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[Dodger enters and tosses Fagin an apple]</a:t>
                      </a: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Ain’t</a:t>
                      </a:r>
                      <a: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you never seen a toff?</a:t>
                      </a: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[Dodger and Fagin laugh and exit]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07331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DA338-3A1A-4FFF-A81A-74705E6B2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645" y="2002631"/>
            <a:ext cx="11838709" cy="2852737"/>
          </a:xfrm>
        </p:spPr>
        <p:txBody>
          <a:bodyPr anchor="ctr">
            <a:normAutofit/>
          </a:bodyPr>
          <a:lstStyle/>
          <a:p>
            <a:pPr algn="ctr"/>
            <a:r>
              <a:rPr lang="en-GB" dirty="0"/>
              <a:t>BOWS (CONSIDER YOURSELF REPRISE)</a:t>
            </a:r>
            <a:br>
              <a:rPr lang="en-GB" dirty="0"/>
            </a:br>
            <a:r>
              <a:rPr lang="en-GB" sz="4000" dirty="0"/>
              <a:t>[ALL]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5859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645158"/>
              </p:ext>
            </p:extLst>
          </p:nvPr>
        </p:nvGraphicFramePr>
        <p:xfrm>
          <a:off x="638629" y="0"/>
          <a:ext cx="1080591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342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708571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MR. BUMBLE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CHILDREN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OLIVER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MR. BUMBLE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CHILDREN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BUMBLE &amp; CORNEY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MR. BUMBLE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BUMBLE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&amp; CORNEY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WIDOW CORNEY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MR. BUMBLE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For what you are about to receive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May the Lord make you truly thankful.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Amen!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i="1" dirty="0">
                          <a:solidFill>
                            <a:schemeClr val="tx1"/>
                          </a:solidFill>
                        </a:rPr>
                        <a:t>(spoken)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Please Sir, I want some more.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i="1" dirty="0">
                          <a:solidFill>
                            <a:schemeClr val="tx1"/>
                          </a:solidFill>
                        </a:rPr>
                        <a:t>(spoken)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MORE?! What’s his name?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i="1" dirty="0">
                          <a:solidFill>
                            <a:schemeClr val="tx1"/>
                          </a:solidFill>
                        </a:rPr>
                        <a:t>(spoken)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Oliver!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Oliver, Oliver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Never before has a boy wanted more!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Oliver! 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Oliver! Won't ask for more 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when he knows what's in store.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There's a dark, thin, winding stairway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Without any bannister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Which we'll throw him down, and feed him on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Cockroaches served in a canister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65393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80007-7C9B-4213-86B9-711315DC6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22"/>
            <a:ext cx="10515600" cy="649356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GB" dirty="0"/>
              <a:t>*long intro*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GB" dirty="0"/>
              <a:t>Consider yourself, at home,</a:t>
            </a:r>
            <a:br>
              <a:rPr lang="en-GB" sz="4400" dirty="0"/>
            </a:br>
            <a:r>
              <a:rPr lang="en-GB" dirty="0"/>
              <a:t>Consider yourself, one of the family.</a:t>
            </a:r>
            <a:br>
              <a:rPr lang="en-GB" sz="4400" dirty="0"/>
            </a:br>
            <a:r>
              <a:rPr lang="en-GB" dirty="0"/>
              <a:t>We've taken to you, so strong.</a:t>
            </a:r>
            <a:br>
              <a:rPr lang="en-GB" sz="4400" dirty="0"/>
            </a:br>
            <a:r>
              <a:rPr lang="en-GB" dirty="0"/>
              <a:t>It's clear, we’re, going to get along.</a:t>
            </a:r>
            <a:br>
              <a:rPr lang="en-GB" dirty="0"/>
            </a:br>
            <a:br>
              <a:rPr lang="en-GB" sz="4400" dirty="0"/>
            </a:br>
            <a:r>
              <a:rPr lang="en-GB" dirty="0"/>
              <a:t>Consider yourself, well in,</a:t>
            </a:r>
            <a:br>
              <a:rPr lang="en-GB" sz="4400" dirty="0"/>
            </a:br>
            <a:r>
              <a:rPr lang="en-GB" dirty="0"/>
              <a:t>Consider yourself, part of the furniture.</a:t>
            </a:r>
            <a:br>
              <a:rPr lang="en-GB" sz="4400" dirty="0"/>
            </a:br>
            <a:r>
              <a:rPr lang="en-GB" dirty="0"/>
              <a:t>There isn't a lot, to spare,</a:t>
            </a:r>
            <a:br>
              <a:rPr lang="en-GB" sz="4400" dirty="0"/>
            </a:br>
            <a:r>
              <a:rPr lang="en-GB" dirty="0"/>
              <a:t>Who cares?</a:t>
            </a:r>
            <a:br>
              <a:rPr lang="en-GB" dirty="0"/>
            </a:br>
            <a:r>
              <a:rPr lang="en-GB" dirty="0"/>
              <a:t>Whatever we've got we share!</a:t>
            </a:r>
            <a:br>
              <a:rPr lang="en-GB" dirty="0"/>
            </a:br>
            <a:br>
              <a:rPr lang="en-GB" sz="4400" dirty="0"/>
            </a:br>
            <a:r>
              <a:rPr lang="en-GB" dirty="0"/>
              <a:t>If it should chance to be, </a:t>
            </a:r>
            <a:br>
              <a:rPr lang="en-GB" dirty="0"/>
            </a:br>
            <a:r>
              <a:rPr lang="en-GB" dirty="0"/>
              <a:t>We should see some harder days,</a:t>
            </a:r>
            <a:br>
              <a:rPr lang="en-GB" sz="4400" dirty="0"/>
            </a:br>
            <a:r>
              <a:rPr lang="en-GB" dirty="0"/>
              <a:t>Empty larder days, why grouse?</a:t>
            </a:r>
            <a:br>
              <a:rPr lang="en-GB" sz="4400" dirty="0"/>
            </a:br>
            <a:r>
              <a:rPr lang="en-GB" dirty="0"/>
              <a:t>Always a chance we’ll meet somebody to foot the bill,</a:t>
            </a:r>
            <a:br>
              <a:rPr lang="en-GB" sz="4400" dirty="0"/>
            </a:br>
            <a:r>
              <a:rPr lang="en-GB" dirty="0"/>
              <a:t>Then the drinks are on the house!</a:t>
            </a:r>
            <a:br>
              <a:rPr lang="en-GB" dirty="0"/>
            </a:br>
            <a:br>
              <a:rPr lang="en-GB" sz="4400" dirty="0"/>
            </a:br>
            <a:r>
              <a:rPr lang="en-GB" dirty="0"/>
              <a:t>Consider yourself, our mate.</a:t>
            </a:r>
            <a:br>
              <a:rPr lang="en-GB" sz="4400" dirty="0"/>
            </a:br>
            <a:r>
              <a:rPr lang="en-GB" dirty="0"/>
              <a:t>We don't want to have, no fuss.</a:t>
            </a:r>
            <a:br>
              <a:rPr lang="en-GB" sz="4400" dirty="0"/>
            </a:br>
            <a:r>
              <a:rPr lang="en-GB" dirty="0"/>
              <a:t>For after some consideration we can state</a:t>
            </a:r>
            <a:br>
              <a:rPr lang="en-GB" sz="4400" dirty="0"/>
            </a:br>
            <a:r>
              <a:rPr lang="en-GB" dirty="0"/>
              <a:t>Consider </a:t>
            </a:r>
            <a:r>
              <a:rPr lang="en-GB" dirty="0">
                <a:highlight>
                  <a:srgbClr val="FFFF00"/>
                </a:highlight>
              </a:rPr>
              <a:t>yourself</a:t>
            </a:r>
            <a:r>
              <a:rPr lang="en-GB" dirty="0"/>
              <a:t>…</a:t>
            </a:r>
            <a:br>
              <a:rPr lang="en-GB" dirty="0"/>
            </a:br>
            <a:r>
              <a:rPr lang="en-GB" dirty="0"/>
              <a:t>One of </a:t>
            </a:r>
            <a:r>
              <a:rPr lang="en-GB" dirty="0">
                <a:highlight>
                  <a:srgbClr val="FFFF00"/>
                </a:highlight>
              </a:rPr>
              <a:t>us</a:t>
            </a:r>
            <a:r>
              <a:rPr lang="en-GB" dirty="0"/>
              <a:t>!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15700173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DA338-3A1A-4FFF-A81A-74705E6B2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645" y="2002631"/>
            <a:ext cx="11838709" cy="2852737"/>
          </a:xfrm>
        </p:spPr>
        <p:txBody>
          <a:bodyPr anchor="ctr">
            <a:normAutofit/>
          </a:bodyPr>
          <a:lstStyle/>
          <a:p>
            <a:pPr algn="ctr"/>
            <a:r>
              <a:rPr lang="en-GB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2594609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E64E7-4346-486E-8E27-7FA740B9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505646"/>
              </p:ext>
            </p:extLst>
          </p:nvPr>
        </p:nvGraphicFramePr>
        <p:xfrm>
          <a:off x="638629" y="0"/>
          <a:ext cx="10805913" cy="694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342">
                  <a:extLst>
                    <a:ext uri="{9D8B030D-6E8A-4147-A177-3AD203B41FA5}">
                      <a16:colId xmlns:a16="http://schemas.microsoft.com/office/drawing/2014/main" val="3384636586"/>
                    </a:ext>
                  </a:extLst>
                </a:gridCol>
                <a:gridCol w="8708571">
                  <a:extLst>
                    <a:ext uri="{9D8B030D-6E8A-4147-A177-3AD203B41FA5}">
                      <a16:colId xmlns:a16="http://schemas.microsoft.com/office/drawing/2014/main" val="117801433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MR. BUMBLE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ALL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BUMBLE &amp; CORNEY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MR. BUMBLE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BUMBLE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&amp; CORNEY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WIDOW CORNEY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BUMBLE &amp; CORNEY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ALL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What will he do when he's turned black and blue?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He will curse the day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Somebody named him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Oliver!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Oliver!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Oliver! Never before has a boy wanted more!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Oliver! Oliver!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Won't ask for more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When he knows what's in store.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There's a sooty chimney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Long overdue for a sweeping out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Which we'll push him up,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And one day next year with the rats he'll be creeping out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Oliver!...Oliver!</a:t>
                      </a:r>
                      <a:br>
                        <a:rPr lang="en-GB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Lock him in gaol, and then put him on sale,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For the highest bid, glad to be rid of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O-li-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!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06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262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DA338-3A1A-4FFF-A81A-74705E6B2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002631"/>
            <a:ext cx="10515600" cy="2852737"/>
          </a:xfrm>
        </p:spPr>
        <p:txBody>
          <a:bodyPr anchor="ctr"/>
          <a:lstStyle/>
          <a:p>
            <a:pPr algn="ctr"/>
            <a:r>
              <a:rPr lang="en-GB" dirty="0"/>
              <a:t>BOY FOR SALE</a:t>
            </a:r>
            <a:br>
              <a:rPr lang="en-GB" dirty="0"/>
            </a:br>
            <a:r>
              <a:rPr lang="en-GB" sz="4000" dirty="0"/>
              <a:t>[MR BUMBLE]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3526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6902</Words>
  <Application>Microsoft Office PowerPoint</Application>
  <PresentationFormat>Widescreen</PresentationFormat>
  <Paragraphs>169</Paragraphs>
  <Slides>71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5" baseType="lpstr">
      <vt:lpstr>Arial</vt:lpstr>
      <vt:lpstr>Calibri</vt:lpstr>
      <vt:lpstr>Calibri Light</vt:lpstr>
      <vt:lpstr>Office Theme</vt:lpstr>
      <vt:lpstr>OLIVER SONGS - TABLE OF CONTENTS</vt:lpstr>
      <vt:lpstr>FOOD GLORIOUS FOOD [CHILDREN]</vt:lpstr>
      <vt:lpstr>PowerPoint Presentation</vt:lpstr>
      <vt:lpstr>PowerPoint Presentation</vt:lpstr>
      <vt:lpstr>PowerPoint Presentation</vt:lpstr>
      <vt:lpstr>INCIDENTAL MUSIC INTO OLIVER [MR. BUBMLE, CHILDREN, WIDOW CORNEY]   [Bumble and Corney enter, Bumble bangs his mace]  </vt:lpstr>
      <vt:lpstr>PowerPoint Presentation</vt:lpstr>
      <vt:lpstr>PowerPoint Presentation</vt:lpstr>
      <vt:lpstr>BOY FOR SALE [MR BUMBLE]</vt:lpstr>
      <vt:lpstr>PowerPoint Presentation</vt:lpstr>
      <vt:lpstr>WHERE IS LOVE [OLIVER]</vt:lpstr>
      <vt:lpstr>PowerPoint Presentation</vt:lpstr>
      <vt:lpstr>CONSIDER YOURSELF [DODGER, OLIVER &amp; MORE]</vt:lpstr>
      <vt:lpstr>PowerPoint Presentation</vt:lpstr>
      <vt:lpstr>PowerPoint Presentation</vt:lpstr>
      <vt:lpstr>PowerPoint Presentation</vt:lpstr>
      <vt:lpstr>PowerPoint Presentation</vt:lpstr>
      <vt:lpstr>PICK A POCKET OR TWO [FAGIN, GANG] &amp; RUM-TUM-TUM [FAGIN]</vt:lpstr>
      <vt:lpstr>PowerPoint Presentation</vt:lpstr>
      <vt:lpstr>PowerPoint Presentation</vt:lpstr>
      <vt:lpstr>PowerPoint Presentation</vt:lpstr>
      <vt:lpstr>IT’S A FINE LIFE [NANCY, BET, ALL]</vt:lpstr>
      <vt:lpstr>PowerPoint Presentation</vt:lpstr>
      <vt:lpstr>PowerPoint Presentation</vt:lpstr>
      <vt:lpstr>PowerPoint Presentation</vt:lpstr>
      <vt:lpstr>PowerPoint Presentation</vt:lpstr>
      <vt:lpstr>I’D DO ANYTHING  [DODGER, NANCY, BET, OLIVER]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 BACK SOON [DODGER, GANG, FAGIN, OLIVER]</vt:lpstr>
      <vt:lpstr>PowerPoint Presentation</vt:lpstr>
      <vt:lpstr>PowerPoint Presentation</vt:lpstr>
      <vt:lpstr>PowerPoint Presentation</vt:lpstr>
      <vt:lpstr>OOM-PAH-PAH [NANCY, CHAIRMAN, ALL]</vt:lpstr>
      <vt:lpstr>PowerPoint Presentation</vt:lpstr>
      <vt:lpstr>PowerPoint Presentation</vt:lpstr>
      <vt:lpstr>MY NAME [SIKES,CUSTOMERS]</vt:lpstr>
      <vt:lpstr>PowerPoint Presentation</vt:lpstr>
      <vt:lpstr>PowerPoint Presentation</vt:lpstr>
      <vt:lpstr>AS LONG AS HE NEEDS ME [NANCY]</vt:lpstr>
      <vt:lpstr>PowerPoint Presentation</vt:lpstr>
      <vt:lpstr>WHERE IS LOVE (REPRISE) [MRS. BEDWIN]</vt:lpstr>
      <vt:lpstr>PowerPoint Presentation</vt:lpstr>
      <vt:lpstr>WHO WILL BUY? (PART 1) [MARKET SELLERS, OLIVER]</vt:lpstr>
      <vt:lpstr>PowerPoint Presentation</vt:lpstr>
      <vt:lpstr>PowerPoint Presentation</vt:lpstr>
      <vt:lpstr>WHO WILL BUY? (PART 2) [MARKET SELLERS, OLIVER]</vt:lpstr>
      <vt:lpstr>PowerPoint Presentation</vt:lpstr>
      <vt:lpstr>PowerPoint Presentation</vt:lpstr>
      <vt:lpstr>IT’S A FINE LIFE (REPRISE) [NANCY, FAGIN, SIKES, DODGER]  (certain lines in this song are sung at the same time, I’ve indented to show when to come in)</vt:lpstr>
      <vt:lpstr>PowerPoint Presentation</vt:lpstr>
      <vt:lpstr>PowerPoint Presentation</vt:lpstr>
      <vt:lpstr>REVIEWING THE SITUATION [FAGIN]</vt:lpstr>
      <vt:lpstr>PowerPoint Presentation</vt:lpstr>
      <vt:lpstr>PowerPoint Presentation</vt:lpstr>
      <vt:lpstr>OLIVER (REPRISE) [WIDOW CORNEY, MR. BUBMLE]</vt:lpstr>
      <vt:lpstr>PowerPoint Presentation</vt:lpstr>
      <vt:lpstr>AS LONG AS HE NEED ME (REPRISE) [NANCY]</vt:lpstr>
      <vt:lpstr>PowerPoint Presentation</vt:lpstr>
      <vt:lpstr>LONDON BRIDGE [PEOPLE TALKING TO MUSIC, ONLY FAGIN SINGS]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BOWS (CONSIDER YOURSELF REPRISE) [ALL]</vt:lpstr>
      <vt:lpstr>PowerPoint Presentation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Bentley</dc:creator>
  <cp:lastModifiedBy>Sian Whelan</cp:lastModifiedBy>
  <cp:revision>65</cp:revision>
  <dcterms:created xsi:type="dcterms:W3CDTF">2025-06-03T08:35:40Z</dcterms:created>
  <dcterms:modified xsi:type="dcterms:W3CDTF">2025-06-17T12:45:41Z</dcterms:modified>
</cp:coreProperties>
</file>