
<file path=[Content_Types].xml><?xml version="1.0" encoding="utf-8"?>
<Types xmlns="http://schemas.openxmlformats.org/package/2006/content-types">
  <Default Extension="png" ContentType="image/png"/>
  <Default Extension="png&amp;ehk=gmJB2TiXKrR0fQiO0XHLSg&amp;r=0&amp;pid=OfficeInsert"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48" r:id="rId2"/>
  </p:sldMasterIdLst>
  <p:notesMasterIdLst>
    <p:notesMasterId r:id="rId37"/>
  </p:notesMasterIdLst>
  <p:sldIdLst>
    <p:sldId id="453" r:id="rId3"/>
    <p:sldId id="256" r:id="rId4"/>
    <p:sldId id="257" r:id="rId5"/>
    <p:sldId id="299" r:id="rId6"/>
    <p:sldId id="307" r:id="rId7"/>
    <p:sldId id="300" r:id="rId8"/>
    <p:sldId id="308" r:id="rId9"/>
    <p:sldId id="301" r:id="rId10"/>
    <p:sldId id="309" r:id="rId11"/>
    <p:sldId id="302" r:id="rId12"/>
    <p:sldId id="310" r:id="rId13"/>
    <p:sldId id="312" r:id="rId14"/>
    <p:sldId id="319" r:id="rId15"/>
    <p:sldId id="320" r:id="rId16"/>
    <p:sldId id="321" r:id="rId17"/>
    <p:sldId id="322" r:id="rId18"/>
    <p:sldId id="323" r:id="rId19"/>
    <p:sldId id="324" r:id="rId20"/>
    <p:sldId id="325" r:id="rId21"/>
    <p:sldId id="326" r:id="rId22"/>
    <p:sldId id="328" r:id="rId23"/>
    <p:sldId id="335" r:id="rId24"/>
    <p:sldId id="336" r:id="rId25"/>
    <p:sldId id="337" r:id="rId26"/>
    <p:sldId id="338" r:id="rId27"/>
    <p:sldId id="339" r:id="rId28"/>
    <p:sldId id="340" r:id="rId29"/>
    <p:sldId id="341" r:id="rId30"/>
    <p:sldId id="342" r:id="rId31"/>
    <p:sldId id="680" r:id="rId32"/>
    <p:sldId id="615" r:id="rId33"/>
    <p:sldId id="395" r:id="rId34"/>
    <p:sldId id="639" r:id="rId35"/>
    <p:sldId id="6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4660"/>
  </p:normalViewPr>
  <p:slideViewPr>
    <p:cSldViewPr>
      <p:cViewPr varScale="1">
        <p:scale>
          <a:sx n="92" d="100"/>
          <a:sy n="92" d="100"/>
        </p:scale>
        <p:origin x="1488" y="77"/>
      </p:cViewPr>
      <p:guideLst>
        <p:guide orient="horz" pos="1706"/>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8D10F-9ADF-44E8-BB63-9DE7450C2738}" type="datetimeFigureOut">
              <a:rPr lang="en-GB" smtClean="0"/>
              <a:t>24/03/2026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8C43D-211F-4519-8B21-CFBCE8DE028C}" type="slidenum">
              <a:rPr lang="en-GB" smtClean="0"/>
              <a:t>‹#›</a:t>
            </a:fld>
            <a:endParaRPr lang="en-GB"/>
          </a:p>
        </p:txBody>
      </p:sp>
    </p:spTree>
    <p:extLst>
      <p:ext uri="{BB962C8B-B14F-4D97-AF65-F5344CB8AC3E}">
        <p14:creationId xmlns:p14="http://schemas.microsoft.com/office/powerpoint/2010/main" val="106115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dszpVNJIklM"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youtube.com/watch?v=gfJkJavuz-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r>
              <a:rPr lang="en-GB" dirty="0"/>
              <a:t>https://www.youtube.com/watch?v=RGB2E0NzO2A</a:t>
            </a:r>
          </a:p>
          <a:p>
            <a:endParaRPr lang="en-GB" dirty="0"/>
          </a:p>
          <a:p>
            <a:r>
              <a:rPr lang="en-GB" dirty="0"/>
              <a:t>https://www.youtube.com/watch?v=pD7z76sMGaw – Clinging to the cross</a:t>
            </a:r>
          </a:p>
          <a:p>
            <a:endParaRPr lang="en-GB" dirty="0"/>
          </a:p>
          <a:p>
            <a:r>
              <a:rPr lang="en-GB" dirty="0"/>
              <a:t>https://www.youtube.com/watch?v=OCKq_CdoYE0 – wait for</a:t>
            </a:r>
            <a:r>
              <a:rPr lang="en-GB" baseline="0" dirty="0"/>
              <a:t> the lord</a:t>
            </a:r>
          </a:p>
          <a:p>
            <a:endParaRPr lang="en-GB" baseline="0" dirty="0"/>
          </a:p>
          <a:p>
            <a:r>
              <a:rPr lang="en-GB" dirty="0"/>
              <a:t>https://www.youtube.com/watch?v=uzTo-8pusSQ – Jesus remember</a:t>
            </a:r>
            <a:r>
              <a:rPr lang="en-GB" baseline="0" dirty="0"/>
              <a:t> me</a:t>
            </a:r>
          </a:p>
          <a:p>
            <a:r>
              <a:rPr lang="en-GB" dirty="0"/>
              <a:t>https://www.youtube.com/watch?v=RGB2E0NzO2A</a:t>
            </a:r>
          </a:p>
          <a:p>
            <a:endParaRPr lang="en-GB" dirty="0"/>
          </a:p>
          <a:p>
            <a:r>
              <a:rPr lang="en-GB" dirty="0"/>
              <a:t>https://www.youtube.com/watch?v=9oCNwIA6xLc - Remembrance</a:t>
            </a:r>
          </a:p>
        </p:txBody>
      </p:sp>
      <p:sp>
        <p:nvSpPr>
          <p:cNvPr id="4" name="Slide Number Placeholder 3"/>
          <p:cNvSpPr>
            <a:spLocks noGrp="1"/>
          </p:cNvSpPr>
          <p:nvPr>
            <p:ph type="sldNum" sz="quarter" idx="10"/>
          </p:nvPr>
        </p:nvSpPr>
        <p:spPr/>
        <p:txBody>
          <a:bodyPr/>
          <a:lstStyle/>
          <a:p>
            <a:fld id="{2F08C43D-211F-4519-8B21-CFBCE8DE028C}" type="slidenum">
              <a:rPr lang="en-GB" smtClean="0"/>
              <a:t>1</a:t>
            </a:fld>
            <a:endParaRPr lang="en-GB"/>
          </a:p>
        </p:txBody>
      </p:sp>
    </p:spTree>
    <p:extLst>
      <p:ext uri="{BB962C8B-B14F-4D97-AF65-F5344CB8AC3E}">
        <p14:creationId xmlns:p14="http://schemas.microsoft.com/office/powerpoint/2010/main" val="256898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877888"/>
            <a:ext cx="5856288" cy="4392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785654" y="11122313"/>
            <a:ext cx="2896093" cy="58752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9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https://www.youtube.com/watch?v=pD7z76sMGaw – Clinging to the cross</a:t>
            </a:r>
          </a:p>
          <a:p>
            <a:endParaRPr lang="en-GB" dirty="0"/>
          </a:p>
          <a:p>
            <a:r>
              <a:rPr lang="en-GB" dirty="0"/>
              <a:t>https://www.youtube.com/watch?v=OCKq_CdoYE0 – wait for</a:t>
            </a:r>
            <a:r>
              <a:rPr lang="en-GB" baseline="0" dirty="0"/>
              <a:t> the lord</a:t>
            </a:r>
          </a:p>
          <a:p>
            <a:endParaRPr lang="en-GB" baseline="0" dirty="0"/>
          </a:p>
          <a:p>
            <a:r>
              <a:rPr lang="en-GB" dirty="0"/>
              <a:t>https://www.youtube.com/watch?v=uzTo-8pusSQ – Jesus remember</a:t>
            </a:r>
            <a:r>
              <a:rPr lang="en-GB" baseline="0" dirty="0"/>
              <a:t> me</a:t>
            </a:r>
          </a:p>
          <a:p>
            <a:r>
              <a:rPr lang="en-GB" dirty="0"/>
              <a:t>https://www.youtube.com/watch?v=RGB2E0NzO2A</a:t>
            </a:r>
          </a:p>
          <a:p>
            <a:endParaRPr lang="en-GB" dirty="0"/>
          </a:p>
          <a:p>
            <a:r>
              <a:rPr lang="en-GB" dirty="0"/>
              <a:t>https://www.youtube.com/watch?v=9oCNwIA6xLc - Remembrance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8C43D-211F-4519-8B21-CFBCE8DE0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03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https://www.youtube.com/watch?v=dszpVNJIklM</a:t>
            </a:r>
            <a:endParaRPr lang="en-GB" dirty="0"/>
          </a:p>
          <a:p>
            <a:endParaRPr lang="en-GB" dirty="0"/>
          </a:p>
          <a:p>
            <a:r>
              <a:rPr lang="en-GB" dirty="0">
                <a:hlinkClick r:id="rId4"/>
              </a:rPr>
              <a:t>https://www.youtube.com/watch?v=gfJkJavuz-s</a:t>
            </a:r>
            <a:endParaRPr lang="en-GB" dirty="0"/>
          </a:p>
          <a:p>
            <a:endParaRPr lang="en-GB" dirty="0"/>
          </a:p>
        </p:txBody>
      </p:sp>
      <p:sp>
        <p:nvSpPr>
          <p:cNvPr id="4" name="Slide Number Placeholder 3"/>
          <p:cNvSpPr>
            <a:spLocks noGrp="1"/>
          </p:cNvSpPr>
          <p:nvPr>
            <p:ph type="sldNum" sz="quarter" idx="5"/>
          </p:nvPr>
        </p:nvSpPr>
        <p:spPr/>
        <p:txBody>
          <a:bodyPr/>
          <a:lstStyle/>
          <a:p>
            <a:fld id="{2F08C43D-211F-4519-8B21-CFBCE8DE028C}" type="slidenum">
              <a:rPr lang="en-GB" smtClean="0"/>
              <a:t>34</a:t>
            </a:fld>
            <a:endParaRPr lang="en-GB"/>
          </a:p>
        </p:txBody>
      </p:sp>
    </p:spTree>
    <p:extLst>
      <p:ext uri="{BB962C8B-B14F-4D97-AF65-F5344CB8AC3E}">
        <p14:creationId xmlns:p14="http://schemas.microsoft.com/office/powerpoint/2010/main" val="1697179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923F103-BC34-4FE4-A40E-EDDEECFDA5D0}" type="datetimeFigureOut">
              <a:rPr lang="en-US" smtClean="0">
                <a:solidFill>
                  <a:prstClr val="white">
                    <a:alpha val="60000"/>
                  </a:prstClr>
                </a:solidFill>
              </a:rPr>
              <a:pPr/>
              <a:t>3/24/2026</a:t>
            </a:fld>
            <a:endParaRPr lang="en-US" dirty="0">
              <a:solidFill>
                <a:prstClr val="white">
                  <a:alpha val="60000"/>
                </a:prstClr>
              </a:solidFill>
            </a:endParaRPr>
          </a:p>
        </p:txBody>
      </p:sp>
      <p:sp>
        <p:nvSpPr>
          <p:cNvPr id="5" name="Footer Placeholder 4"/>
          <p:cNvSpPr>
            <a:spLocks noGrp="1"/>
          </p:cNvSpPr>
          <p:nvPr>
            <p:ph type="ftr" sz="quarter" idx="11"/>
          </p:nvPr>
        </p:nvSpPr>
        <p:spPr>
          <a:xfrm>
            <a:off x="533401" y="5936189"/>
            <a:ext cx="4021666" cy="365125"/>
          </a:xfrm>
        </p:spPr>
        <p:txBody>
          <a:bodyPr/>
          <a:lstStyle/>
          <a:p>
            <a:r>
              <a:rPr lang="en-US">
                <a:solidFill>
                  <a:prstClr val="white">
                    <a:alpha val="60000"/>
                  </a:prstClr>
                </a:solidFill>
              </a:rPr>
              <a:t>
              </a:t>
            </a:r>
            <a:endParaRPr lang="en-US" dirty="0">
              <a:solidFill>
                <a:prstClr val="white">
                  <a:alpha val="60000"/>
                </a:prstClr>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103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11310"/>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510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16868-8199-4C2C-A5B1-63AEE139F88E}"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1161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188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9FF7F-6988-44CC-821B-644E70CD2F73}"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0422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2C299-16B2-4475-990D-751901EACC14}"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346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342900"/>
            <a:fld id="{2BE451C3-0FF4-47C4-B829-773ADF60F88C}" type="datetimeFigureOut">
              <a:rPr lang="en-US" smtClean="0">
                <a:solidFill>
                  <a:srgbClr val="F5A408"/>
                </a:solidFill>
              </a:rPr>
              <a:pPr defTabSz="342900"/>
              <a:t>3/24/2026</a:t>
            </a:fld>
            <a:endParaRPr lang="en-US" dirty="0">
              <a:solidFill>
                <a:srgbClr val="F5A408"/>
              </a:solidFill>
            </a:endParaRPr>
          </a:p>
        </p:txBody>
      </p:sp>
      <p:sp>
        <p:nvSpPr>
          <p:cNvPr id="4" name="Footer Placeholder 3"/>
          <p:cNvSpPr>
            <a:spLocks noGrp="1"/>
          </p:cNvSpPr>
          <p:nvPr>
            <p:ph type="ftr" sz="quarter" idx="11"/>
          </p:nvPr>
        </p:nvSpPr>
        <p:spPr/>
        <p:txBody>
          <a:bodyPr/>
          <a:lstStyle/>
          <a:p>
            <a:pPr defTabSz="342900"/>
            <a:r>
              <a:rPr lang="en-US">
                <a:solidFill>
                  <a:srgbClr val="F5A408"/>
                </a:solidFill>
              </a:rPr>
              <a:t>
              </a:t>
            </a:r>
            <a:endParaRPr lang="en-US" dirty="0">
              <a:solidFill>
                <a:srgbClr val="F5A408"/>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058443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342900"/>
            <a:fld id="{2BE451C3-0FF4-47C4-B829-773ADF60F88C}" type="datetimeFigureOut">
              <a:rPr lang="en-US" smtClean="0">
                <a:solidFill>
                  <a:srgbClr val="F5A408"/>
                </a:solidFill>
              </a:rPr>
              <a:pPr defTabSz="342900"/>
              <a:t>3/24/2026</a:t>
            </a:fld>
            <a:endParaRPr lang="en-US" dirty="0">
              <a:solidFill>
                <a:srgbClr val="F5A408"/>
              </a:solidFill>
            </a:endParaRPr>
          </a:p>
        </p:txBody>
      </p:sp>
      <p:sp>
        <p:nvSpPr>
          <p:cNvPr id="4" name="Footer Placeholder 3"/>
          <p:cNvSpPr>
            <a:spLocks noGrp="1"/>
          </p:cNvSpPr>
          <p:nvPr>
            <p:ph type="ftr" sz="quarter" idx="11"/>
          </p:nvPr>
        </p:nvSpPr>
        <p:spPr/>
        <p:txBody>
          <a:bodyPr/>
          <a:lstStyle/>
          <a:p>
            <a:pPr defTabSz="342900"/>
            <a:r>
              <a:rPr lang="en-US">
                <a:solidFill>
                  <a:srgbClr val="F5A408"/>
                </a:solidFill>
              </a:rPr>
              <a:t>
              </a:t>
            </a:r>
            <a:endParaRPr lang="en-US" dirty="0">
              <a:solidFill>
                <a:srgbClr val="F5A408"/>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6999447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solidFill>
                  <a:srgbClr val="B31166"/>
                </a:solidFill>
              </a:rPr>
              <a:pPr/>
              <a:t>3/24/2026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276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DA879A6-0FD0-4734-A311-86BFCA472E6E}" type="datetimeFigureOut">
              <a:rPr lang="en-US" smtClean="0">
                <a:solidFill>
                  <a:srgbClr val="B31166"/>
                </a:solidFill>
              </a:rPr>
              <a:pPr/>
              <a:t>3/24/2026</a:t>
            </a:fld>
            <a:endParaRPr lang="en-US" dirty="0">
              <a:solidFill>
                <a:srgbClr val="B31166"/>
              </a:solidFill>
            </a:endParaRPr>
          </a:p>
        </p:txBody>
      </p:sp>
      <p:sp>
        <p:nvSpPr>
          <p:cNvPr id="5" name="Footer Placeholder 4"/>
          <p:cNvSpPr>
            <a:spLocks noGrp="1"/>
          </p:cNvSpPr>
          <p:nvPr>
            <p:ph type="ftr" sz="quarter" idx="11"/>
          </p:nvPr>
        </p:nvSpPr>
        <p:spPr>
          <a:xfrm>
            <a:off x="510241" y="5936189"/>
            <a:ext cx="4518959" cy="365125"/>
          </a:xfrm>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258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84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solidFill>
                  <a:srgbClr val="B31166"/>
                </a:solidFill>
              </a:rPr>
              <a:pPr/>
              <a:t>3/24/2026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4886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71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4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99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1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1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4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52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1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F34E6425-0181-43F2-84FC-787E803FD2F8}" type="datetimeFigureOut">
              <a:rPr lang="en-US" smtClean="0">
                <a:solidFill>
                  <a:srgbClr val="B31166"/>
                </a:solidFill>
              </a:rPr>
              <a:pPr/>
              <a:t>3/24/2026</a:t>
            </a:fld>
            <a:endParaRPr lang="en-US" dirty="0">
              <a:solidFill>
                <a:srgbClr val="B31166"/>
              </a:solidFill>
            </a:endParaRPr>
          </a:p>
        </p:txBody>
      </p:sp>
      <p:sp>
        <p:nvSpPr>
          <p:cNvPr id="5" name="Footer Placeholder 4"/>
          <p:cNvSpPr>
            <a:spLocks noGrp="1"/>
          </p:cNvSpPr>
          <p:nvPr>
            <p:ph type="ftr" sz="quarter" idx="11"/>
          </p:nvPr>
        </p:nvSpPr>
        <p:spPr>
          <a:xfrm>
            <a:off x="533400" y="5936189"/>
            <a:ext cx="4834673" cy="365125"/>
          </a:xfrm>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7856438" y="286989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49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098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solidFill>
                  <a:srgbClr val="B31166"/>
                </a:solidFill>
              </a:rPr>
              <a:pPr/>
              <a:t>3/24/2026</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66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solidFill>
                  <a:srgbClr val="B31166"/>
                </a:solidFill>
              </a:rPr>
              <a:pPr/>
              <a:t>3/24/2026</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8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solidFill>
                  <a:srgbClr val="B31166"/>
                </a:solidFill>
              </a:rPr>
              <a:pPr/>
              <a:t>3/24/2026</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862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647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solidFill>
                  <a:srgbClr val="B31166"/>
                </a:solidFill>
              </a:rPr>
              <a:pPr/>
              <a:t>3/24/2026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496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342900"/>
            <a:fld id="{2BE451C3-0FF4-47C4-B829-773ADF60F88C}" type="datetimeFigureOut">
              <a:rPr lang="en-US" smtClean="0">
                <a:solidFill>
                  <a:srgbClr val="F5A408"/>
                </a:solidFill>
              </a:rPr>
              <a:pPr defTabSz="342900"/>
              <a:t>3/24/2026</a:t>
            </a:fld>
            <a:endParaRPr lang="en-US" dirty="0">
              <a:solidFill>
                <a:srgbClr val="F5A408"/>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342900"/>
            <a:r>
              <a:rPr lang="en-US">
                <a:solidFill>
                  <a:srgbClr val="F5A408"/>
                </a:solidFill>
              </a:rPr>
              <a:t>
              </a:t>
            </a:r>
            <a:endParaRPr lang="en-US" dirty="0">
              <a:solidFill>
                <a:srgbClr val="F5A408"/>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130351718"/>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672EE5-49B9-4247-A98D-9FF659C53412}" type="datetimeFigureOut">
              <a:rPr lang="en-US" smtClean="0">
                <a:solidFill>
                  <a:prstClr val="black">
                    <a:tint val="75000"/>
                  </a:prstClr>
                </a:solidFill>
              </a:rPr>
              <a:pPr/>
              <a:t>3/24/2026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08914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amp;ehk=gmJB2TiXKrR0fQiO0XHLSg&amp;r=0&amp;pid=OfficeInsert"/><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commons.wikimedia.org/wiki/File:Latin_cross_gold.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977835"/>
            <a:ext cx="3610034" cy="5157192"/>
          </a:xfrm>
          <a:prstGeom prst="rect">
            <a:avLst/>
          </a:prstGeom>
        </p:spPr>
      </p:pic>
      <p:pic>
        <p:nvPicPr>
          <p:cNvPr id="5" name="Picture 4" descr="Description: St"/>
          <p:cNvPicPr/>
          <p:nvPr/>
        </p:nvPicPr>
        <p:blipFill>
          <a:blip r:embed="rId4">
            <a:extLst>
              <a:ext uri="{28A0092B-C50C-407E-A947-70E740481C1C}">
                <a14:useLocalDpi xmlns:a14="http://schemas.microsoft.com/office/drawing/2010/main" val="0"/>
              </a:ext>
            </a:extLst>
          </a:blip>
          <a:srcRect/>
          <a:stretch>
            <a:fillRect/>
          </a:stretch>
        </p:blipFill>
        <p:spPr bwMode="auto">
          <a:xfrm>
            <a:off x="323528" y="333936"/>
            <a:ext cx="2697488" cy="643899"/>
          </a:xfrm>
          <a:prstGeom prst="rect">
            <a:avLst/>
          </a:prstGeom>
          <a:noFill/>
          <a:ln>
            <a:noFill/>
          </a:ln>
        </p:spPr>
      </p:pic>
      <p:sp>
        <p:nvSpPr>
          <p:cNvPr id="6" name="TextBox 5"/>
          <p:cNvSpPr txBox="1"/>
          <p:nvPr/>
        </p:nvSpPr>
        <p:spPr>
          <a:xfrm>
            <a:off x="5076056" y="4437112"/>
            <a:ext cx="3672408" cy="1938992"/>
          </a:xfrm>
          <a:prstGeom prst="rect">
            <a:avLst/>
          </a:prstGeom>
          <a:noFill/>
        </p:spPr>
        <p:txBody>
          <a:bodyPr wrap="square" rtlCol="0">
            <a:spAutoFit/>
          </a:bodyPr>
          <a:lstStyle/>
          <a:p>
            <a:pPr algn="ctr"/>
            <a:r>
              <a:rPr lang="en-GB" sz="6000" dirty="0"/>
              <a:t>Lent term</a:t>
            </a:r>
          </a:p>
          <a:p>
            <a:pPr algn="ctr"/>
            <a:r>
              <a:rPr lang="en-GB" sz="6000" dirty="0"/>
              <a:t>2026</a:t>
            </a:r>
          </a:p>
        </p:txBody>
      </p:sp>
      <p:pic>
        <p:nvPicPr>
          <p:cNvPr id="7" name="Content Placeholder 4">
            <a:extLst>
              <a:ext uri="{FF2B5EF4-FFF2-40B4-BE49-F238E27FC236}">
                <a16:creationId xmlns:a16="http://schemas.microsoft.com/office/drawing/2014/main" id="{14188229-A6C2-4D6F-98D0-EEA200C2B1E8}"/>
              </a:ext>
            </a:extLst>
          </p:cNvPr>
          <p:cNvPicPr>
            <a:picLocks noChangeAspect="1"/>
          </p:cNvPicPr>
          <p:nvPr/>
        </p:nvPicPr>
        <p:blipFill>
          <a:blip r:embed="rId5"/>
          <a:stretch>
            <a:fillRect/>
          </a:stretch>
        </p:blipFill>
        <p:spPr>
          <a:xfrm>
            <a:off x="412095" y="4437112"/>
            <a:ext cx="2160215" cy="19580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6044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a:t> Thomas</a:t>
            </a:r>
            <a:r>
              <a:rPr lang="en-GB" sz="8000" dirty="0"/>
              <a:t>…</a:t>
            </a:r>
          </a:p>
        </p:txBody>
      </p:sp>
      <p:sp>
        <p:nvSpPr>
          <p:cNvPr id="3" name="TextBox 2"/>
          <p:cNvSpPr txBox="1"/>
          <p:nvPr/>
        </p:nvSpPr>
        <p:spPr>
          <a:xfrm>
            <a:off x="3851920" y="2204864"/>
            <a:ext cx="5040560" cy="4524315"/>
          </a:xfrm>
          <a:prstGeom prst="rect">
            <a:avLst/>
          </a:prstGeom>
          <a:noFill/>
        </p:spPr>
        <p:txBody>
          <a:bodyPr wrap="square" rtlCol="0">
            <a:spAutoFit/>
          </a:bodyPr>
          <a:lstStyle/>
          <a:p>
            <a:pPr algn="ctr"/>
            <a:r>
              <a:rPr lang="en-GB" sz="3200" i="1" dirty="0">
                <a:solidFill>
                  <a:schemeClr val="bg1"/>
                </a:solidFill>
              </a:rPr>
              <a:t>… for being a wonderfully loving and caring member of the class. You consistently show kindness towards your peers. Your thoughtful nature helps create a positive and welcoming atmosphere.</a:t>
            </a:r>
            <a:endParaRPr lang="en-GB" sz="4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20688"/>
            <a:ext cx="1286307" cy="1224136"/>
          </a:xfrm>
          <a:prstGeom prst="rect">
            <a:avLst/>
          </a:prstGeom>
        </p:spPr>
      </p:pic>
      <p:pic>
        <p:nvPicPr>
          <p:cNvPr id="13314" name="Picture 2" descr="learner icon loading">
            <a:extLst>
              <a:ext uri="{FF2B5EF4-FFF2-40B4-BE49-F238E27FC236}">
                <a16:creationId xmlns:a16="http://schemas.microsoft.com/office/drawing/2014/main" id="{C311676C-9846-4EEB-9DEC-77BEB25D4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85" y="2487778"/>
            <a:ext cx="2808312" cy="364483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20" y="558466"/>
            <a:ext cx="5760640" cy="1524000"/>
          </a:xfrm>
        </p:spPr>
        <p:txBody>
          <a:bodyPr>
            <a:noAutofit/>
          </a:bodyPr>
          <a:lstStyle/>
          <a:p>
            <a:r>
              <a:rPr lang="en-GB" sz="8000" dirty="0"/>
              <a:t>Millie…</a:t>
            </a:r>
          </a:p>
        </p:txBody>
      </p:sp>
      <p:sp>
        <p:nvSpPr>
          <p:cNvPr id="3" name="TextBox 2"/>
          <p:cNvSpPr txBox="1"/>
          <p:nvPr/>
        </p:nvSpPr>
        <p:spPr>
          <a:xfrm>
            <a:off x="251520" y="2082466"/>
            <a:ext cx="4896544" cy="4401205"/>
          </a:xfrm>
          <a:prstGeom prst="rect">
            <a:avLst/>
          </a:prstGeom>
          <a:noFill/>
        </p:spPr>
        <p:txBody>
          <a:bodyPr wrap="square" rtlCol="0">
            <a:spAutoFit/>
          </a:bodyPr>
          <a:lstStyle/>
          <a:p>
            <a:pPr algn="ctr"/>
            <a:r>
              <a:rPr lang="en-GB" sz="2800" i="1" dirty="0">
                <a:solidFill>
                  <a:schemeClr val="bg1"/>
                </a:solidFill>
              </a:rPr>
              <a:t>… for showing kindness, empathy and respect in everything you do. You make the classroom a happier and more welcoming place through your thoughtful words and caring actions. You remind others what it truly means to love and care for those around us.</a:t>
            </a:r>
            <a:endParaRPr lang="en-GB" sz="28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422" y="692696"/>
            <a:ext cx="1256074" cy="1195364"/>
          </a:xfrm>
          <a:prstGeom prst="rect">
            <a:avLst/>
          </a:prstGeom>
        </p:spPr>
      </p:pic>
      <p:pic>
        <p:nvPicPr>
          <p:cNvPr id="14338" name="Picture 2" descr="learner icon loading">
            <a:extLst>
              <a:ext uri="{FF2B5EF4-FFF2-40B4-BE49-F238E27FC236}">
                <a16:creationId xmlns:a16="http://schemas.microsoft.com/office/drawing/2014/main" id="{16B4EBF5-2EB3-496B-A8EF-1FBFD155F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49870"/>
            <a:ext cx="2817756" cy="36570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1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0242" y="980728"/>
            <a:ext cx="7854696" cy="2838020"/>
          </a:xfrm>
        </p:spPr>
        <p:txBody>
          <a:bodyPr>
            <a:noAutofit/>
          </a:bodyPr>
          <a:lstStyle/>
          <a:p>
            <a:pPr algn="ctr">
              <a:spcBef>
                <a:spcPts val="0"/>
              </a:spcBef>
              <a:spcAft>
                <a:spcPts val="0"/>
              </a:spcAft>
            </a:pPr>
            <a:r>
              <a:rPr lang="en-GB" sz="8800" b="1" dirty="0">
                <a:solidFill>
                  <a:srgbClr val="FFFF00"/>
                </a:solidFill>
              </a:rPr>
              <a:t>Learn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876" y="4615211"/>
            <a:ext cx="1913035" cy="1913035"/>
          </a:xfrm>
          <a:prstGeom prst="rect">
            <a:avLst/>
          </a:prstGeom>
        </p:spPr>
      </p:pic>
    </p:spTree>
    <p:extLst>
      <p:ext uri="{BB962C8B-B14F-4D97-AF65-F5344CB8AC3E}">
        <p14:creationId xmlns:p14="http://schemas.microsoft.com/office/powerpoint/2010/main" val="664037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8000" dirty="0" err="1">
                <a:solidFill>
                  <a:srgbClr val="FFFF00"/>
                </a:solidFill>
              </a:rPr>
              <a:t>Rajvir</a:t>
            </a:r>
            <a:r>
              <a:rPr lang="en-GB" sz="8000" dirty="0">
                <a:solidFill>
                  <a:srgbClr val="FFFF00"/>
                </a:solidFill>
              </a:rPr>
              <a:t>…</a:t>
            </a:r>
          </a:p>
        </p:txBody>
      </p:sp>
      <p:sp>
        <p:nvSpPr>
          <p:cNvPr id="3" name="TextBox 2"/>
          <p:cNvSpPr txBox="1"/>
          <p:nvPr/>
        </p:nvSpPr>
        <p:spPr>
          <a:xfrm>
            <a:off x="3923928" y="2060848"/>
            <a:ext cx="4824536" cy="4708981"/>
          </a:xfrm>
          <a:prstGeom prst="rect">
            <a:avLst/>
          </a:prstGeom>
          <a:noFill/>
        </p:spPr>
        <p:txBody>
          <a:bodyPr wrap="square" rtlCol="0">
            <a:spAutoFit/>
          </a:bodyPr>
          <a:lstStyle/>
          <a:p>
            <a:pPr algn="ctr"/>
            <a:r>
              <a:rPr lang="en-GB" sz="3000" i="1" dirty="0">
                <a:solidFill>
                  <a:srgbClr val="FFFF00"/>
                </a:solidFill>
              </a:rPr>
              <a:t>… for working to the best of your ability in all subject areas.  You work well both independently and with a group. It has been lovely to watch you contribute to class discussions and produce good quality written work.</a:t>
            </a:r>
            <a:endParaRPr lang="en-GB" sz="3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216" y="607392"/>
            <a:ext cx="1352160" cy="1352160"/>
          </a:xfrm>
          <a:prstGeom prst="rect">
            <a:avLst/>
          </a:prstGeom>
        </p:spPr>
      </p:pic>
      <p:pic>
        <p:nvPicPr>
          <p:cNvPr id="21506" name="Picture 2" descr="learner icon loading">
            <a:extLst>
              <a:ext uri="{FF2B5EF4-FFF2-40B4-BE49-F238E27FC236}">
                <a16:creationId xmlns:a16="http://schemas.microsoft.com/office/drawing/2014/main" id="{01DBAEB5-F9B6-438E-907C-42144733F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31540"/>
            <a:ext cx="2723319" cy="35345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0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555968"/>
            <a:ext cx="5760640" cy="1524000"/>
          </a:xfrm>
        </p:spPr>
        <p:txBody>
          <a:bodyPr>
            <a:noAutofit/>
          </a:bodyPr>
          <a:lstStyle/>
          <a:p>
            <a:r>
              <a:rPr lang="en-GB" sz="8000" dirty="0">
                <a:solidFill>
                  <a:srgbClr val="FFFF00"/>
                </a:solidFill>
              </a:rPr>
              <a:t>Anna…</a:t>
            </a:r>
          </a:p>
        </p:txBody>
      </p:sp>
      <p:sp>
        <p:nvSpPr>
          <p:cNvPr id="3" name="TextBox 2"/>
          <p:cNvSpPr txBox="1"/>
          <p:nvPr/>
        </p:nvSpPr>
        <p:spPr>
          <a:xfrm>
            <a:off x="368718" y="2355476"/>
            <a:ext cx="4896544" cy="4585871"/>
          </a:xfrm>
          <a:prstGeom prst="rect">
            <a:avLst/>
          </a:prstGeom>
          <a:noFill/>
        </p:spPr>
        <p:txBody>
          <a:bodyPr wrap="square" rtlCol="0">
            <a:spAutoFit/>
          </a:bodyPr>
          <a:lstStyle/>
          <a:p>
            <a:pPr algn="ctr"/>
            <a:r>
              <a:rPr lang="en-GB" sz="2800" i="1" dirty="0">
                <a:solidFill>
                  <a:srgbClr val="FFFF00"/>
                </a:solidFill>
              </a:rPr>
              <a:t>… for always demonstrating a genuine love of learning and consistently striving to achieve your best. Your writing is exceptional, and your imaginative use of language is something we always look forward to reading. </a:t>
            </a:r>
          </a:p>
          <a:p>
            <a:pPr algn="ctr"/>
            <a:endParaRPr lang="en-GB" sz="4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1304" y="555968"/>
            <a:ext cx="1372696" cy="1372696"/>
          </a:xfrm>
          <a:prstGeom prst="rect">
            <a:avLst/>
          </a:prstGeom>
        </p:spPr>
      </p:pic>
      <p:pic>
        <p:nvPicPr>
          <p:cNvPr id="22530" name="Picture 2" descr="learner icon loading">
            <a:extLst>
              <a:ext uri="{FF2B5EF4-FFF2-40B4-BE49-F238E27FC236}">
                <a16:creationId xmlns:a16="http://schemas.microsoft.com/office/drawing/2014/main" id="{3CB2843F-33D0-4B8A-BB40-C7DC71506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355476"/>
            <a:ext cx="3024336" cy="392520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3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err="1">
                <a:solidFill>
                  <a:srgbClr val="FFFF00"/>
                </a:solidFill>
              </a:rPr>
              <a:t>Maahi</a:t>
            </a:r>
            <a:r>
              <a:rPr lang="en-GB" sz="8000" dirty="0">
                <a:solidFill>
                  <a:srgbClr val="FFFF00"/>
                </a:solidFill>
              </a:rPr>
              <a:t>…</a:t>
            </a:r>
          </a:p>
        </p:txBody>
      </p:sp>
      <p:sp>
        <p:nvSpPr>
          <p:cNvPr id="3" name="TextBox 2"/>
          <p:cNvSpPr txBox="1"/>
          <p:nvPr/>
        </p:nvSpPr>
        <p:spPr>
          <a:xfrm>
            <a:off x="4572000" y="2420888"/>
            <a:ext cx="4104456" cy="3539430"/>
          </a:xfrm>
          <a:prstGeom prst="rect">
            <a:avLst/>
          </a:prstGeom>
          <a:noFill/>
        </p:spPr>
        <p:txBody>
          <a:bodyPr wrap="square" rtlCol="0">
            <a:spAutoFit/>
          </a:bodyPr>
          <a:lstStyle/>
          <a:p>
            <a:pPr algn="ctr"/>
            <a:r>
              <a:rPr lang="en-GB" sz="2800" i="1" dirty="0">
                <a:solidFill>
                  <a:srgbClr val="FFFF00"/>
                </a:solidFill>
              </a:rPr>
              <a:t>… for always putting exceptional care and effort into every piece of work. You stay focused, listen carefully, and consistently show remarkable dedication. </a:t>
            </a:r>
            <a:endParaRPr lang="en-GB" sz="4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354" y="584338"/>
            <a:ext cx="1346646" cy="1346646"/>
          </a:xfrm>
          <a:prstGeom prst="rect">
            <a:avLst/>
          </a:prstGeom>
        </p:spPr>
      </p:pic>
      <p:pic>
        <p:nvPicPr>
          <p:cNvPr id="23554" name="Picture 2" descr="learner icon loading">
            <a:extLst>
              <a:ext uri="{FF2B5EF4-FFF2-40B4-BE49-F238E27FC236}">
                <a16:creationId xmlns:a16="http://schemas.microsoft.com/office/drawing/2014/main" id="{7D28AE06-808F-45E3-A54D-9A86EF34B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57" y="2204864"/>
            <a:ext cx="3168352" cy="41121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14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944" y="597644"/>
            <a:ext cx="5760640" cy="1524000"/>
          </a:xfrm>
        </p:spPr>
        <p:txBody>
          <a:bodyPr>
            <a:noAutofit/>
          </a:bodyPr>
          <a:lstStyle/>
          <a:p>
            <a:r>
              <a:rPr lang="en-GB" sz="8000" dirty="0">
                <a:solidFill>
                  <a:srgbClr val="FFFF00"/>
                </a:solidFill>
              </a:rPr>
              <a:t>Mia…</a:t>
            </a:r>
          </a:p>
        </p:txBody>
      </p:sp>
      <p:sp>
        <p:nvSpPr>
          <p:cNvPr id="3" name="TextBox 2"/>
          <p:cNvSpPr txBox="1"/>
          <p:nvPr/>
        </p:nvSpPr>
        <p:spPr>
          <a:xfrm>
            <a:off x="395536" y="2492896"/>
            <a:ext cx="4565088" cy="3539430"/>
          </a:xfrm>
          <a:prstGeom prst="rect">
            <a:avLst/>
          </a:prstGeom>
          <a:noFill/>
        </p:spPr>
        <p:txBody>
          <a:bodyPr wrap="square" rtlCol="0">
            <a:spAutoFit/>
          </a:bodyPr>
          <a:lstStyle/>
          <a:p>
            <a:pPr algn="ctr"/>
            <a:r>
              <a:rPr lang="en-GB" sz="2800" i="1" dirty="0">
                <a:solidFill>
                  <a:srgbClr val="FFFF00"/>
                </a:solidFill>
              </a:rPr>
              <a:t>… for always demonstrating a love of learning, completing work to a high standard, and consistently challenging yourself by moving on to the extension tasks. Well done!</a:t>
            </a:r>
            <a:endParaRPr lang="en-GB" sz="36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888" y="560512"/>
            <a:ext cx="1368152" cy="1368152"/>
          </a:xfrm>
          <a:prstGeom prst="rect">
            <a:avLst/>
          </a:prstGeom>
        </p:spPr>
      </p:pic>
      <p:pic>
        <p:nvPicPr>
          <p:cNvPr id="24578" name="Picture 2" descr="learner icon loading">
            <a:extLst>
              <a:ext uri="{FF2B5EF4-FFF2-40B4-BE49-F238E27FC236}">
                <a16:creationId xmlns:a16="http://schemas.microsoft.com/office/drawing/2014/main" id="{71C93917-6E18-4D6F-903B-ECAB24C18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64904"/>
            <a:ext cx="2980912" cy="386884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10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a:solidFill>
                  <a:srgbClr val="FFFF00"/>
                </a:solidFill>
              </a:rPr>
              <a:t>Lily</a:t>
            </a:r>
            <a:r>
              <a:rPr lang="en-GB" sz="8000" dirty="0">
                <a:solidFill>
                  <a:srgbClr val="FFFF00"/>
                </a:solidFill>
              </a:rPr>
              <a:t>…</a:t>
            </a:r>
          </a:p>
        </p:txBody>
      </p:sp>
      <p:sp>
        <p:nvSpPr>
          <p:cNvPr id="3" name="TextBox 2"/>
          <p:cNvSpPr txBox="1"/>
          <p:nvPr/>
        </p:nvSpPr>
        <p:spPr>
          <a:xfrm>
            <a:off x="4211960" y="1595021"/>
            <a:ext cx="4774629" cy="4154984"/>
          </a:xfrm>
          <a:prstGeom prst="rect">
            <a:avLst/>
          </a:prstGeom>
          <a:noFill/>
        </p:spPr>
        <p:txBody>
          <a:bodyPr wrap="square" rtlCol="0">
            <a:spAutoFit/>
          </a:bodyPr>
          <a:lstStyle/>
          <a:p>
            <a:endParaRPr lang="en-GB" sz="4000" dirty="0"/>
          </a:p>
          <a:p>
            <a:pPr algn="ctr"/>
            <a:r>
              <a:rPr lang="en-GB" sz="3200" i="1" dirty="0">
                <a:solidFill>
                  <a:srgbClr val="FFFF00"/>
                </a:solidFill>
              </a:rPr>
              <a:t>…for impressing us every day with your attitude to learning. You try your hardest to complete all tasks to the best of your ability and learn from your mistakes. </a:t>
            </a:r>
            <a:endParaRPr lang="en-GB" sz="4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99693"/>
            <a:ext cx="1328971" cy="1328971"/>
          </a:xfrm>
          <a:prstGeom prst="rect">
            <a:avLst/>
          </a:prstGeom>
        </p:spPr>
      </p:pic>
      <p:pic>
        <p:nvPicPr>
          <p:cNvPr id="25602" name="Picture 2" descr="learner icon loading">
            <a:extLst>
              <a:ext uri="{FF2B5EF4-FFF2-40B4-BE49-F238E27FC236}">
                <a16:creationId xmlns:a16="http://schemas.microsoft.com/office/drawing/2014/main" id="{8DAF8A8F-64A7-4400-A89A-FA41A1DC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02" y="2492896"/>
            <a:ext cx="2885042" cy="37444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94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623897"/>
            <a:ext cx="5760640" cy="1524000"/>
          </a:xfrm>
        </p:spPr>
        <p:txBody>
          <a:bodyPr>
            <a:noAutofit/>
          </a:bodyPr>
          <a:lstStyle/>
          <a:p>
            <a:r>
              <a:rPr lang="en-GB" sz="8000" dirty="0">
                <a:solidFill>
                  <a:srgbClr val="FFFF00"/>
                </a:solidFill>
              </a:rPr>
              <a:t>Pablo…</a:t>
            </a:r>
          </a:p>
        </p:txBody>
      </p:sp>
      <p:sp>
        <p:nvSpPr>
          <p:cNvPr id="3" name="TextBox 2"/>
          <p:cNvSpPr txBox="1"/>
          <p:nvPr/>
        </p:nvSpPr>
        <p:spPr>
          <a:xfrm>
            <a:off x="179512" y="2333685"/>
            <a:ext cx="5356087" cy="4524315"/>
          </a:xfrm>
          <a:prstGeom prst="rect">
            <a:avLst/>
          </a:prstGeom>
          <a:noFill/>
        </p:spPr>
        <p:txBody>
          <a:bodyPr wrap="square" rtlCol="0">
            <a:spAutoFit/>
          </a:bodyPr>
          <a:lstStyle/>
          <a:p>
            <a:pPr algn="ctr"/>
            <a:r>
              <a:rPr lang="en-GB" sz="3200" i="1" dirty="0">
                <a:solidFill>
                  <a:srgbClr val="FFFF00"/>
                </a:solidFill>
              </a:rPr>
              <a:t>… for consistently trying your best in all areas of the curriculum and always acting on feedback to improve your work. Your positive attitude to learning makes you an excellent role model for others.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2633" y="623897"/>
            <a:ext cx="1304767" cy="1304767"/>
          </a:xfrm>
          <a:prstGeom prst="rect">
            <a:avLst/>
          </a:prstGeom>
        </p:spPr>
      </p:pic>
      <p:pic>
        <p:nvPicPr>
          <p:cNvPr id="26626" name="Picture 2" descr="learner icon loading">
            <a:extLst>
              <a:ext uri="{FF2B5EF4-FFF2-40B4-BE49-F238E27FC236}">
                <a16:creationId xmlns:a16="http://schemas.microsoft.com/office/drawing/2014/main" id="{A07C2827-CDD6-415B-A55E-BBDC06491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585114"/>
            <a:ext cx="2811516" cy="36489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8000" dirty="0">
                <a:solidFill>
                  <a:srgbClr val="FFFF00"/>
                </a:solidFill>
              </a:rPr>
              <a:t>Sienna…</a:t>
            </a:r>
          </a:p>
        </p:txBody>
      </p:sp>
      <p:sp>
        <p:nvSpPr>
          <p:cNvPr id="3" name="TextBox 2"/>
          <p:cNvSpPr txBox="1"/>
          <p:nvPr/>
        </p:nvSpPr>
        <p:spPr>
          <a:xfrm>
            <a:off x="3750957" y="2420888"/>
            <a:ext cx="5276505" cy="3539430"/>
          </a:xfrm>
          <a:prstGeom prst="rect">
            <a:avLst/>
          </a:prstGeom>
          <a:noFill/>
        </p:spPr>
        <p:txBody>
          <a:bodyPr wrap="square" rtlCol="0">
            <a:spAutoFit/>
          </a:bodyPr>
          <a:lstStyle/>
          <a:p>
            <a:pPr algn="ctr"/>
            <a:r>
              <a:rPr lang="en-GB" sz="2800" i="1" dirty="0">
                <a:solidFill>
                  <a:srgbClr val="FFFF00"/>
                </a:solidFill>
              </a:rPr>
              <a:t>… for always being conscientious about your learning and striving to improve. You ask lots of questions to further your learning and listen carefully to feedback to make effective changes to your work.</a:t>
            </a:r>
            <a:endParaRPr lang="en-GB" sz="4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6226" y="620688"/>
            <a:ext cx="1223259" cy="1223259"/>
          </a:xfrm>
          <a:prstGeom prst="rect">
            <a:avLst/>
          </a:prstGeom>
        </p:spPr>
      </p:pic>
      <p:pic>
        <p:nvPicPr>
          <p:cNvPr id="1026" name="Picture 2" descr="profile-icon">
            <a:extLst>
              <a:ext uri="{FF2B5EF4-FFF2-40B4-BE49-F238E27FC236}">
                <a16:creationId xmlns:a16="http://schemas.microsoft.com/office/drawing/2014/main" id="{81BB50BC-04C6-4799-A843-5A26029A5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2880320" cy="37382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820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6249" y="946011"/>
            <a:ext cx="8094206" cy="3209528"/>
          </a:xfrm>
        </p:spPr>
        <p:txBody>
          <a:bodyPr>
            <a:noAutofit/>
          </a:bodyPr>
          <a:lstStyle/>
          <a:p>
            <a:pPr algn="ctr"/>
            <a:br>
              <a:rPr lang="en-GB" sz="7200" b="1" dirty="0">
                <a:solidFill>
                  <a:schemeClr val="bg1"/>
                </a:solidFill>
                <a:latin typeface="Arial Nova" panose="020B0504020202020204" pitchFamily="34" charset="0"/>
              </a:rPr>
            </a:br>
            <a:r>
              <a:rPr lang="en-GB" sz="7200" b="1" dirty="0">
                <a:solidFill>
                  <a:schemeClr val="tx1"/>
                </a:solidFill>
                <a:latin typeface="Arial Nova" panose="020B0504020202020204" pitchFamily="34" charset="0"/>
              </a:rPr>
              <a:t>LOVE, LEARN, GROW AWARDS</a:t>
            </a:r>
            <a:br>
              <a:rPr lang="en-GB" sz="7200" b="1" dirty="0">
                <a:solidFill>
                  <a:schemeClr val="tx1"/>
                </a:solidFill>
                <a:latin typeface="Arial Nova" panose="020B0504020202020204" pitchFamily="34" charset="0"/>
              </a:rPr>
            </a:br>
            <a:br>
              <a:rPr lang="en-GB" sz="7200" b="1" dirty="0">
                <a:solidFill>
                  <a:schemeClr val="tx1"/>
                </a:solidFill>
                <a:latin typeface="Arial Nova" panose="020B0504020202020204" pitchFamily="34" charset="0"/>
              </a:rPr>
            </a:br>
            <a:r>
              <a:rPr lang="en-GB" sz="6000" b="1" dirty="0">
                <a:solidFill>
                  <a:schemeClr val="tx1"/>
                </a:solidFill>
                <a:latin typeface="Arial Nova" panose="020B0504020202020204" pitchFamily="34" charset="0"/>
              </a:rPr>
              <a:t>LENT 2026</a:t>
            </a:r>
          </a:p>
        </p:txBody>
      </p:sp>
      <p:sp>
        <p:nvSpPr>
          <p:cNvPr id="3" name="Subtitle 2"/>
          <p:cNvSpPr>
            <a:spLocks noGrp="1"/>
          </p:cNvSpPr>
          <p:nvPr>
            <p:ph type="subTitle" idx="1"/>
          </p:nvPr>
        </p:nvSpPr>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291" y="4577044"/>
            <a:ext cx="2273237" cy="21633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33" y="4247041"/>
            <a:ext cx="2351559" cy="23515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8342" y="4410213"/>
            <a:ext cx="2316850" cy="22030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634220"/>
            <a:ext cx="5760640" cy="1524000"/>
          </a:xfrm>
        </p:spPr>
        <p:txBody>
          <a:bodyPr>
            <a:noAutofit/>
          </a:bodyPr>
          <a:lstStyle/>
          <a:p>
            <a:r>
              <a:rPr lang="en-GB" sz="8000" dirty="0">
                <a:solidFill>
                  <a:srgbClr val="FFFF00"/>
                </a:solidFill>
              </a:rPr>
              <a:t>Safiya…</a:t>
            </a:r>
          </a:p>
        </p:txBody>
      </p:sp>
      <p:sp>
        <p:nvSpPr>
          <p:cNvPr id="3" name="TextBox 2"/>
          <p:cNvSpPr txBox="1"/>
          <p:nvPr/>
        </p:nvSpPr>
        <p:spPr>
          <a:xfrm>
            <a:off x="107504" y="2163950"/>
            <a:ext cx="5580112" cy="4247317"/>
          </a:xfrm>
          <a:prstGeom prst="rect">
            <a:avLst/>
          </a:prstGeom>
          <a:noFill/>
        </p:spPr>
        <p:txBody>
          <a:bodyPr wrap="square" rtlCol="0">
            <a:spAutoFit/>
          </a:bodyPr>
          <a:lstStyle/>
          <a:p>
            <a:pPr algn="ctr"/>
            <a:r>
              <a:rPr lang="en-GB" sz="3000" i="1" dirty="0">
                <a:solidFill>
                  <a:srgbClr val="FFFF00"/>
                </a:solidFill>
              </a:rPr>
              <a:t>… for approaching every learning opportunity with enthusiasm, determination and curiosity. You always try your best, ask thoughtful questions and never shy away from a challenge. Your positive attitude towards learning sets a great example for everyone.</a:t>
            </a:r>
            <a:endParaRPr lang="en-GB" sz="30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29" y="558581"/>
            <a:ext cx="1336971" cy="1336971"/>
          </a:xfrm>
          <a:prstGeom prst="rect">
            <a:avLst/>
          </a:prstGeom>
        </p:spPr>
      </p:pic>
      <p:pic>
        <p:nvPicPr>
          <p:cNvPr id="27650" name="Picture 2" descr="learner icon loading">
            <a:extLst>
              <a:ext uri="{FF2B5EF4-FFF2-40B4-BE49-F238E27FC236}">
                <a16:creationId xmlns:a16="http://schemas.microsoft.com/office/drawing/2014/main" id="{55853B88-7776-4AC5-99F8-8C3D4897F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729371"/>
            <a:ext cx="2613368" cy="339181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a:xfrm>
            <a:off x="533400" y="1196752"/>
            <a:ext cx="7854696" cy="2838020"/>
          </a:xfrm>
        </p:spPr>
        <p:txBody>
          <a:bodyPr>
            <a:noAutofit/>
          </a:bodyPr>
          <a:lstStyle/>
          <a:p>
            <a:pPr algn="ctr">
              <a:spcBef>
                <a:spcPts val="0"/>
              </a:spcBef>
              <a:spcAft>
                <a:spcPts val="0"/>
              </a:spcAft>
            </a:pPr>
            <a:r>
              <a:rPr lang="en-GB" sz="8800" b="1" dirty="0">
                <a:solidFill>
                  <a:srgbClr val="003300"/>
                </a:solidFill>
              </a:rPr>
              <a:t>Grow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2" y="4581128"/>
            <a:ext cx="1944216" cy="1848700"/>
          </a:xfrm>
          <a:prstGeom prst="rect">
            <a:avLst/>
          </a:prstGeom>
        </p:spPr>
      </p:pic>
    </p:spTree>
    <p:extLst>
      <p:ext uri="{BB962C8B-B14F-4D97-AF65-F5344CB8AC3E}">
        <p14:creationId xmlns:p14="http://schemas.microsoft.com/office/powerpoint/2010/main" val="3738894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a:t>Chimdi</a:t>
            </a:r>
            <a:r>
              <a:rPr lang="en-GB" sz="8000" dirty="0"/>
              <a:t>…</a:t>
            </a:r>
          </a:p>
        </p:txBody>
      </p:sp>
      <p:sp>
        <p:nvSpPr>
          <p:cNvPr id="3" name="TextBox 2"/>
          <p:cNvSpPr txBox="1"/>
          <p:nvPr/>
        </p:nvSpPr>
        <p:spPr>
          <a:xfrm>
            <a:off x="3923928" y="2422424"/>
            <a:ext cx="5078264" cy="4031873"/>
          </a:xfrm>
          <a:prstGeom prst="rect">
            <a:avLst/>
          </a:prstGeom>
          <a:noFill/>
        </p:spPr>
        <p:txBody>
          <a:bodyPr wrap="square" rtlCol="0">
            <a:spAutoFit/>
          </a:bodyPr>
          <a:lstStyle/>
          <a:p>
            <a:pPr algn="ctr"/>
            <a:r>
              <a:rPr lang="en-GB" sz="3200" i="1" dirty="0"/>
              <a:t>… for developing self belief and confidence - it is great to see your mature approach to school life. You focus on your work and are becoming more vocal in class discussions.</a:t>
            </a:r>
            <a:endParaRPr lang="en-GB" sz="35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1872" y="547876"/>
            <a:ext cx="1452128" cy="1380788"/>
          </a:xfrm>
          <a:prstGeom prst="rect">
            <a:avLst/>
          </a:prstGeom>
        </p:spPr>
      </p:pic>
      <p:pic>
        <p:nvPicPr>
          <p:cNvPr id="34818" name="Picture 2" descr="learner icon loading">
            <a:extLst>
              <a:ext uri="{FF2B5EF4-FFF2-40B4-BE49-F238E27FC236}">
                <a16:creationId xmlns:a16="http://schemas.microsoft.com/office/drawing/2014/main" id="{93374D80-256F-46A1-9EC1-196188739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22292"/>
            <a:ext cx="2951148" cy="38302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07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542764"/>
            <a:ext cx="5760640" cy="1524000"/>
          </a:xfrm>
        </p:spPr>
        <p:txBody>
          <a:bodyPr>
            <a:noAutofit/>
          </a:bodyPr>
          <a:lstStyle/>
          <a:p>
            <a:r>
              <a:rPr lang="en-GB" sz="8000" dirty="0" err="1"/>
              <a:t>Ariya</a:t>
            </a:r>
            <a:r>
              <a:rPr lang="en-GB" sz="8000" dirty="0"/>
              <a:t>…</a:t>
            </a:r>
          </a:p>
        </p:txBody>
      </p:sp>
      <p:sp>
        <p:nvSpPr>
          <p:cNvPr id="3" name="TextBox 2"/>
          <p:cNvSpPr txBox="1"/>
          <p:nvPr/>
        </p:nvSpPr>
        <p:spPr>
          <a:xfrm>
            <a:off x="179512" y="2066764"/>
            <a:ext cx="4896544" cy="4524315"/>
          </a:xfrm>
          <a:prstGeom prst="rect">
            <a:avLst/>
          </a:prstGeom>
          <a:noFill/>
        </p:spPr>
        <p:txBody>
          <a:bodyPr wrap="square" rtlCol="0">
            <a:spAutoFit/>
          </a:bodyPr>
          <a:lstStyle/>
          <a:p>
            <a:pPr algn="ctr"/>
            <a:r>
              <a:rPr lang="en-GB" sz="3200" i="1" dirty="0"/>
              <a:t>… for demonstrating maturity and exceptional growth this term. You have taken true ownership of your learning and consistently show a positive attitude when approaching new challenges.</a:t>
            </a:r>
            <a:endParaRPr lang="en-GB"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4937" y="632520"/>
            <a:ext cx="1363111" cy="1296144"/>
          </a:xfrm>
          <a:prstGeom prst="rect">
            <a:avLst/>
          </a:prstGeom>
        </p:spPr>
      </p:pic>
      <p:pic>
        <p:nvPicPr>
          <p:cNvPr id="35842" name="Picture 2" descr="learner icon loading">
            <a:extLst>
              <a:ext uri="{FF2B5EF4-FFF2-40B4-BE49-F238E27FC236}">
                <a16:creationId xmlns:a16="http://schemas.microsoft.com/office/drawing/2014/main" id="{1BCEB5E4-39D0-42D5-80D2-50DB09E7E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613261"/>
            <a:ext cx="2783185" cy="36122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93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8000" dirty="0"/>
              <a:t>Emilia…</a:t>
            </a:r>
          </a:p>
        </p:txBody>
      </p:sp>
      <p:sp>
        <p:nvSpPr>
          <p:cNvPr id="3" name="TextBox 2"/>
          <p:cNvSpPr txBox="1"/>
          <p:nvPr/>
        </p:nvSpPr>
        <p:spPr>
          <a:xfrm>
            <a:off x="3923928" y="2132856"/>
            <a:ext cx="5076056" cy="4247317"/>
          </a:xfrm>
          <a:prstGeom prst="rect">
            <a:avLst/>
          </a:prstGeom>
          <a:noFill/>
        </p:spPr>
        <p:txBody>
          <a:bodyPr wrap="square" rtlCol="0">
            <a:spAutoFit/>
          </a:bodyPr>
          <a:lstStyle/>
          <a:p>
            <a:pPr algn="ctr"/>
            <a:r>
              <a:rPr lang="en-GB" sz="3000" i="1" dirty="0"/>
              <a:t>… for the wonderful progress made this term.  You consistently put effort into your independent work. Your determination and focus are shining through, and it’s wonderful to see how much you have achieved. </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848" y="627727"/>
            <a:ext cx="1368152" cy="1300937"/>
          </a:xfrm>
          <a:prstGeom prst="rect">
            <a:avLst/>
          </a:prstGeom>
        </p:spPr>
      </p:pic>
      <p:pic>
        <p:nvPicPr>
          <p:cNvPr id="36866" name="Picture 2" descr="learner icon loading">
            <a:extLst>
              <a:ext uri="{FF2B5EF4-FFF2-40B4-BE49-F238E27FC236}">
                <a16:creationId xmlns:a16="http://schemas.microsoft.com/office/drawing/2014/main" id="{66B4DA9B-7C2C-4263-A034-C3417DD71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86565"/>
            <a:ext cx="3035658" cy="39398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8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5760640" cy="1524000"/>
          </a:xfrm>
        </p:spPr>
        <p:txBody>
          <a:bodyPr>
            <a:noAutofit/>
          </a:bodyPr>
          <a:lstStyle/>
          <a:p>
            <a:r>
              <a:rPr lang="en-GB" sz="8000" dirty="0"/>
              <a:t>Bailey…</a:t>
            </a:r>
          </a:p>
        </p:txBody>
      </p:sp>
      <p:sp>
        <p:nvSpPr>
          <p:cNvPr id="3" name="TextBox 2"/>
          <p:cNvSpPr txBox="1"/>
          <p:nvPr/>
        </p:nvSpPr>
        <p:spPr>
          <a:xfrm>
            <a:off x="251520" y="2243951"/>
            <a:ext cx="5214030" cy="4031873"/>
          </a:xfrm>
          <a:prstGeom prst="rect">
            <a:avLst/>
          </a:prstGeom>
          <a:noFill/>
        </p:spPr>
        <p:txBody>
          <a:bodyPr wrap="square" rtlCol="0">
            <a:spAutoFit/>
          </a:bodyPr>
          <a:lstStyle/>
          <a:p>
            <a:pPr algn="ctr"/>
            <a:r>
              <a:rPr lang="en-GB" sz="3200" i="1" dirty="0"/>
              <a:t>… for demonstrating greater independence, routinely reviewing and enhancing your work.  You are now facing challenges with persistence and a clear focus on exceeding expectations.</a:t>
            </a:r>
            <a:endParaRPr lang="en-GB"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454" y="519300"/>
            <a:ext cx="1394010" cy="1325524"/>
          </a:xfrm>
          <a:prstGeom prst="rect">
            <a:avLst/>
          </a:prstGeom>
        </p:spPr>
      </p:pic>
      <p:pic>
        <p:nvPicPr>
          <p:cNvPr id="4" name="Picture 3">
            <a:extLst>
              <a:ext uri="{FF2B5EF4-FFF2-40B4-BE49-F238E27FC236}">
                <a16:creationId xmlns:a16="http://schemas.microsoft.com/office/drawing/2014/main" id="{3849E835-24FF-4210-993C-426E23A0DE46}"/>
              </a:ext>
            </a:extLst>
          </p:cNvPr>
          <p:cNvPicPr>
            <a:picLocks noChangeAspect="1"/>
          </p:cNvPicPr>
          <p:nvPr/>
        </p:nvPicPr>
        <p:blipFill>
          <a:blip r:embed="rId3"/>
          <a:stretch>
            <a:fillRect/>
          </a:stretch>
        </p:blipFill>
        <p:spPr>
          <a:xfrm>
            <a:off x="5796136" y="2708920"/>
            <a:ext cx="2792942" cy="34321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296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8000" dirty="0"/>
              <a:t>Henry…</a:t>
            </a:r>
          </a:p>
        </p:txBody>
      </p:sp>
      <p:sp>
        <p:nvSpPr>
          <p:cNvPr id="3" name="TextBox 2"/>
          <p:cNvSpPr txBox="1"/>
          <p:nvPr/>
        </p:nvSpPr>
        <p:spPr>
          <a:xfrm>
            <a:off x="3779912" y="2228023"/>
            <a:ext cx="5148064" cy="4031873"/>
          </a:xfrm>
          <a:prstGeom prst="rect">
            <a:avLst/>
          </a:prstGeom>
          <a:noFill/>
        </p:spPr>
        <p:txBody>
          <a:bodyPr wrap="square" rtlCol="0">
            <a:spAutoFit/>
          </a:bodyPr>
          <a:lstStyle/>
          <a:p>
            <a:pPr algn="ctr"/>
            <a:r>
              <a:rPr lang="en-GB" sz="3200" i="1" dirty="0"/>
              <a:t>… your growth this term has been super. You have really grown in confidence and now contribute so well to class discussions. You have shown the same growth in your independent work.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782" y="598104"/>
            <a:ext cx="1395738" cy="1327168"/>
          </a:xfrm>
          <a:prstGeom prst="rect">
            <a:avLst/>
          </a:prstGeom>
        </p:spPr>
      </p:pic>
      <p:pic>
        <p:nvPicPr>
          <p:cNvPr id="37890" name="Picture 2" descr="learner icon loading">
            <a:extLst>
              <a:ext uri="{FF2B5EF4-FFF2-40B4-BE49-F238E27FC236}">
                <a16:creationId xmlns:a16="http://schemas.microsoft.com/office/drawing/2014/main" id="{D94DB5B9-8D33-4F02-BA0D-B9A41AF85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2952328" cy="38317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86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594623"/>
            <a:ext cx="5760640" cy="1524000"/>
          </a:xfrm>
        </p:spPr>
        <p:txBody>
          <a:bodyPr>
            <a:noAutofit/>
          </a:bodyPr>
          <a:lstStyle/>
          <a:p>
            <a:r>
              <a:rPr lang="en-GB" sz="8000" dirty="0"/>
              <a:t>Anton…</a:t>
            </a:r>
          </a:p>
        </p:txBody>
      </p:sp>
      <p:sp>
        <p:nvSpPr>
          <p:cNvPr id="3" name="TextBox 2"/>
          <p:cNvSpPr txBox="1"/>
          <p:nvPr/>
        </p:nvSpPr>
        <p:spPr>
          <a:xfrm>
            <a:off x="179512" y="2204864"/>
            <a:ext cx="4860032" cy="3785652"/>
          </a:xfrm>
          <a:prstGeom prst="rect">
            <a:avLst/>
          </a:prstGeom>
          <a:noFill/>
        </p:spPr>
        <p:txBody>
          <a:bodyPr wrap="square" rtlCol="0">
            <a:spAutoFit/>
          </a:bodyPr>
          <a:lstStyle/>
          <a:p>
            <a:pPr algn="ctr"/>
            <a:r>
              <a:rPr lang="en-GB" sz="3000" i="1" dirty="0"/>
              <a:t>You have shown great resilience and continue to work hard even when you find something challenging. Your mature attitude to learning has enabled you to make good progress. </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5848" y="627727"/>
            <a:ext cx="1368152" cy="1300937"/>
          </a:xfrm>
          <a:prstGeom prst="rect">
            <a:avLst/>
          </a:prstGeom>
        </p:spPr>
      </p:pic>
      <p:pic>
        <p:nvPicPr>
          <p:cNvPr id="38914" name="Picture 2" descr="learner icon loading">
            <a:extLst>
              <a:ext uri="{FF2B5EF4-FFF2-40B4-BE49-F238E27FC236}">
                <a16:creationId xmlns:a16="http://schemas.microsoft.com/office/drawing/2014/main" id="{F36A578B-F764-4C49-948F-A4A693B07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82050"/>
            <a:ext cx="2927201" cy="37991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7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397" y="425280"/>
            <a:ext cx="6554867" cy="1524000"/>
          </a:xfrm>
        </p:spPr>
        <p:txBody>
          <a:bodyPr>
            <a:noAutofit/>
          </a:bodyPr>
          <a:lstStyle/>
          <a:p>
            <a:r>
              <a:rPr lang="en-GB" sz="8000" dirty="0"/>
              <a:t>Olivia…</a:t>
            </a:r>
          </a:p>
        </p:txBody>
      </p:sp>
      <p:sp>
        <p:nvSpPr>
          <p:cNvPr id="3" name="TextBox 2"/>
          <p:cNvSpPr txBox="1"/>
          <p:nvPr/>
        </p:nvSpPr>
        <p:spPr>
          <a:xfrm>
            <a:off x="3670830" y="2060848"/>
            <a:ext cx="5328592" cy="4524315"/>
          </a:xfrm>
          <a:prstGeom prst="rect">
            <a:avLst/>
          </a:prstGeom>
          <a:noFill/>
        </p:spPr>
        <p:txBody>
          <a:bodyPr wrap="square" rtlCol="0">
            <a:spAutoFit/>
          </a:bodyPr>
          <a:lstStyle/>
          <a:p>
            <a:pPr algn="ctr"/>
            <a:r>
              <a:rPr lang="en-GB" sz="3200" i="1" dirty="0"/>
              <a:t>… for your remarkable growth throughout Year 6, both academically and personally. You have become increasingly confident, responsible, and independent, approaching new challenges with maturity and enthusiasm. </a:t>
            </a:r>
            <a:endParaRPr lang="en-GB"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6751" y="670517"/>
            <a:ext cx="1331640" cy="1266219"/>
          </a:xfrm>
          <a:prstGeom prst="rect">
            <a:avLst/>
          </a:prstGeom>
        </p:spPr>
      </p:pic>
      <p:pic>
        <p:nvPicPr>
          <p:cNvPr id="39938" name="Picture 2" descr="profile-icon">
            <a:extLst>
              <a:ext uri="{FF2B5EF4-FFF2-40B4-BE49-F238E27FC236}">
                <a16:creationId xmlns:a16="http://schemas.microsoft.com/office/drawing/2014/main" id="{6D8B5A9E-068D-437F-A0AB-C8265A413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92" y="2500556"/>
            <a:ext cx="3029700" cy="39321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9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5760640" cy="1524000"/>
          </a:xfrm>
        </p:spPr>
        <p:txBody>
          <a:bodyPr>
            <a:noAutofit/>
          </a:bodyPr>
          <a:lstStyle/>
          <a:p>
            <a:r>
              <a:rPr lang="en-GB" sz="8000" dirty="0" err="1"/>
              <a:t>Yazdan</a:t>
            </a:r>
            <a:r>
              <a:rPr lang="en-GB" sz="8000" dirty="0"/>
              <a:t>…</a:t>
            </a:r>
          </a:p>
        </p:txBody>
      </p:sp>
      <p:sp>
        <p:nvSpPr>
          <p:cNvPr id="3" name="TextBox 2"/>
          <p:cNvSpPr txBox="1"/>
          <p:nvPr/>
        </p:nvSpPr>
        <p:spPr>
          <a:xfrm>
            <a:off x="558189" y="2697882"/>
            <a:ext cx="4752528" cy="3539430"/>
          </a:xfrm>
          <a:prstGeom prst="rect">
            <a:avLst/>
          </a:prstGeom>
          <a:noFill/>
        </p:spPr>
        <p:txBody>
          <a:bodyPr wrap="square" rtlCol="0">
            <a:spAutoFit/>
          </a:bodyPr>
          <a:lstStyle/>
          <a:p>
            <a:pPr algn="ctr"/>
            <a:r>
              <a:rPr lang="en-GB" sz="2800" i="1" dirty="0"/>
              <a:t>… for becoming much more self driven in your learning, managing tasks with maturity and taking pride in completing work to the best of your ability. Your growing sense of ownership is wonderful to see.</a:t>
            </a:r>
            <a:endParaRPr lang="en-GB" sz="32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397" y="620688"/>
            <a:ext cx="1375555" cy="1307976"/>
          </a:xfrm>
          <a:prstGeom prst="rect">
            <a:avLst/>
          </a:prstGeom>
        </p:spPr>
      </p:pic>
      <p:pic>
        <p:nvPicPr>
          <p:cNvPr id="1026" name="Picture 2" descr="learner icon loading">
            <a:extLst>
              <a:ext uri="{FF2B5EF4-FFF2-40B4-BE49-F238E27FC236}">
                <a16:creationId xmlns:a16="http://schemas.microsoft.com/office/drawing/2014/main" id="{43BC12CA-812D-4829-8611-255E9A42F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54940"/>
            <a:ext cx="2683139" cy="34823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27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a:xfrm>
            <a:off x="513992" y="1052736"/>
            <a:ext cx="8234472" cy="2838020"/>
          </a:xfrm>
        </p:spPr>
        <p:txBody>
          <a:bodyPr>
            <a:noAutofit/>
          </a:bodyPr>
          <a:lstStyle/>
          <a:p>
            <a:pPr algn="ctr">
              <a:spcBef>
                <a:spcPts val="0"/>
              </a:spcBef>
              <a:spcAft>
                <a:spcPts val="0"/>
              </a:spcAft>
            </a:pPr>
            <a:r>
              <a:rPr lang="en-GB" sz="10000" b="1" dirty="0">
                <a:solidFill>
                  <a:srgbClr val="FF0000"/>
                </a:solidFill>
                <a:latin typeface="Arial Nova" panose="020B0504020202020204" pitchFamily="34" charset="0"/>
              </a:rPr>
              <a:t>Love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509120"/>
            <a:ext cx="2120171" cy="2017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46DF-95A7-4F59-9A20-BE1864CF6B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A7BC2D-A198-4C37-9C83-0BBCAD9BA55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63922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BD591-DB6E-48B3-B649-BCE696E0855C}"/>
              </a:ext>
            </a:extLst>
          </p:cNvPr>
          <p:cNvSpPr>
            <a:spLocks noGrp="1"/>
          </p:cNvSpPr>
          <p:nvPr>
            <p:ph type="title"/>
          </p:nvPr>
        </p:nvSpPr>
        <p:spPr/>
        <p:txBody>
          <a:bodyPr/>
          <a:lstStyle/>
          <a:p>
            <a:pPr algn="ctr"/>
            <a:r>
              <a:rPr lang="en-GB" sz="6000" dirty="0">
                <a:solidFill>
                  <a:schemeClr val="tx1"/>
                </a:solidFill>
              </a:rPr>
              <a:t>Attendance Winner</a:t>
            </a:r>
          </a:p>
        </p:txBody>
      </p:sp>
      <p:pic>
        <p:nvPicPr>
          <p:cNvPr id="7" name="Picture 6">
            <a:extLst>
              <a:ext uri="{FF2B5EF4-FFF2-40B4-BE49-F238E27FC236}">
                <a16:creationId xmlns:a16="http://schemas.microsoft.com/office/drawing/2014/main" id="{B434214D-EA84-4EC5-82AE-F39F25D7634F}"/>
              </a:ext>
            </a:extLst>
          </p:cNvPr>
          <p:cNvPicPr>
            <a:picLocks noChangeAspect="1"/>
          </p:cNvPicPr>
          <p:nvPr/>
        </p:nvPicPr>
        <p:blipFill>
          <a:blip r:embed="rId2"/>
          <a:stretch>
            <a:fillRect/>
          </a:stretch>
        </p:blipFill>
        <p:spPr>
          <a:xfrm>
            <a:off x="2976560" y="2276872"/>
            <a:ext cx="3190875" cy="4238625"/>
          </a:xfrm>
          <a:prstGeom prst="rect">
            <a:avLst/>
          </a:prstGeom>
        </p:spPr>
      </p:pic>
    </p:spTree>
    <p:extLst>
      <p:ext uri="{BB962C8B-B14F-4D97-AF65-F5344CB8AC3E}">
        <p14:creationId xmlns:p14="http://schemas.microsoft.com/office/powerpoint/2010/main" val="111504726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ounded Rectangle 1"/>
          <p:cNvSpPr/>
          <p:nvPr/>
        </p:nvSpPr>
        <p:spPr>
          <a:xfrm>
            <a:off x="439046" y="559179"/>
            <a:ext cx="8265907" cy="5681483"/>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755576" y="869902"/>
            <a:ext cx="5976664" cy="5118196"/>
          </a:xfrm>
          <a:prstGeom prst="rect">
            <a:avLst/>
          </a:prstGeom>
        </p:spPr>
        <p:txBody>
          <a:bodyPr wrap="square">
            <a:spAutoFit/>
          </a:bodyPr>
          <a:lstStyle/>
          <a:p>
            <a:pPr defTabSz="257175">
              <a:lnSpc>
                <a:spcPct val="150000"/>
              </a:lnSpc>
              <a:defRPr/>
            </a:pPr>
            <a:r>
              <a:rPr lang="en-GB" sz="2200" b="1" dirty="0">
                <a:latin typeface="Calibri" panose="020F0502020204030204" pitchFamily="34" charset="0"/>
              </a:rPr>
              <a:t>Our School Prayer </a:t>
            </a:r>
            <a:endParaRPr lang="en-GB" sz="2200" dirty="0">
              <a:latin typeface="Calibri" panose="020F0502020204030204" pitchFamily="34" charset="0"/>
            </a:endParaRP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t. Joseph’s is our school. </a:t>
            </a:r>
          </a:p>
          <a:p>
            <a:pPr defTabSz="257175">
              <a:lnSpc>
                <a:spcPct val="150000"/>
              </a:lnSpc>
              <a:defRPr/>
            </a:pPr>
            <a:r>
              <a:rPr lang="en-GB" sz="2200" b="1" dirty="0">
                <a:latin typeface="Calibri" panose="020F0502020204030204" pitchFamily="34" charset="0"/>
              </a:rPr>
              <a:t>T</a:t>
            </a:r>
            <a:r>
              <a:rPr lang="en-GB" sz="2200" dirty="0">
                <a:latin typeface="Calibri" panose="020F0502020204030204" pitchFamily="34" charset="0"/>
              </a:rPr>
              <a:t>each us Lord, to Love, Learn and Grow together. </a:t>
            </a:r>
          </a:p>
          <a:p>
            <a:pPr defTabSz="257175">
              <a:lnSpc>
                <a:spcPct val="150000"/>
              </a:lnSpc>
              <a:defRPr/>
            </a:pPr>
            <a:r>
              <a:rPr lang="en-GB" sz="2200" b="1" dirty="0">
                <a:latin typeface="Calibri" panose="020F0502020204030204" pitchFamily="34" charset="0"/>
              </a:rPr>
              <a:t>J</a:t>
            </a:r>
            <a:r>
              <a:rPr lang="en-GB" sz="2200" dirty="0">
                <a:latin typeface="Calibri" panose="020F0502020204030204" pitchFamily="34" charset="0"/>
              </a:rPr>
              <a:t>ust as you guided your beloved son, Jesus. </a:t>
            </a:r>
          </a:p>
          <a:p>
            <a:pPr defTabSz="257175">
              <a:lnSpc>
                <a:spcPct val="150000"/>
              </a:lnSpc>
              <a:defRPr/>
            </a:pPr>
            <a:r>
              <a:rPr lang="en-GB" sz="2200" b="1" dirty="0">
                <a:latin typeface="Calibri" panose="020F0502020204030204" pitchFamily="34" charset="0"/>
              </a:rPr>
              <a:t>O</a:t>
            </a:r>
            <a:r>
              <a:rPr lang="en-GB" sz="2200" dirty="0">
                <a:latin typeface="Calibri" panose="020F0502020204030204" pitchFamily="34" charset="0"/>
              </a:rPr>
              <a:t>pen our hearts to your plans for us and </a:t>
            </a: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how us your path to follow. </a:t>
            </a:r>
          </a:p>
          <a:p>
            <a:pPr defTabSz="257175">
              <a:lnSpc>
                <a:spcPct val="150000"/>
              </a:lnSpc>
              <a:defRPr/>
            </a:pPr>
            <a:r>
              <a:rPr lang="en-GB" sz="2200" b="1" dirty="0">
                <a:latin typeface="Calibri" panose="020F0502020204030204" pitchFamily="34" charset="0"/>
              </a:rPr>
              <a:t>E</a:t>
            </a:r>
            <a:r>
              <a:rPr lang="en-GB" sz="2200" dirty="0">
                <a:latin typeface="Calibri" panose="020F0502020204030204" pitchFamily="34" charset="0"/>
              </a:rPr>
              <a:t>ach day, help us to feel your presence among us, </a:t>
            </a:r>
          </a:p>
          <a:p>
            <a:pPr defTabSz="257175">
              <a:lnSpc>
                <a:spcPct val="150000"/>
              </a:lnSpc>
              <a:defRPr/>
            </a:pPr>
            <a:r>
              <a:rPr lang="en-GB" sz="2200" b="1" dirty="0">
                <a:latin typeface="Calibri" panose="020F0502020204030204" pitchFamily="34" charset="0"/>
              </a:rPr>
              <a:t>P</a:t>
            </a:r>
            <a:r>
              <a:rPr lang="en-GB" sz="2200" dirty="0">
                <a:latin typeface="Calibri" panose="020F0502020204030204" pitchFamily="34" charset="0"/>
              </a:rPr>
              <a:t>rotecting us on our journey. </a:t>
            </a:r>
          </a:p>
          <a:p>
            <a:pPr defTabSz="257175">
              <a:lnSpc>
                <a:spcPct val="150000"/>
              </a:lnSpc>
              <a:defRPr/>
            </a:pPr>
            <a:r>
              <a:rPr lang="en-GB" sz="2200" b="1" dirty="0">
                <a:latin typeface="Calibri" panose="020F0502020204030204" pitchFamily="34" charset="0"/>
              </a:rPr>
              <a:t>H</a:t>
            </a:r>
            <a:r>
              <a:rPr lang="en-GB" sz="2200" dirty="0">
                <a:latin typeface="Calibri" panose="020F0502020204030204" pitchFamily="34" charset="0"/>
              </a:rPr>
              <a:t>oly Spirit be with us. </a:t>
            </a: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t. Joseph pray for us. Amen </a:t>
            </a:r>
            <a:endParaRPr lang="en-GB" sz="2200" dirty="0">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47721" y="1853607"/>
            <a:ext cx="2362331" cy="296216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2058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DE519A2C-8CCA-46B9-BF2A-D055FF0E1532}"/>
              </a:ext>
            </a:extLst>
          </p:cNvPr>
          <p:cNvPicPr>
            <a:picLocks noChangeAspect="1"/>
          </p:cNvPicPr>
          <p:nvPr/>
        </p:nvPicPr>
        <p:blipFill>
          <a:blip r:embed="rId3"/>
          <a:stretch>
            <a:fillRect/>
          </a:stretch>
        </p:blipFill>
        <p:spPr>
          <a:xfrm>
            <a:off x="2123728" y="2636912"/>
            <a:ext cx="4104431" cy="3720345"/>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id="{D8153A61-0A7F-4027-920B-5218935D3A52}"/>
              </a:ext>
            </a:extLst>
          </p:cNvPr>
          <p:cNvSpPr/>
          <p:nvPr/>
        </p:nvSpPr>
        <p:spPr>
          <a:xfrm>
            <a:off x="467544" y="332656"/>
            <a:ext cx="705675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Trebuchet MS" panose="020B0603020202020204"/>
                <a:ea typeface="+mn-ea"/>
                <a:cs typeface="+mn-cs"/>
              </a:rPr>
              <a:t>To end our assembly, let us make the sign of the cross together.</a:t>
            </a:r>
            <a:endParaRPr kumimoji="0" lang="en-GB" sz="4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539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0" name="Picture 2" descr="Easter Bunny Images – Browse 1,203,167 Stock Photos, Vectors, and Video |  Adobe Stock">
            <a:extLst>
              <a:ext uri="{FF2B5EF4-FFF2-40B4-BE49-F238E27FC236}">
                <a16:creationId xmlns:a16="http://schemas.microsoft.com/office/drawing/2014/main" id="{BF9D8088-B6DB-4244-A9E8-3767DE6FD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8" y="620688"/>
            <a:ext cx="885138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50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554867" cy="1524000"/>
          </a:xfrm>
        </p:spPr>
        <p:txBody>
          <a:bodyPr>
            <a:noAutofit/>
          </a:bodyPr>
          <a:lstStyle/>
          <a:p>
            <a:r>
              <a:rPr lang="en-GB" sz="8000" dirty="0" err="1"/>
              <a:t>Kairav</a:t>
            </a:r>
            <a:r>
              <a:rPr lang="en-GB" sz="8000" dirty="0"/>
              <a:t>…</a:t>
            </a:r>
          </a:p>
        </p:txBody>
      </p:sp>
      <p:sp>
        <p:nvSpPr>
          <p:cNvPr id="3" name="TextBox 2"/>
          <p:cNvSpPr txBox="1"/>
          <p:nvPr/>
        </p:nvSpPr>
        <p:spPr>
          <a:xfrm>
            <a:off x="4067944" y="2204864"/>
            <a:ext cx="4932040" cy="4524315"/>
          </a:xfrm>
          <a:prstGeom prst="rect">
            <a:avLst/>
          </a:prstGeom>
          <a:noFill/>
        </p:spPr>
        <p:txBody>
          <a:bodyPr wrap="square" rtlCol="0">
            <a:spAutoFit/>
          </a:bodyPr>
          <a:lstStyle/>
          <a:p>
            <a:pPr algn="ctr"/>
            <a:r>
              <a:rPr lang="en-GB" sz="3600" i="1" dirty="0">
                <a:solidFill>
                  <a:schemeClr val="bg1"/>
                </a:solidFill>
              </a:rPr>
              <a:t>… for being nurturing and kind to all children in the class.  You are always thinking about others and treat others as you would like to be treated. </a:t>
            </a:r>
            <a:endParaRPr lang="en-GB" sz="4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917" y="620688"/>
            <a:ext cx="1328083" cy="1263893"/>
          </a:xfrm>
          <a:prstGeom prst="rect">
            <a:avLst/>
          </a:prstGeom>
        </p:spPr>
      </p:pic>
      <p:pic>
        <p:nvPicPr>
          <p:cNvPr id="7170" name="Picture 2" descr="learner icon loading">
            <a:extLst>
              <a:ext uri="{FF2B5EF4-FFF2-40B4-BE49-F238E27FC236}">
                <a16:creationId xmlns:a16="http://schemas.microsoft.com/office/drawing/2014/main" id="{D62DD4DA-40EE-4ECF-9B8D-06ACE9626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88289"/>
            <a:ext cx="2953508" cy="38332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9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084" y="606336"/>
            <a:ext cx="5760640" cy="1524000"/>
          </a:xfrm>
        </p:spPr>
        <p:txBody>
          <a:bodyPr>
            <a:noAutofit/>
          </a:bodyPr>
          <a:lstStyle/>
          <a:p>
            <a:r>
              <a:rPr lang="en-GB" sz="8000" dirty="0"/>
              <a:t>Teddy…</a:t>
            </a:r>
          </a:p>
        </p:txBody>
      </p:sp>
      <p:sp>
        <p:nvSpPr>
          <p:cNvPr id="3" name="TextBox 2"/>
          <p:cNvSpPr txBox="1"/>
          <p:nvPr/>
        </p:nvSpPr>
        <p:spPr>
          <a:xfrm>
            <a:off x="107504" y="2235279"/>
            <a:ext cx="4968552" cy="4031873"/>
          </a:xfrm>
          <a:prstGeom prst="rect">
            <a:avLst/>
          </a:prstGeom>
          <a:noFill/>
        </p:spPr>
        <p:txBody>
          <a:bodyPr wrap="square" rtlCol="0">
            <a:spAutoFit/>
          </a:bodyPr>
          <a:lstStyle/>
          <a:p>
            <a:pPr algn="ctr"/>
            <a:r>
              <a:rPr lang="en-GB" sz="3200" i="1" dirty="0">
                <a:solidFill>
                  <a:schemeClr val="bg1"/>
                </a:solidFill>
              </a:rPr>
              <a:t>… for consistently demonstrating kindness, care and warmth towards your peers, teachers and adults in school.  Your smile is infectious and brightens up everyone's day.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3242" y="576576"/>
            <a:ext cx="1420758" cy="1352088"/>
          </a:xfrm>
          <a:prstGeom prst="rect">
            <a:avLst/>
          </a:prstGeom>
        </p:spPr>
      </p:pic>
      <p:pic>
        <p:nvPicPr>
          <p:cNvPr id="8194" name="Picture 2" descr="https://pazprdpfmimagesa.blob.core.windows.net/f6506f57-d1b1-45cc-92cd-e1502954f554/1f288c12-4463-42ef-93b0-bed07fabeab9?sv=2025-01-05&amp;se=2026-03-15T18%3A18%3A11Z&amp;sr=b&amp;sp=r&amp;sig=mMpt1MB9JtrTaeCRV%2FVVRYJe8pb2QH16tizor2zx0a4%3D">
            <a:extLst>
              <a:ext uri="{FF2B5EF4-FFF2-40B4-BE49-F238E27FC236}">
                <a16:creationId xmlns:a16="http://schemas.microsoft.com/office/drawing/2014/main" id="{7CA92209-5EB4-4F0E-AB4E-4A3223A55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636912"/>
            <a:ext cx="2785137" cy="361475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954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8000" dirty="0" err="1"/>
              <a:t>Livvy</a:t>
            </a:r>
            <a:r>
              <a:rPr lang="en-GB" sz="8000" dirty="0"/>
              <a:t>…</a:t>
            </a:r>
          </a:p>
        </p:txBody>
      </p:sp>
      <p:sp>
        <p:nvSpPr>
          <p:cNvPr id="3" name="TextBox 2"/>
          <p:cNvSpPr txBox="1"/>
          <p:nvPr/>
        </p:nvSpPr>
        <p:spPr>
          <a:xfrm>
            <a:off x="3707904" y="2135273"/>
            <a:ext cx="5231997" cy="4708981"/>
          </a:xfrm>
          <a:prstGeom prst="rect">
            <a:avLst/>
          </a:prstGeom>
          <a:noFill/>
        </p:spPr>
        <p:txBody>
          <a:bodyPr wrap="square" rtlCol="0">
            <a:spAutoFit/>
          </a:bodyPr>
          <a:lstStyle/>
          <a:p>
            <a:pPr algn="ctr"/>
            <a:r>
              <a:rPr lang="en-GB" sz="3000" i="1" dirty="0">
                <a:solidFill>
                  <a:schemeClr val="bg1"/>
                </a:solidFill>
              </a:rPr>
              <a:t>… for being a kind, thoughtful and positive presence in the class. You show care for others and help create a warm and welcoming environment. Your gentle nature and uplifting attitude make the classroom a better place for everyone.  </a:t>
            </a:r>
            <a:endParaRPr lang="en-GB" sz="3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6362" y="560512"/>
            <a:ext cx="1437638" cy="1368152"/>
          </a:xfrm>
          <a:prstGeom prst="rect">
            <a:avLst/>
          </a:prstGeom>
        </p:spPr>
      </p:pic>
      <p:pic>
        <p:nvPicPr>
          <p:cNvPr id="9218" name="Picture 2" descr="profile-icon">
            <a:extLst>
              <a:ext uri="{FF2B5EF4-FFF2-40B4-BE49-F238E27FC236}">
                <a16:creationId xmlns:a16="http://schemas.microsoft.com/office/drawing/2014/main" id="{DE7A6B62-0093-4A33-9160-87D5F13F2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2775107" cy="360173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48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14772"/>
            <a:ext cx="5760640" cy="1524000"/>
          </a:xfrm>
        </p:spPr>
        <p:txBody>
          <a:bodyPr>
            <a:noAutofit/>
          </a:bodyPr>
          <a:lstStyle/>
          <a:p>
            <a:r>
              <a:rPr lang="en-GB" sz="8000" dirty="0"/>
              <a:t>William…</a:t>
            </a:r>
          </a:p>
        </p:txBody>
      </p:sp>
      <p:sp>
        <p:nvSpPr>
          <p:cNvPr id="3" name="TextBox 2"/>
          <p:cNvSpPr txBox="1"/>
          <p:nvPr/>
        </p:nvSpPr>
        <p:spPr>
          <a:xfrm>
            <a:off x="449606" y="2708920"/>
            <a:ext cx="4536504" cy="2862322"/>
          </a:xfrm>
          <a:prstGeom prst="rect">
            <a:avLst/>
          </a:prstGeom>
          <a:noFill/>
        </p:spPr>
        <p:txBody>
          <a:bodyPr wrap="square" rtlCol="0">
            <a:spAutoFit/>
          </a:bodyPr>
          <a:lstStyle/>
          <a:p>
            <a:pPr algn="ctr"/>
            <a:r>
              <a:rPr lang="en-GB" sz="3000" i="1" dirty="0">
                <a:solidFill>
                  <a:schemeClr val="bg1"/>
                </a:solidFill>
              </a:rPr>
              <a:t>…for always maintaining a positive outlook and encouraging others, giving advice that is consistently thoughtful, kind and uplifting.</a:t>
            </a:r>
            <a:endParaRPr lang="en-GB" sz="2800" i="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755" y="692696"/>
            <a:ext cx="1298741" cy="1235968"/>
          </a:xfrm>
          <a:prstGeom prst="rect">
            <a:avLst/>
          </a:prstGeom>
        </p:spPr>
      </p:pic>
      <p:pic>
        <p:nvPicPr>
          <p:cNvPr id="10242" name="Picture 2" descr="learner icon loading">
            <a:extLst>
              <a:ext uri="{FF2B5EF4-FFF2-40B4-BE49-F238E27FC236}">
                <a16:creationId xmlns:a16="http://schemas.microsoft.com/office/drawing/2014/main" id="{9755FF31-4369-42FE-9D41-1DF4F963E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565" y="2554478"/>
            <a:ext cx="2829560" cy="36724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5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a:t>Sienna</a:t>
            </a:r>
            <a:r>
              <a:rPr lang="en-GB" sz="8000" dirty="0"/>
              <a:t>…</a:t>
            </a:r>
          </a:p>
        </p:txBody>
      </p:sp>
      <p:sp>
        <p:nvSpPr>
          <p:cNvPr id="3" name="TextBox 2"/>
          <p:cNvSpPr txBox="1"/>
          <p:nvPr/>
        </p:nvSpPr>
        <p:spPr>
          <a:xfrm>
            <a:off x="3851921" y="2272129"/>
            <a:ext cx="4824536" cy="4093428"/>
          </a:xfrm>
          <a:prstGeom prst="rect">
            <a:avLst/>
          </a:prstGeom>
          <a:noFill/>
        </p:spPr>
        <p:txBody>
          <a:bodyPr wrap="square" rtlCol="0">
            <a:spAutoFit/>
          </a:bodyPr>
          <a:lstStyle/>
          <a:p>
            <a:pPr algn="ctr"/>
            <a:r>
              <a:rPr lang="en-GB" sz="3200" i="1" dirty="0">
                <a:solidFill>
                  <a:schemeClr val="bg1"/>
                </a:solidFill>
              </a:rPr>
              <a:t>… for demonstrating a real love for learning and school life.  You are always cheery and positive, showing kindness and care to those around you. </a:t>
            </a:r>
          </a:p>
          <a:p>
            <a:pPr algn="ctr"/>
            <a:endParaRPr lang="en-GB" sz="36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3909" y="596244"/>
            <a:ext cx="1400091" cy="1332420"/>
          </a:xfrm>
          <a:prstGeom prst="rect">
            <a:avLst/>
          </a:prstGeom>
        </p:spPr>
      </p:pic>
      <p:pic>
        <p:nvPicPr>
          <p:cNvPr id="11266" name="Picture 2" descr="learner icon loading">
            <a:extLst>
              <a:ext uri="{FF2B5EF4-FFF2-40B4-BE49-F238E27FC236}">
                <a16:creationId xmlns:a16="http://schemas.microsoft.com/office/drawing/2014/main" id="{8957D20B-D05F-4022-B920-794DA247A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80928"/>
            <a:ext cx="2592288" cy="336445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0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533975"/>
            <a:ext cx="5760640" cy="1524000"/>
          </a:xfrm>
        </p:spPr>
        <p:txBody>
          <a:bodyPr>
            <a:noAutofit/>
          </a:bodyPr>
          <a:lstStyle/>
          <a:p>
            <a:r>
              <a:rPr lang="en-GB" sz="8000" dirty="0"/>
              <a:t>Martin…</a:t>
            </a:r>
          </a:p>
        </p:txBody>
      </p:sp>
      <p:sp>
        <p:nvSpPr>
          <p:cNvPr id="3" name="TextBox 2"/>
          <p:cNvSpPr txBox="1"/>
          <p:nvPr/>
        </p:nvSpPr>
        <p:spPr>
          <a:xfrm>
            <a:off x="179512" y="2132856"/>
            <a:ext cx="4932040" cy="5139869"/>
          </a:xfrm>
          <a:prstGeom prst="rect">
            <a:avLst/>
          </a:prstGeom>
          <a:noFill/>
        </p:spPr>
        <p:txBody>
          <a:bodyPr wrap="square" rtlCol="0">
            <a:spAutoFit/>
          </a:bodyPr>
          <a:lstStyle/>
          <a:p>
            <a:pPr algn="ctr"/>
            <a:r>
              <a:rPr lang="en-GB" sz="3200" i="1" dirty="0">
                <a:solidFill>
                  <a:schemeClr val="bg1"/>
                </a:solidFill>
              </a:rPr>
              <a:t>… for showing love to everyone around you.  Your kind and caring nature shows in everything that you do.  You look for ways to help in the classroom and are a great role model for others to follow. </a:t>
            </a:r>
          </a:p>
          <a:p>
            <a:pPr algn="ctr"/>
            <a:endParaRPr lang="en-GB" sz="4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62337"/>
            <a:ext cx="1331640" cy="1267277"/>
          </a:xfrm>
          <a:prstGeom prst="rect">
            <a:avLst/>
          </a:prstGeom>
        </p:spPr>
      </p:pic>
      <p:pic>
        <p:nvPicPr>
          <p:cNvPr id="12290" name="Picture 2" descr="learner icon loading">
            <a:extLst>
              <a:ext uri="{FF2B5EF4-FFF2-40B4-BE49-F238E27FC236}">
                <a16:creationId xmlns:a16="http://schemas.microsoft.com/office/drawing/2014/main" id="{DB606308-F383-402F-9459-C4086EC6D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92280"/>
            <a:ext cx="2952328" cy="38317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76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5971</TotalTime>
  <Words>1193</Words>
  <Application>Microsoft Office PowerPoint</Application>
  <PresentationFormat>On-screen Show (4:3)</PresentationFormat>
  <Paragraphs>97</Paragraphs>
  <Slides>34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 Nova</vt:lpstr>
      <vt:lpstr>Calibri</vt:lpstr>
      <vt:lpstr>Calibri Light</vt:lpstr>
      <vt:lpstr>Trebuchet MS</vt:lpstr>
      <vt:lpstr>Berlin</vt:lpstr>
      <vt:lpstr>Office Theme</vt:lpstr>
      <vt:lpstr>PowerPoint Presentation</vt:lpstr>
      <vt:lpstr> LOVE, LEARN, GROW AWARDS  LENT 2026</vt:lpstr>
      <vt:lpstr>PowerPoint Presentation</vt:lpstr>
      <vt:lpstr>Kairav…</vt:lpstr>
      <vt:lpstr>Teddy…</vt:lpstr>
      <vt:lpstr>Livvy…</vt:lpstr>
      <vt:lpstr>William…</vt:lpstr>
      <vt:lpstr>Sienna…</vt:lpstr>
      <vt:lpstr>Martin…</vt:lpstr>
      <vt:lpstr> Thomas…</vt:lpstr>
      <vt:lpstr>Millie…</vt:lpstr>
      <vt:lpstr>PowerPoint Presentation</vt:lpstr>
      <vt:lpstr>Rajvir…</vt:lpstr>
      <vt:lpstr>Anna…</vt:lpstr>
      <vt:lpstr>Maahi…</vt:lpstr>
      <vt:lpstr>Mia…</vt:lpstr>
      <vt:lpstr>Lily…</vt:lpstr>
      <vt:lpstr>Pablo…</vt:lpstr>
      <vt:lpstr>Sienna…</vt:lpstr>
      <vt:lpstr>Safiya…</vt:lpstr>
      <vt:lpstr>PowerPoint Presentation</vt:lpstr>
      <vt:lpstr>Chimdi…</vt:lpstr>
      <vt:lpstr>Ariya…</vt:lpstr>
      <vt:lpstr>Emilia…</vt:lpstr>
      <vt:lpstr>Bailey…</vt:lpstr>
      <vt:lpstr>Henry…</vt:lpstr>
      <vt:lpstr>Anton…</vt:lpstr>
      <vt:lpstr>Olivia…</vt:lpstr>
      <vt:lpstr>Yazdan…</vt:lpstr>
      <vt:lpstr>PowerPoint Presentation</vt:lpstr>
      <vt:lpstr>Attendance Winner</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OF THE TERM</dc:title>
  <dc:creator>Caroline Lovegrove</dc:creator>
  <cp:lastModifiedBy>Mrs P OKane</cp:lastModifiedBy>
  <cp:revision>272</cp:revision>
  <dcterms:created xsi:type="dcterms:W3CDTF">2015-03-25T20:00:19Z</dcterms:created>
  <dcterms:modified xsi:type="dcterms:W3CDTF">2026-03-24T07:25:04Z</dcterms:modified>
</cp:coreProperties>
</file>