
<file path=[Content_Types].xml><?xml version="1.0" encoding="utf-8"?>
<Types xmlns="http://schemas.openxmlformats.org/package/2006/content-types">
  <Default Extension="png" ContentType="image/png"/>
  <Default Extension="mp3" ContentType="audio/mpeg"/>
  <Default Extension="png&amp;ehk=gmJB2TiXKrR0fQiO0XHLSg&amp;r=0&amp;pid=OfficeInsert"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 id="2147484048" r:id="rId2"/>
    <p:sldMasterId id="2147484060" r:id="rId3"/>
  </p:sldMasterIdLst>
  <p:notesMasterIdLst>
    <p:notesMasterId r:id="rId32"/>
  </p:notesMasterIdLst>
  <p:sldIdLst>
    <p:sldId id="453" r:id="rId4"/>
    <p:sldId id="256" r:id="rId5"/>
    <p:sldId id="257" r:id="rId6"/>
    <p:sldId id="258" r:id="rId7"/>
    <p:sldId id="296" r:id="rId8"/>
    <p:sldId id="297" r:id="rId9"/>
    <p:sldId id="305" r:id="rId10"/>
    <p:sldId id="298" r:id="rId11"/>
    <p:sldId id="306" r:id="rId12"/>
    <p:sldId id="312" r:id="rId13"/>
    <p:sldId id="313" r:id="rId14"/>
    <p:sldId id="314" r:id="rId15"/>
    <p:sldId id="315" r:id="rId16"/>
    <p:sldId id="316" r:id="rId17"/>
    <p:sldId id="317" r:id="rId18"/>
    <p:sldId id="318" r:id="rId19"/>
    <p:sldId id="328" r:id="rId20"/>
    <p:sldId id="329" r:id="rId21"/>
    <p:sldId id="330" r:id="rId22"/>
    <p:sldId id="331" r:id="rId23"/>
    <p:sldId id="332" r:id="rId24"/>
    <p:sldId id="333" r:id="rId25"/>
    <p:sldId id="334" r:id="rId26"/>
    <p:sldId id="680" r:id="rId27"/>
    <p:sldId id="343" r:id="rId28"/>
    <p:sldId id="395" r:id="rId29"/>
    <p:sldId id="639" r:id="rId30"/>
    <p:sldId id="67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9999FF"/>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39" autoAdjust="0"/>
    <p:restoredTop sz="94660"/>
  </p:normalViewPr>
  <p:slideViewPr>
    <p:cSldViewPr>
      <p:cViewPr varScale="1">
        <p:scale>
          <a:sx n="110" d="100"/>
          <a:sy n="110" d="100"/>
        </p:scale>
        <p:origin x="1368" y="114"/>
      </p:cViewPr>
      <p:guideLst>
        <p:guide orient="horz" pos="1706"/>
        <p:guide pos="2880"/>
      </p:guideLst>
    </p:cSldViewPr>
  </p:slid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8D10F-9ADF-44E8-BB63-9DE7450C2738}" type="datetimeFigureOut">
              <a:rPr lang="en-GB" smtClean="0"/>
              <a:t>26/03/2026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8C43D-211F-4519-8B21-CFBCE8DE028C}" type="slidenum">
              <a:rPr lang="en-GB" smtClean="0"/>
              <a:t>‹#›</a:t>
            </a:fld>
            <a:endParaRPr lang="en-GB"/>
          </a:p>
        </p:txBody>
      </p:sp>
    </p:spTree>
    <p:extLst>
      <p:ext uri="{BB962C8B-B14F-4D97-AF65-F5344CB8AC3E}">
        <p14:creationId xmlns:p14="http://schemas.microsoft.com/office/powerpoint/2010/main" val="1061157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dszpVNJIklM"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youtube.com/watch?v=gfJkJavuz-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a:p>
            <a:endParaRPr lang="en-GB" dirty="0"/>
          </a:p>
          <a:p>
            <a:r>
              <a:rPr lang="en-GB" dirty="0"/>
              <a:t>https://www.youtube.com/watch?v=RGB2E0NzO2A</a:t>
            </a:r>
          </a:p>
          <a:p>
            <a:endParaRPr lang="en-GB" dirty="0"/>
          </a:p>
          <a:p>
            <a:r>
              <a:rPr lang="en-GB" dirty="0"/>
              <a:t>https://www.youtube.com/watch?v=pD7z76sMGaw – Clinging to the cross</a:t>
            </a:r>
          </a:p>
          <a:p>
            <a:endParaRPr lang="en-GB" dirty="0"/>
          </a:p>
          <a:p>
            <a:r>
              <a:rPr lang="en-GB" dirty="0"/>
              <a:t>https://www.youtube.com/watch?v=OCKq_CdoYE0 – wait for</a:t>
            </a:r>
            <a:r>
              <a:rPr lang="en-GB" baseline="0" dirty="0"/>
              <a:t> the lord</a:t>
            </a:r>
          </a:p>
          <a:p>
            <a:endParaRPr lang="en-GB" baseline="0" dirty="0"/>
          </a:p>
          <a:p>
            <a:r>
              <a:rPr lang="en-GB" dirty="0"/>
              <a:t>https://www.youtube.com/watch?v=uzTo-8pusSQ – Jesus remember</a:t>
            </a:r>
            <a:r>
              <a:rPr lang="en-GB" baseline="0" dirty="0"/>
              <a:t> me</a:t>
            </a:r>
          </a:p>
          <a:p>
            <a:r>
              <a:rPr lang="en-GB" dirty="0"/>
              <a:t>https://www.youtube.com/watch?v=RGB2E0NzO2A</a:t>
            </a:r>
          </a:p>
          <a:p>
            <a:endParaRPr lang="en-GB" dirty="0"/>
          </a:p>
          <a:p>
            <a:r>
              <a:rPr lang="en-GB" dirty="0"/>
              <a:t>https://www.youtube.com/watch?v=9oCNwIA6xLc - Remembrance</a:t>
            </a:r>
          </a:p>
        </p:txBody>
      </p:sp>
      <p:sp>
        <p:nvSpPr>
          <p:cNvPr id="4" name="Slide Number Placeholder 3"/>
          <p:cNvSpPr>
            <a:spLocks noGrp="1"/>
          </p:cNvSpPr>
          <p:nvPr>
            <p:ph type="sldNum" sz="quarter" idx="10"/>
          </p:nvPr>
        </p:nvSpPr>
        <p:spPr/>
        <p:txBody>
          <a:bodyPr/>
          <a:lstStyle/>
          <a:p>
            <a:fld id="{2F08C43D-211F-4519-8B21-CFBCE8DE028C}" type="slidenum">
              <a:rPr lang="en-GB" smtClean="0"/>
              <a:t>1</a:t>
            </a:fld>
            <a:endParaRPr lang="en-GB"/>
          </a:p>
        </p:txBody>
      </p:sp>
    </p:spTree>
    <p:extLst>
      <p:ext uri="{BB962C8B-B14F-4D97-AF65-F5344CB8AC3E}">
        <p14:creationId xmlns:p14="http://schemas.microsoft.com/office/powerpoint/2010/main" val="256898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08C43D-211F-4519-8B21-CFBCE8DE028C}" type="slidenum">
              <a:rPr lang="en-GB" smtClean="0"/>
              <a:t>11</a:t>
            </a:fld>
            <a:endParaRPr lang="en-GB"/>
          </a:p>
        </p:txBody>
      </p:sp>
    </p:spTree>
    <p:extLst>
      <p:ext uri="{BB962C8B-B14F-4D97-AF65-F5344CB8AC3E}">
        <p14:creationId xmlns:p14="http://schemas.microsoft.com/office/powerpoint/2010/main" val="194058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30A2A-C5E2-4DF9-8D82-5FCAEF95206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02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877888"/>
            <a:ext cx="5856288" cy="43926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785654" y="11122313"/>
            <a:ext cx="2896093" cy="587524"/>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620F84-F77B-F543-ABC2-65D2CAC21E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891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https://www.youtube.com/watch?v=pD7z76sMGaw – Clinging to the cross</a:t>
            </a:r>
          </a:p>
          <a:p>
            <a:endParaRPr lang="en-GB" dirty="0"/>
          </a:p>
          <a:p>
            <a:r>
              <a:rPr lang="en-GB" dirty="0"/>
              <a:t>https://www.youtube.com/watch?v=OCKq_CdoYE0 – wait for</a:t>
            </a:r>
            <a:r>
              <a:rPr lang="en-GB" baseline="0" dirty="0"/>
              <a:t> the lord</a:t>
            </a:r>
          </a:p>
          <a:p>
            <a:endParaRPr lang="en-GB" baseline="0" dirty="0"/>
          </a:p>
          <a:p>
            <a:r>
              <a:rPr lang="en-GB" dirty="0"/>
              <a:t>https://www.youtube.com/watch?v=uzTo-8pusSQ – Jesus remember</a:t>
            </a:r>
            <a:r>
              <a:rPr lang="en-GB" baseline="0" dirty="0"/>
              <a:t> me</a:t>
            </a:r>
          </a:p>
          <a:p>
            <a:r>
              <a:rPr lang="en-GB" dirty="0"/>
              <a:t>https://www.youtube.com/watch?v=RGB2E0NzO2A</a:t>
            </a:r>
          </a:p>
          <a:p>
            <a:endParaRPr lang="en-GB" dirty="0"/>
          </a:p>
          <a:p>
            <a:r>
              <a:rPr lang="en-GB" dirty="0"/>
              <a:t>https://www.youtube.com/watch?v=9oCNwIA6xLc - Remembrance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8C43D-211F-4519-8B21-CFBCE8DE02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036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https://www.youtube.com/watch?v=dszpVNJIklM</a:t>
            </a:r>
            <a:endParaRPr lang="en-GB" dirty="0"/>
          </a:p>
          <a:p>
            <a:endParaRPr lang="en-GB" dirty="0"/>
          </a:p>
          <a:p>
            <a:r>
              <a:rPr lang="en-GB" dirty="0">
                <a:hlinkClick r:id="rId4"/>
              </a:rPr>
              <a:t>https://www.youtube.com/watch?v=gfJkJavuz-s</a:t>
            </a:r>
            <a:endParaRPr lang="en-GB" dirty="0"/>
          </a:p>
          <a:p>
            <a:endParaRPr lang="en-GB" dirty="0"/>
          </a:p>
        </p:txBody>
      </p:sp>
      <p:sp>
        <p:nvSpPr>
          <p:cNvPr id="4" name="Slide Number Placeholder 3"/>
          <p:cNvSpPr>
            <a:spLocks noGrp="1"/>
          </p:cNvSpPr>
          <p:nvPr>
            <p:ph type="sldNum" sz="quarter" idx="5"/>
          </p:nvPr>
        </p:nvSpPr>
        <p:spPr/>
        <p:txBody>
          <a:bodyPr/>
          <a:lstStyle/>
          <a:p>
            <a:fld id="{2F08C43D-211F-4519-8B21-CFBCE8DE028C}" type="slidenum">
              <a:rPr lang="en-GB" smtClean="0"/>
              <a:t>28</a:t>
            </a:fld>
            <a:endParaRPr lang="en-GB"/>
          </a:p>
        </p:txBody>
      </p:sp>
    </p:spTree>
    <p:extLst>
      <p:ext uri="{BB962C8B-B14F-4D97-AF65-F5344CB8AC3E}">
        <p14:creationId xmlns:p14="http://schemas.microsoft.com/office/powerpoint/2010/main" val="1697179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5923F103-BC34-4FE4-A40E-EDDEECFDA5D0}" type="datetimeFigureOut">
              <a:rPr lang="en-US" smtClean="0">
                <a:solidFill>
                  <a:prstClr val="white">
                    <a:alpha val="60000"/>
                  </a:prstClr>
                </a:solidFill>
              </a:rPr>
              <a:pPr/>
              <a:t>3/26/2026</a:t>
            </a:fld>
            <a:endParaRPr lang="en-US" dirty="0">
              <a:solidFill>
                <a:prstClr val="white">
                  <a:alpha val="60000"/>
                </a:prstClr>
              </a:solidFill>
            </a:endParaRPr>
          </a:p>
        </p:txBody>
      </p:sp>
      <p:sp>
        <p:nvSpPr>
          <p:cNvPr id="5" name="Footer Placeholder 4"/>
          <p:cNvSpPr>
            <a:spLocks noGrp="1"/>
          </p:cNvSpPr>
          <p:nvPr>
            <p:ph type="ftr" sz="quarter" idx="11"/>
          </p:nvPr>
        </p:nvSpPr>
        <p:spPr>
          <a:xfrm>
            <a:off x="533401" y="5936189"/>
            <a:ext cx="4021666" cy="365125"/>
          </a:xfrm>
        </p:spPr>
        <p:txBody>
          <a:bodyPr/>
          <a:lstStyle/>
          <a:p>
            <a:r>
              <a:rPr lang="en-US">
                <a:solidFill>
                  <a:prstClr val="white">
                    <a:alpha val="60000"/>
                  </a:prstClr>
                </a:solidFill>
              </a:rPr>
              <a:t>
              </a:t>
            </a:r>
            <a:endParaRPr lang="en-US" dirty="0">
              <a:solidFill>
                <a:prstClr val="white">
                  <a:alpha val="60000"/>
                </a:prstClr>
              </a:solidFill>
            </a:endParaRPr>
          </a:p>
        </p:txBody>
      </p:sp>
      <p:sp>
        <p:nvSpPr>
          <p:cNvPr id="6" name="Slide Number Placeholder 5"/>
          <p:cNvSpPr>
            <a:spLocks noGrp="1"/>
          </p:cNvSpPr>
          <p:nvPr>
            <p:ph type="sldNum" sz="quarter" idx="12"/>
          </p:nvPr>
        </p:nvSpPr>
        <p:spPr>
          <a:xfrm>
            <a:off x="7010399" y="2750337"/>
            <a:ext cx="1370293" cy="1356442"/>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103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solidFill>
                  <a:srgbClr val="B31166"/>
                </a:solidFill>
              </a:rPr>
              <a:pPr/>
              <a:t>3/26/2026</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7" name="Slide Number Placeholder 6"/>
          <p:cNvSpPr>
            <a:spLocks noGrp="1"/>
          </p:cNvSpPr>
          <p:nvPr>
            <p:ph type="sldNum" sz="quarter" idx="12"/>
          </p:nvPr>
        </p:nvSpPr>
        <p:spPr>
          <a:xfrm>
            <a:off x="7856438" y="4711310"/>
            <a:ext cx="1149836" cy="1090789"/>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0510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F16868-8199-4C2C-A5B1-63AEE139F88E}" type="datetimeFigureOut">
              <a:rPr lang="en-US" smtClean="0">
                <a:solidFill>
                  <a:srgbClr val="B31166"/>
                </a:solidFill>
              </a:rPr>
              <a:pPr/>
              <a:t>3/26/2026</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7" name="Slide Number Placeholder 6"/>
          <p:cNvSpPr>
            <a:spLocks noGrp="1"/>
          </p:cNvSpPr>
          <p:nvPr>
            <p:ph type="sldNum" sz="quarter" idx="12"/>
          </p:nvPr>
        </p:nvSpPr>
        <p:spPr>
          <a:xfrm>
            <a:off x="7856438" y="4711616"/>
            <a:ext cx="1149836" cy="1090789"/>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1884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D9FF7F-6988-44CC-821B-644E70CD2F73}" type="datetimeFigureOut">
              <a:rPr lang="en-US" smtClean="0">
                <a:solidFill>
                  <a:srgbClr val="B31166"/>
                </a:solidFill>
              </a:rPr>
              <a:pPr/>
              <a:t>3/26/2026</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7" name="Slide Number Placeholder 6"/>
          <p:cNvSpPr>
            <a:spLocks noGrp="1"/>
          </p:cNvSpPr>
          <p:nvPr>
            <p:ph type="sldNum" sz="quarter" idx="12"/>
          </p:nvPr>
        </p:nvSpPr>
        <p:spPr>
          <a:xfrm>
            <a:off x="7856438" y="4709926"/>
            <a:ext cx="1149836" cy="1090789"/>
          </a:xfrm>
        </p:spPr>
        <p:txBody>
          <a:bodyPr/>
          <a:lstStyle/>
          <a:p>
            <a:fld id="{D57F1E4F-1CFF-5643-939E-217C01CDF565}" type="slidenum">
              <a:rPr lang="en-US" smtClean="0">
                <a:solidFill>
                  <a:prstClr val="white"/>
                </a:solidFill>
              </a:rPr>
              <a:pPr/>
              <a:t>‹#›</a:t>
            </a:fld>
            <a:endParaRPr lang="en-US" dirty="0">
              <a:solidFill>
                <a:prstClr val="white"/>
              </a:solidFill>
            </a:endParaRPr>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304227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12C299-16B2-4475-990D-751901EACC14}" type="datetimeFigureOut">
              <a:rPr lang="en-US" smtClean="0">
                <a:solidFill>
                  <a:srgbClr val="B31166"/>
                </a:solidFill>
              </a:rPr>
              <a:pPr/>
              <a:t>3/26/2026</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7" name="Slide Number Placeholder 6"/>
          <p:cNvSpPr>
            <a:spLocks noGrp="1"/>
          </p:cNvSpPr>
          <p:nvPr>
            <p:ph type="sldNum" sz="quarter" idx="12"/>
          </p:nvPr>
        </p:nvSpPr>
        <p:spPr>
          <a:xfrm>
            <a:off x="7856438" y="4709926"/>
            <a:ext cx="1149836" cy="1090789"/>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2346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defTabSz="342900"/>
            <a:fld id="{2BE451C3-0FF4-47C4-B829-773ADF60F88C}" type="datetimeFigureOut">
              <a:rPr lang="en-US" smtClean="0">
                <a:solidFill>
                  <a:srgbClr val="F5A408"/>
                </a:solidFill>
              </a:rPr>
              <a:pPr defTabSz="342900"/>
              <a:t>3/26/2026</a:t>
            </a:fld>
            <a:endParaRPr lang="en-US" dirty="0">
              <a:solidFill>
                <a:srgbClr val="F5A408"/>
              </a:solidFill>
            </a:endParaRPr>
          </a:p>
        </p:txBody>
      </p:sp>
      <p:sp>
        <p:nvSpPr>
          <p:cNvPr id="4" name="Footer Placeholder 3"/>
          <p:cNvSpPr>
            <a:spLocks noGrp="1"/>
          </p:cNvSpPr>
          <p:nvPr>
            <p:ph type="ftr" sz="quarter" idx="11"/>
          </p:nvPr>
        </p:nvSpPr>
        <p:spPr/>
        <p:txBody>
          <a:bodyPr/>
          <a:lstStyle/>
          <a:p>
            <a:pPr defTabSz="342900"/>
            <a:r>
              <a:rPr lang="en-US">
                <a:solidFill>
                  <a:srgbClr val="F5A408"/>
                </a:solidFill>
              </a:rPr>
              <a:t>
              </a:t>
            </a:r>
            <a:endParaRPr lang="en-US" dirty="0">
              <a:solidFill>
                <a:srgbClr val="F5A408"/>
              </a:solidFill>
            </a:endParaRPr>
          </a:p>
        </p:txBody>
      </p:sp>
      <p:sp>
        <p:nvSpPr>
          <p:cNvPr id="5" name="Slide Number Placeholder 4"/>
          <p:cNvSpPr>
            <a:spLocks noGrp="1"/>
          </p:cNvSpPr>
          <p:nvPr>
            <p:ph type="sldNum" sz="quarter" idx="12"/>
          </p:nvPr>
        </p:nvSpPr>
        <p:spPr/>
        <p:txBody>
          <a:body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305844386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defTabSz="342900"/>
            <a:fld id="{2BE451C3-0FF4-47C4-B829-773ADF60F88C}" type="datetimeFigureOut">
              <a:rPr lang="en-US" smtClean="0">
                <a:solidFill>
                  <a:srgbClr val="F5A408"/>
                </a:solidFill>
              </a:rPr>
              <a:pPr defTabSz="342900"/>
              <a:t>3/26/2026</a:t>
            </a:fld>
            <a:endParaRPr lang="en-US" dirty="0">
              <a:solidFill>
                <a:srgbClr val="F5A408"/>
              </a:solidFill>
            </a:endParaRPr>
          </a:p>
        </p:txBody>
      </p:sp>
      <p:sp>
        <p:nvSpPr>
          <p:cNvPr id="4" name="Footer Placeholder 3"/>
          <p:cNvSpPr>
            <a:spLocks noGrp="1"/>
          </p:cNvSpPr>
          <p:nvPr>
            <p:ph type="ftr" sz="quarter" idx="11"/>
          </p:nvPr>
        </p:nvSpPr>
        <p:spPr/>
        <p:txBody>
          <a:bodyPr/>
          <a:lstStyle/>
          <a:p>
            <a:pPr defTabSz="342900"/>
            <a:r>
              <a:rPr lang="en-US">
                <a:solidFill>
                  <a:srgbClr val="F5A408"/>
                </a:solidFill>
              </a:rPr>
              <a:t>
              </a:t>
            </a:r>
            <a:endParaRPr lang="en-US" dirty="0">
              <a:solidFill>
                <a:srgbClr val="F5A408"/>
              </a:solidFill>
            </a:endParaRPr>
          </a:p>
        </p:txBody>
      </p:sp>
      <p:sp>
        <p:nvSpPr>
          <p:cNvPr id="5" name="Slide Number Placeholder 4"/>
          <p:cNvSpPr>
            <a:spLocks noGrp="1"/>
          </p:cNvSpPr>
          <p:nvPr>
            <p:ph type="sldNum" sz="quarter" idx="12"/>
          </p:nvPr>
        </p:nvSpPr>
        <p:spPr/>
        <p:txBody>
          <a:body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69994478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solidFill>
                  <a:srgbClr val="B31166"/>
                </a:solidFill>
              </a:rPr>
              <a:pPr/>
              <a:t>3/26/2026</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22765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bwMode="ltGray">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CDA879A6-0FD0-4734-A311-86BFCA472E6E}" type="datetimeFigureOut">
              <a:rPr lang="en-US" smtClean="0">
                <a:solidFill>
                  <a:srgbClr val="B31166"/>
                </a:solidFill>
              </a:rPr>
              <a:pPr/>
              <a:t>3/26/2026</a:t>
            </a:fld>
            <a:endParaRPr lang="en-US" dirty="0">
              <a:solidFill>
                <a:srgbClr val="B31166"/>
              </a:solidFill>
            </a:endParaRPr>
          </a:p>
        </p:txBody>
      </p:sp>
      <p:sp>
        <p:nvSpPr>
          <p:cNvPr id="5" name="Footer Placeholder 4"/>
          <p:cNvSpPr>
            <a:spLocks noGrp="1"/>
          </p:cNvSpPr>
          <p:nvPr>
            <p:ph type="ftr" sz="quarter" idx="11"/>
          </p:nvPr>
        </p:nvSpPr>
        <p:spPr>
          <a:xfrm>
            <a:off x="510241" y="5936189"/>
            <a:ext cx="4518959" cy="365125"/>
          </a:xfrm>
        </p:spPr>
        <p:txBody>
          <a:bodyPr/>
          <a:lstStyle/>
          <a:p>
            <a:r>
              <a:rPr lang="en-US">
                <a:solidFill>
                  <a:srgbClr val="B31166"/>
                </a:solidFill>
              </a:rPr>
              <a:t>
              </a:t>
            </a:r>
            <a:endParaRPr lang="en-US" dirty="0">
              <a:solidFill>
                <a:srgbClr val="B31166"/>
              </a:solidFill>
            </a:endParaRPr>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12581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672EE5-49B9-4247-A98D-9FF659C53412}"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84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672EE5-49B9-4247-A98D-9FF659C53412}"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6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solidFill>
                  <a:srgbClr val="B31166"/>
                </a:solidFill>
              </a:rPr>
              <a:pPr/>
              <a:t>3/26/2026</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84886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672EE5-49B9-4247-A98D-9FF659C53412}"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71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672EE5-49B9-4247-A98D-9FF659C53412}" type="datetimeFigureOut">
              <a:rPr lang="en-US" smtClean="0">
                <a:solidFill>
                  <a:prstClr val="black">
                    <a:tint val="75000"/>
                  </a:prstClr>
                </a:solidFill>
              </a:rPr>
              <a:pPr/>
              <a:t>3/26/2026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48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672EE5-49B9-4247-A98D-9FF659C53412}" type="datetimeFigureOut">
              <a:rPr lang="en-US" smtClean="0">
                <a:solidFill>
                  <a:prstClr val="black">
                    <a:tint val="75000"/>
                  </a:prstClr>
                </a:solidFill>
              </a:rPr>
              <a:pPr/>
              <a:t>3/26/2026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99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672EE5-49B9-4247-A98D-9FF659C53412}" type="datetimeFigureOut">
              <a:rPr lang="en-US" smtClean="0">
                <a:solidFill>
                  <a:prstClr val="black">
                    <a:tint val="75000"/>
                  </a:prstClr>
                </a:solidFill>
              </a:rPr>
              <a:pPr/>
              <a:t>3/26/2026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1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72EE5-49B9-4247-A98D-9FF659C53412}" type="datetimeFigureOut">
              <a:rPr lang="en-US" smtClean="0">
                <a:solidFill>
                  <a:prstClr val="black">
                    <a:tint val="75000"/>
                  </a:prstClr>
                </a:solidFill>
              </a:rPr>
              <a:pPr/>
              <a:t>3/26/2026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1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672EE5-49B9-4247-A98D-9FF659C53412}" type="datetimeFigureOut">
              <a:rPr lang="en-US" smtClean="0">
                <a:solidFill>
                  <a:prstClr val="black">
                    <a:tint val="75000"/>
                  </a:prstClr>
                </a:solidFill>
              </a:rPr>
              <a:pPr/>
              <a:t>3/26/2026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42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672EE5-49B9-4247-A98D-9FF659C53412}" type="datetimeFigureOut">
              <a:rPr lang="en-US" smtClean="0">
                <a:solidFill>
                  <a:prstClr val="black">
                    <a:tint val="75000"/>
                  </a:prstClr>
                </a:solidFill>
              </a:rPr>
              <a:pPr/>
              <a:t>3/26/2026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52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672EE5-49B9-4247-A98D-9FF659C53412}"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41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672EE5-49B9-4247-A98D-9FF659C53412}"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62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357B-5540-4E89-8DC7-40409E1A06B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6E03849D-3F36-4C86-813E-F231B7886FF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E17B6B-BBC3-46C7-91D2-5BE540AAC3F5}"/>
              </a:ext>
            </a:extLst>
          </p:cNvPr>
          <p:cNvSpPr>
            <a:spLocks noGrp="1"/>
          </p:cNvSpPr>
          <p:nvPr>
            <p:ph type="dt" sz="half" idx="10"/>
          </p:nvPr>
        </p:nvSpPr>
        <p:spPr/>
        <p:txBody>
          <a:bodyPr/>
          <a:lstStyle/>
          <a:p>
            <a:fld id="{4800D1B4-064B-4E49-8F4B-B2C561BA2BDC}" type="datetimeFigureOut">
              <a:rPr lang="en-GB" smtClean="0"/>
              <a:t>26/03/2026</a:t>
            </a:fld>
            <a:endParaRPr lang="en-GB"/>
          </a:p>
        </p:txBody>
      </p:sp>
      <p:sp>
        <p:nvSpPr>
          <p:cNvPr id="5" name="Footer Placeholder 4">
            <a:extLst>
              <a:ext uri="{FF2B5EF4-FFF2-40B4-BE49-F238E27FC236}">
                <a16:creationId xmlns:a16="http://schemas.microsoft.com/office/drawing/2014/main" id="{D5F92014-3382-45BD-A4D8-2CA16E00FB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20DF6F-9D4F-432E-ACC6-B6CFB48F3ADB}"/>
              </a:ext>
            </a:extLst>
          </p:cNvPr>
          <p:cNvSpPr>
            <a:spLocks noGrp="1"/>
          </p:cNvSpPr>
          <p:nvPr>
            <p:ph type="sldNum" sz="quarter" idx="12"/>
          </p:nvPr>
        </p:nvSpPr>
        <p:spPr/>
        <p:txBody>
          <a:bodyPr/>
          <a:lstStyle/>
          <a:p>
            <a:fld id="{FF22750F-FC41-47EB-BD93-DF0E64D65EAC}" type="slidenum">
              <a:rPr lang="en-GB" smtClean="0"/>
              <a:t>‹#›</a:t>
            </a:fld>
            <a:endParaRPr lang="en-GB"/>
          </a:p>
        </p:txBody>
      </p:sp>
    </p:spTree>
    <p:extLst>
      <p:ext uri="{BB962C8B-B14F-4D97-AF65-F5344CB8AC3E}">
        <p14:creationId xmlns:p14="http://schemas.microsoft.com/office/powerpoint/2010/main" val="382393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F34E6425-0181-43F2-84FC-787E803FD2F8}" type="datetimeFigureOut">
              <a:rPr lang="en-US" smtClean="0">
                <a:solidFill>
                  <a:srgbClr val="B31166"/>
                </a:solidFill>
              </a:rPr>
              <a:pPr/>
              <a:t>3/26/2026</a:t>
            </a:fld>
            <a:endParaRPr lang="en-US" dirty="0">
              <a:solidFill>
                <a:srgbClr val="B31166"/>
              </a:solidFill>
            </a:endParaRPr>
          </a:p>
        </p:txBody>
      </p:sp>
      <p:sp>
        <p:nvSpPr>
          <p:cNvPr id="5" name="Footer Placeholder 4"/>
          <p:cNvSpPr>
            <a:spLocks noGrp="1"/>
          </p:cNvSpPr>
          <p:nvPr>
            <p:ph type="ftr" sz="quarter" idx="11"/>
          </p:nvPr>
        </p:nvSpPr>
        <p:spPr>
          <a:xfrm>
            <a:off x="533400" y="5936189"/>
            <a:ext cx="4834673" cy="365125"/>
          </a:xfrm>
        </p:spPr>
        <p:txBody>
          <a:bodyPr/>
          <a:lstStyle/>
          <a:p>
            <a:r>
              <a:rPr lang="en-US">
                <a:solidFill>
                  <a:srgbClr val="B31166"/>
                </a:solidFill>
              </a:rPr>
              <a:t>
              </a:t>
            </a:r>
            <a:endParaRPr lang="en-US" dirty="0">
              <a:solidFill>
                <a:srgbClr val="B31166"/>
              </a:solidFill>
            </a:endParaRPr>
          </a:p>
        </p:txBody>
      </p:sp>
      <p:sp>
        <p:nvSpPr>
          <p:cNvPr id="6" name="Slide Number Placeholder 5"/>
          <p:cNvSpPr>
            <a:spLocks noGrp="1"/>
          </p:cNvSpPr>
          <p:nvPr>
            <p:ph type="sldNum" sz="quarter" idx="12"/>
          </p:nvPr>
        </p:nvSpPr>
        <p:spPr>
          <a:xfrm>
            <a:off x="7856438" y="2869896"/>
            <a:ext cx="1149836" cy="1090789"/>
          </a:xfrm>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51490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6595-2A18-45CB-9DBF-1554D38129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2B1934-998E-465E-A364-B1F02E3254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7B9BE5-281C-4A96-AB48-E8EADC3B498D}"/>
              </a:ext>
            </a:extLst>
          </p:cNvPr>
          <p:cNvSpPr>
            <a:spLocks noGrp="1"/>
          </p:cNvSpPr>
          <p:nvPr>
            <p:ph type="dt" sz="half" idx="10"/>
          </p:nvPr>
        </p:nvSpPr>
        <p:spPr/>
        <p:txBody>
          <a:bodyPr/>
          <a:lstStyle/>
          <a:p>
            <a:fld id="{4800D1B4-064B-4E49-8F4B-B2C561BA2BDC}" type="datetimeFigureOut">
              <a:rPr lang="en-GB" smtClean="0"/>
              <a:t>26/03/2026</a:t>
            </a:fld>
            <a:endParaRPr lang="en-GB"/>
          </a:p>
        </p:txBody>
      </p:sp>
      <p:sp>
        <p:nvSpPr>
          <p:cNvPr id="5" name="Footer Placeholder 4">
            <a:extLst>
              <a:ext uri="{FF2B5EF4-FFF2-40B4-BE49-F238E27FC236}">
                <a16:creationId xmlns:a16="http://schemas.microsoft.com/office/drawing/2014/main" id="{4274FEE3-B470-4E9A-977A-5E3F6023AB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355D30-ED2E-46B1-B5CA-E9750BA2BEA0}"/>
              </a:ext>
            </a:extLst>
          </p:cNvPr>
          <p:cNvSpPr>
            <a:spLocks noGrp="1"/>
          </p:cNvSpPr>
          <p:nvPr>
            <p:ph type="sldNum" sz="quarter" idx="12"/>
          </p:nvPr>
        </p:nvSpPr>
        <p:spPr/>
        <p:txBody>
          <a:bodyPr/>
          <a:lstStyle/>
          <a:p>
            <a:fld id="{FF22750F-FC41-47EB-BD93-DF0E64D65EAC}" type="slidenum">
              <a:rPr lang="en-GB" smtClean="0"/>
              <a:t>‹#›</a:t>
            </a:fld>
            <a:endParaRPr lang="en-GB"/>
          </a:p>
        </p:txBody>
      </p:sp>
    </p:spTree>
    <p:extLst>
      <p:ext uri="{BB962C8B-B14F-4D97-AF65-F5344CB8AC3E}">
        <p14:creationId xmlns:p14="http://schemas.microsoft.com/office/powerpoint/2010/main" val="718715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DE8B2-E9A7-4DAE-BDA0-ADCB37E4FDD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4189F5-72D2-495D-96DD-6520A06B9D6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B31BE7C-D902-4910-AF5C-D67B71600CB7}"/>
              </a:ext>
            </a:extLst>
          </p:cNvPr>
          <p:cNvSpPr>
            <a:spLocks noGrp="1"/>
          </p:cNvSpPr>
          <p:nvPr>
            <p:ph type="dt" sz="half" idx="10"/>
          </p:nvPr>
        </p:nvSpPr>
        <p:spPr/>
        <p:txBody>
          <a:bodyPr/>
          <a:lstStyle/>
          <a:p>
            <a:fld id="{4800D1B4-064B-4E49-8F4B-B2C561BA2BDC}" type="datetimeFigureOut">
              <a:rPr lang="en-GB" smtClean="0"/>
              <a:t>26/03/2026</a:t>
            </a:fld>
            <a:endParaRPr lang="en-GB"/>
          </a:p>
        </p:txBody>
      </p:sp>
      <p:sp>
        <p:nvSpPr>
          <p:cNvPr id="5" name="Footer Placeholder 4">
            <a:extLst>
              <a:ext uri="{FF2B5EF4-FFF2-40B4-BE49-F238E27FC236}">
                <a16:creationId xmlns:a16="http://schemas.microsoft.com/office/drawing/2014/main" id="{637BC05C-A250-48EE-97F7-979564F0FC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2DEB48-6782-4317-8C48-2B7E72336040}"/>
              </a:ext>
            </a:extLst>
          </p:cNvPr>
          <p:cNvSpPr>
            <a:spLocks noGrp="1"/>
          </p:cNvSpPr>
          <p:nvPr>
            <p:ph type="sldNum" sz="quarter" idx="12"/>
          </p:nvPr>
        </p:nvSpPr>
        <p:spPr/>
        <p:txBody>
          <a:bodyPr/>
          <a:lstStyle/>
          <a:p>
            <a:fld id="{FF22750F-FC41-47EB-BD93-DF0E64D65EAC}" type="slidenum">
              <a:rPr lang="en-GB" smtClean="0"/>
              <a:t>‹#›</a:t>
            </a:fld>
            <a:endParaRPr lang="en-GB"/>
          </a:p>
        </p:txBody>
      </p:sp>
    </p:spTree>
    <p:extLst>
      <p:ext uri="{BB962C8B-B14F-4D97-AF65-F5344CB8AC3E}">
        <p14:creationId xmlns:p14="http://schemas.microsoft.com/office/powerpoint/2010/main" val="2706386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4A731-9DC7-4E39-9CD8-CE9A05079F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38C330-49EF-4979-B090-51643994804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42C926-CA58-407D-8635-AD9681D302C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0096D2-76A7-48AB-B438-C6728D41B587}"/>
              </a:ext>
            </a:extLst>
          </p:cNvPr>
          <p:cNvSpPr>
            <a:spLocks noGrp="1"/>
          </p:cNvSpPr>
          <p:nvPr>
            <p:ph type="dt" sz="half" idx="10"/>
          </p:nvPr>
        </p:nvSpPr>
        <p:spPr/>
        <p:txBody>
          <a:bodyPr/>
          <a:lstStyle/>
          <a:p>
            <a:fld id="{4800D1B4-064B-4E49-8F4B-B2C561BA2BDC}" type="datetimeFigureOut">
              <a:rPr lang="en-GB" smtClean="0"/>
              <a:t>26/03/2026</a:t>
            </a:fld>
            <a:endParaRPr lang="en-GB"/>
          </a:p>
        </p:txBody>
      </p:sp>
      <p:sp>
        <p:nvSpPr>
          <p:cNvPr id="6" name="Footer Placeholder 5">
            <a:extLst>
              <a:ext uri="{FF2B5EF4-FFF2-40B4-BE49-F238E27FC236}">
                <a16:creationId xmlns:a16="http://schemas.microsoft.com/office/drawing/2014/main" id="{D2C356A3-1AAC-4EA3-8F78-1CBCAF5F6F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061E5B-E96E-4584-8988-653CCE0EE066}"/>
              </a:ext>
            </a:extLst>
          </p:cNvPr>
          <p:cNvSpPr>
            <a:spLocks noGrp="1"/>
          </p:cNvSpPr>
          <p:nvPr>
            <p:ph type="sldNum" sz="quarter" idx="12"/>
          </p:nvPr>
        </p:nvSpPr>
        <p:spPr/>
        <p:txBody>
          <a:bodyPr/>
          <a:lstStyle/>
          <a:p>
            <a:fld id="{FF22750F-FC41-47EB-BD93-DF0E64D65EAC}" type="slidenum">
              <a:rPr lang="en-GB" smtClean="0"/>
              <a:t>‹#›</a:t>
            </a:fld>
            <a:endParaRPr lang="en-GB"/>
          </a:p>
        </p:txBody>
      </p:sp>
    </p:spTree>
    <p:extLst>
      <p:ext uri="{BB962C8B-B14F-4D97-AF65-F5344CB8AC3E}">
        <p14:creationId xmlns:p14="http://schemas.microsoft.com/office/powerpoint/2010/main" val="3270995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026C-B029-494F-9100-1C15980303DF}"/>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217598-2E3C-4264-9584-D4338D74619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CF99DFF-2DD6-44F7-8C39-38BBC2B1FAA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48F0CB-AF30-4BB3-9D90-BF14EB2DD18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700F26C-F7D5-4A81-A243-FE9F2DE40ED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00A12B4-986C-4720-AD69-487B33B1A1F9}"/>
              </a:ext>
            </a:extLst>
          </p:cNvPr>
          <p:cNvSpPr>
            <a:spLocks noGrp="1"/>
          </p:cNvSpPr>
          <p:nvPr>
            <p:ph type="dt" sz="half" idx="10"/>
          </p:nvPr>
        </p:nvSpPr>
        <p:spPr/>
        <p:txBody>
          <a:bodyPr/>
          <a:lstStyle/>
          <a:p>
            <a:fld id="{4800D1B4-064B-4E49-8F4B-B2C561BA2BDC}" type="datetimeFigureOut">
              <a:rPr lang="en-GB" smtClean="0"/>
              <a:t>26/03/2026</a:t>
            </a:fld>
            <a:endParaRPr lang="en-GB"/>
          </a:p>
        </p:txBody>
      </p:sp>
      <p:sp>
        <p:nvSpPr>
          <p:cNvPr id="8" name="Footer Placeholder 7">
            <a:extLst>
              <a:ext uri="{FF2B5EF4-FFF2-40B4-BE49-F238E27FC236}">
                <a16:creationId xmlns:a16="http://schemas.microsoft.com/office/drawing/2014/main" id="{36606F13-1296-4787-84AA-A6902AE68DD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5575F5-C487-4555-BA72-D6DDFDD21293}"/>
              </a:ext>
            </a:extLst>
          </p:cNvPr>
          <p:cNvSpPr>
            <a:spLocks noGrp="1"/>
          </p:cNvSpPr>
          <p:nvPr>
            <p:ph type="sldNum" sz="quarter" idx="12"/>
          </p:nvPr>
        </p:nvSpPr>
        <p:spPr/>
        <p:txBody>
          <a:bodyPr/>
          <a:lstStyle/>
          <a:p>
            <a:fld id="{FF22750F-FC41-47EB-BD93-DF0E64D65EAC}" type="slidenum">
              <a:rPr lang="en-GB" smtClean="0"/>
              <a:t>‹#›</a:t>
            </a:fld>
            <a:endParaRPr lang="en-GB"/>
          </a:p>
        </p:txBody>
      </p:sp>
    </p:spTree>
    <p:extLst>
      <p:ext uri="{BB962C8B-B14F-4D97-AF65-F5344CB8AC3E}">
        <p14:creationId xmlns:p14="http://schemas.microsoft.com/office/powerpoint/2010/main" val="453781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D43F-D975-445C-983E-E490232A02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759F7C-59B1-405B-99FF-A4D527F1914C}"/>
              </a:ext>
            </a:extLst>
          </p:cNvPr>
          <p:cNvSpPr>
            <a:spLocks noGrp="1"/>
          </p:cNvSpPr>
          <p:nvPr>
            <p:ph type="dt" sz="half" idx="10"/>
          </p:nvPr>
        </p:nvSpPr>
        <p:spPr/>
        <p:txBody>
          <a:bodyPr/>
          <a:lstStyle/>
          <a:p>
            <a:fld id="{4800D1B4-064B-4E49-8F4B-B2C561BA2BDC}" type="datetimeFigureOut">
              <a:rPr lang="en-GB" smtClean="0"/>
              <a:t>26/03/2026</a:t>
            </a:fld>
            <a:endParaRPr lang="en-GB"/>
          </a:p>
        </p:txBody>
      </p:sp>
      <p:sp>
        <p:nvSpPr>
          <p:cNvPr id="4" name="Footer Placeholder 3">
            <a:extLst>
              <a:ext uri="{FF2B5EF4-FFF2-40B4-BE49-F238E27FC236}">
                <a16:creationId xmlns:a16="http://schemas.microsoft.com/office/drawing/2014/main" id="{6DC1F7FC-81A9-4C5C-A6EF-4ED7EB8218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94EF9D-86C0-476A-97B0-95162465408F}"/>
              </a:ext>
            </a:extLst>
          </p:cNvPr>
          <p:cNvSpPr>
            <a:spLocks noGrp="1"/>
          </p:cNvSpPr>
          <p:nvPr>
            <p:ph type="sldNum" sz="quarter" idx="12"/>
          </p:nvPr>
        </p:nvSpPr>
        <p:spPr/>
        <p:txBody>
          <a:bodyPr/>
          <a:lstStyle/>
          <a:p>
            <a:fld id="{FF22750F-FC41-47EB-BD93-DF0E64D65EAC}" type="slidenum">
              <a:rPr lang="en-GB" smtClean="0"/>
              <a:t>‹#›</a:t>
            </a:fld>
            <a:endParaRPr lang="en-GB"/>
          </a:p>
        </p:txBody>
      </p:sp>
    </p:spTree>
    <p:extLst>
      <p:ext uri="{BB962C8B-B14F-4D97-AF65-F5344CB8AC3E}">
        <p14:creationId xmlns:p14="http://schemas.microsoft.com/office/powerpoint/2010/main" val="3896164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481C9-9AF0-4473-960B-2DC261FD66DE}"/>
              </a:ext>
            </a:extLst>
          </p:cNvPr>
          <p:cNvSpPr>
            <a:spLocks noGrp="1"/>
          </p:cNvSpPr>
          <p:nvPr>
            <p:ph type="dt" sz="half" idx="10"/>
          </p:nvPr>
        </p:nvSpPr>
        <p:spPr/>
        <p:txBody>
          <a:bodyPr/>
          <a:lstStyle/>
          <a:p>
            <a:fld id="{4800D1B4-064B-4E49-8F4B-B2C561BA2BDC}" type="datetimeFigureOut">
              <a:rPr lang="en-GB" smtClean="0"/>
              <a:t>26/03/2026</a:t>
            </a:fld>
            <a:endParaRPr lang="en-GB"/>
          </a:p>
        </p:txBody>
      </p:sp>
      <p:sp>
        <p:nvSpPr>
          <p:cNvPr id="3" name="Footer Placeholder 2">
            <a:extLst>
              <a:ext uri="{FF2B5EF4-FFF2-40B4-BE49-F238E27FC236}">
                <a16:creationId xmlns:a16="http://schemas.microsoft.com/office/drawing/2014/main" id="{EDA3893E-3760-4A19-A985-9290C81B9D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5ACB86-C790-4069-A169-78CA3C1D2259}"/>
              </a:ext>
            </a:extLst>
          </p:cNvPr>
          <p:cNvSpPr>
            <a:spLocks noGrp="1"/>
          </p:cNvSpPr>
          <p:nvPr>
            <p:ph type="sldNum" sz="quarter" idx="12"/>
          </p:nvPr>
        </p:nvSpPr>
        <p:spPr/>
        <p:txBody>
          <a:bodyPr/>
          <a:lstStyle/>
          <a:p>
            <a:fld id="{FF22750F-FC41-47EB-BD93-DF0E64D65EAC}" type="slidenum">
              <a:rPr lang="en-GB" smtClean="0"/>
              <a:t>‹#›</a:t>
            </a:fld>
            <a:endParaRPr lang="en-GB"/>
          </a:p>
        </p:txBody>
      </p:sp>
    </p:spTree>
    <p:extLst>
      <p:ext uri="{BB962C8B-B14F-4D97-AF65-F5344CB8AC3E}">
        <p14:creationId xmlns:p14="http://schemas.microsoft.com/office/powerpoint/2010/main" val="3708432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3B8A0-0DA0-4F89-ABE6-8A835A26FEE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0E5B81-01F9-4B41-9135-5DD4606004F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BB310E-147C-4347-B35E-B316405B9F8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853E12E-8F92-461D-B272-ED49B25012DB}"/>
              </a:ext>
            </a:extLst>
          </p:cNvPr>
          <p:cNvSpPr>
            <a:spLocks noGrp="1"/>
          </p:cNvSpPr>
          <p:nvPr>
            <p:ph type="dt" sz="half" idx="10"/>
          </p:nvPr>
        </p:nvSpPr>
        <p:spPr/>
        <p:txBody>
          <a:bodyPr/>
          <a:lstStyle/>
          <a:p>
            <a:fld id="{4800D1B4-064B-4E49-8F4B-B2C561BA2BDC}" type="datetimeFigureOut">
              <a:rPr lang="en-GB" smtClean="0"/>
              <a:t>26/03/2026</a:t>
            </a:fld>
            <a:endParaRPr lang="en-GB"/>
          </a:p>
        </p:txBody>
      </p:sp>
      <p:sp>
        <p:nvSpPr>
          <p:cNvPr id="6" name="Footer Placeholder 5">
            <a:extLst>
              <a:ext uri="{FF2B5EF4-FFF2-40B4-BE49-F238E27FC236}">
                <a16:creationId xmlns:a16="http://schemas.microsoft.com/office/drawing/2014/main" id="{66ACBE93-1035-4958-AADA-695E2EE900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294D4D-F0FA-4CDD-93FA-0DAE618ABE5E}"/>
              </a:ext>
            </a:extLst>
          </p:cNvPr>
          <p:cNvSpPr>
            <a:spLocks noGrp="1"/>
          </p:cNvSpPr>
          <p:nvPr>
            <p:ph type="sldNum" sz="quarter" idx="12"/>
          </p:nvPr>
        </p:nvSpPr>
        <p:spPr/>
        <p:txBody>
          <a:bodyPr/>
          <a:lstStyle/>
          <a:p>
            <a:fld id="{FF22750F-FC41-47EB-BD93-DF0E64D65EAC}" type="slidenum">
              <a:rPr lang="en-GB" smtClean="0"/>
              <a:t>‹#›</a:t>
            </a:fld>
            <a:endParaRPr lang="en-GB"/>
          </a:p>
        </p:txBody>
      </p:sp>
    </p:spTree>
    <p:extLst>
      <p:ext uri="{BB962C8B-B14F-4D97-AF65-F5344CB8AC3E}">
        <p14:creationId xmlns:p14="http://schemas.microsoft.com/office/powerpoint/2010/main" val="812810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8220-C179-4D38-80C3-A2C6E4DBF3A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A52C91-71B2-484E-9B98-4668D62C711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74011E5B-DDB0-4B19-9DC7-9C3F418C0D7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2356A1B-2699-4393-A5A2-3699BD4001CD}"/>
              </a:ext>
            </a:extLst>
          </p:cNvPr>
          <p:cNvSpPr>
            <a:spLocks noGrp="1"/>
          </p:cNvSpPr>
          <p:nvPr>
            <p:ph type="dt" sz="half" idx="10"/>
          </p:nvPr>
        </p:nvSpPr>
        <p:spPr/>
        <p:txBody>
          <a:bodyPr/>
          <a:lstStyle/>
          <a:p>
            <a:fld id="{4800D1B4-064B-4E49-8F4B-B2C561BA2BDC}" type="datetimeFigureOut">
              <a:rPr lang="en-GB" smtClean="0"/>
              <a:t>26/03/2026</a:t>
            </a:fld>
            <a:endParaRPr lang="en-GB"/>
          </a:p>
        </p:txBody>
      </p:sp>
      <p:sp>
        <p:nvSpPr>
          <p:cNvPr id="6" name="Footer Placeholder 5">
            <a:extLst>
              <a:ext uri="{FF2B5EF4-FFF2-40B4-BE49-F238E27FC236}">
                <a16:creationId xmlns:a16="http://schemas.microsoft.com/office/drawing/2014/main" id="{3472BEE3-CEB4-4775-8E31-EB1B486840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23ECF7-2203-4A67-AD0B-D632634854BB}"/>
              </a:ext>
            </a:extLst>
          </p:cNvPr>
          <p:cNvSpPr>
            <a:spLocks noGrp="1"/>
          </p:cNvSpPr>
          <p:nvPr>
            <p:ph type="sldNum" sz="quarter" idx="12"/>
          </p:nvPr>
        </p:nvSpPr>
        <p:spPr/>
        <p:txBody>
          <a:bodyPr/>
          <a:lstStyle/>
          <a:p>
            <a:fld id="{FF22750F-FC41-47EB-BD93-DF0E64D65EAC}" type="slidenum">
              <a:rPr lang="en-GB" smtClean="0"/>
              <a:t>‹#›</a:t>
            </a:fld>
            <a:endParaRPr lang="en-GB"/>
          </a:p>
        </p:txBody>
      </p:sp>
    </p:spTree>
    <p:extLst>
      <p:ext uri="{BB962C8B-B14F-4D97-AF65-F5344CB8AC3E}">
        <p14:creationId xmlns:p14="http://schemas.microsoft.com/office/powerpoint/2010/main" val="4154785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2AA1-FDBD-4032-B3E9-1B00EAEE84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2B017E-9C33-426E-B03F-D178DAA0497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D9CE60-5508-463B-A8CE-BC1C57EC5EF0}"/>
              </a:ext>
            </a:extLst>
          </p:cNvPr>
          <p:cNvSpPr>
            <a:spLocks noGrp="1"/>
          </p:cNvSpPr>
          <p:nvPr>
            <p:ph type="dt" sz="half" idx="10"/>
          </p:nvPr>
        </p:nvSpPr>
        <p:spPr/>
        <p:txBody>
          <a:bodyPr/>
          <a:lstStyle/>
          <a:p>
            <a:fld id="{4800D1B4-064B-4E49-8F4B-B2C561BA2BDC}" type="datetimeFigureOut">
              <a:rPr lang="en-GB" smtClean="0"/>
              <a:t>26/03/2026</a:t>
            </a:fld>
            <a:endParaRPr lang="en-GB"/>
          </a:p>
        </p:txBody>
      </p:sp>
      <p:sp>
        <p:nvSpPr>
          <p:cNvPr id="5" name="Footer Placeholder 4">
            <a:extLst>
              <a:ext uri="{FF2B5EF4-FFF2-40B4-BE49-F238E27FC236}">
                <a16:creationId xmlns:a16="http://schemas.microsoft.com/office/drawing/2014/main" id="{113D0A70-5CFF-4287-B2C5-706DAB502B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3E6623-2BA2-4AEB-8507-879389D59B6E}"/>
              </a:ext>
            </a:extLst>
          </p:cNvPr>
          <p:cNvSpPr>
            <a:spLocks noGrp="1"/>
          </p:cNvSpPr>
          <p:nvPr>
            <p:ph type="sldNum" sz="quarter" idx="12"/>
          </p:nvPr>
        </p:nvSpPr>
        <p:spPr/>
        <p:txBody>
          <a:bodyPr/>
          <a:lstStyle/>
          <a:p>
            <a:fld id="{FF22750F-FC41-47EB-BD93-DF0E64D65EAC}" type="slidenum">
              <a:rPr lang="en-GB" smtClean="0"/>
              <a:t>‹#›</a:t>
            </a:fld>
            <a:endParaRPr lang="en-GB"/>
          </a:p>
        </p:txBody>
      </p:sp>
    </p:spTree>
    <p:extLst>
      <p:ext uri="{BB962C8B-B14F-4D97-AF65-F5344CB8AC3E}">
        <p14:creationId xmlns:p14="http://schemas.microsoft.com/office/powerpoint/2010/main" val="11417308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CA8C03-8DB1-4C3A-ADD1-62D9A925890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C9558E-41D5-4D10-A9F6-CAC6D1733F7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F2BAFD-8593-4946-8839-82A959612F87}"/>
              </a:ext>
            </a:extLst>
          </p:cNvPr>
          <p:cNvSpPr>
            <a:spLocks noGrp="1"/>
          </p:cNvSpPr>
          <p:nvPr>
            <p:ph type="dt" sz="half" idx="10"/>
          </p:nvPr>
        </p:nvSpPr>
        <p:spPr/>
        <p:txBody>
          <a:bodyPr/>
          <a:lstStyle/>
          <a:p>
            <a:fld id="{4800D1B4-064B-4E49-8F4B-B2C561BA2BDC}" type="datetimeFigureOut">
              <a:rPr lang="en-GB" smtClean="0"/>
              <a:t>26/03/2026</a:t>
            </a:fld>
            <a:endParaRPr lang="en-GB"/>
          </a:p>
        </p:txBody>
      </p:sp>
      <p:sp>
        <p:nvSpPr>
          <p:cNvPr id="5" name="Footer Placeholder 4">
            <a:extLst>
              <a:ext uri="{FF2B5EF4-FFF2-40B4-BE49-F238E27FC236}">
                <a16:creationId xmlns:a16="http://schemas.microsoft.com/office/drawing/2014/main" id="{7DCF70B8-BD33-4B86-ACC4-4E3DDE7D9E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33A2B5-FCB4-4E0F-8048-C437E4136B14}"/>
              </a:ext>
            </a:extLst>
          </p:cNvPr>
          <p:cNvSpPr>
            <a:spLocks noGrp="1"/>
          </p:cNvSpPr>
          <p:nvPr>
            <p:ph type="sldNum" sz="quarter" idx="12"/>
          </p:nvPr>
        </p:nvSpPr>
        <p:spPr/>
        <p:txBody>
          <a:bodyPr/>
          <a:lstStyle/>
          <a:p>
            <a:fld id="{FF22750F-FC41-47EB-BD93-DF0E64D65EAC}" type="slidenum">
              <a:rPr lang="en-GB" smtClean="0"/>
              <a:t>‹#›</a:t>
            </a:fld>
            <a:endParaRPr lang="en-GB"/>
          </a:p>
        </p:txBody>
      </p:sp>
    </p:spTree>
    <p:extLst>
      <p:ext uri="{BB962C8B-B14F-4D97-AF65-F5344CB8AC3E}">
        <p14:creationId xmlns:p14="http://schemas.microsoft.com/office/powerpoint/2010/main" val="229673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solidFill>
                  <a:srgbClr val="B31166"/>
                </a:solidFill>
              </a:rPr>
              <a:pPr/>
              <a:t>3/26/2026</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3098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solidFill>
                  <a:srgbClr val="B31166"/>
                </a:solidFill>
              </a:rPr>
              <a:pPr/>
              <a:t>3/26/2026</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68661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solidFill>
                  <a:srgbClr val="B31166"/>
                </a:solidFill>
              </a:rPr>
              <a:pPr/>
              <a:t>3/26/2026</a:t>
            </a:fld>
            <a:endParaRPr lang="en-US" dirty="0">
              <a:solidFill>
                <a:srgbClr val="B31166"/>
              </a:solidFill>
            </a:endParaRPr>
          </a:p>
        </p:txBody>
      </p:sp>
      <p:sp>
        <p:nvSpPr>
          <p:cNvPr id="4" name="Footer Placeholder 3"/>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98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C8D7E02-BCB8-4D50-A234-369438C08659}" type="datetimeFigureOut">
              <a:rPr lang="en-US" smtClean="0">
                <a:solidFill>
                  <a:srgbClr val="B31166"/>
                </a:solidFill>
              </a:rPr>
              <a:pPr/>
              <a:t>3/26/2026</a:t>
            </a:fld>
            <a:endParaRPr lang="en-US" dirty="0">
              <a:solidFill>
                <a:srgbClr val="B31166"/>
              </a:solidFill>
            </a:endParaRPr>
          </a:p>
        </p:txBody>
      </p:sp>
      <p:sp>
        <p:nvSpPr>
          <p:cNvPr id="3" name="Footer Placeholder 2"/>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88621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solidFill>
                  <a:srgbClr val="B31166"/>
                </a:solidFill>
              </a:rPr>
              <a:pPr/>
              <a:t>3/26/2026</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6470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solidFill>
                  <a:srgbClr val="B31166"/>
                </a:solidFill>
              </a:rPr>
              <a:pPr/>
              <a:t>3/26/2026</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496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342900"/>
            <a:fld id="{2BE451C3-0FF4-47C4-B829-773ADF60F88C}" type="datetimeFigureOut">
              <a:rPr lang="en-US" smtClean="0">
                <a:solidFill>
                  <a:srgbClr val="F5A408"/>
                </a:solidFill>
              </a:rPr>
              <a:pPr defTabSz="342900"/>
              <a:t>3/26/2026</a:t>
            </a:fld>
            <a:endParaRPr lang="en-US" dirty="0">
              <a:solidFill>
                <a:srgbClr val="F5A408"/>
              </a:solidFill>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342900"/>
            <a:r>
              <a:rPr lang="en-US">
                <a:solidFill>
                  <a:srgbClr val="F5A408"/>
                </a:solidFill>
              </a:rPr>
              <a:t>
              </a:t>
            </a:r>
            <a:endParaRPr lang="en-US" dirty="0">
              <a:solidFill>
                <a:srgbClr val="F5A408"/>
              </a:solidFill>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2130351718"/>
      </p:ext>
    </p:extLst>
  </p:cSld>
  <p:clrMap bg1="dk1" tx1="lt1" bg2="dk2"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A672EE5-49B9-4247-A98D-9FF659C53412}" type="datetimeFigureOut">
              <a:rPr lang="en-US" smtClean="0">
                <a:solidFill>
                  <a:prstClr val="black">
                    <a:tint val="75000"/>
                  </a:prstClr>
                </a:solidFill>
              </a:rPr>
              <a:pPr/>
              <a:t>3/26/2026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B08C23-F0BC-A944-B96D-05B6F21483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08914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FB6A4-37D8-4730-9D68-506E3BB4076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1E62D3-E1D5-451E-97AB-A920B763B6F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33BE66-2095-409F-93ED-93B61221BE6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00D1B4-064B-4E49-8F4B-B2C561BA2BDC}" type="datetimeFigureOut">
              <a:rPr lang="en-GB" smtClean="0"/>
              <a:t>26/03/2026</a:t>
            </a:fld>
            <a:endParaRPr lang="en-GB"/>
          </a:p>
        </p:txBody>
      </p:sp>
      <p:sp>
        <p:nvSpPr>
          <p:cNvPr id="5" name="Footer Placeholder 4">
            <a:extLst>
              <a:ext uri="{FF2B5EF4-FFF2-40B4-BE49-F238E27FC236}">
                <a16:creationId xmlns:a16="http://schemas.microsoft.com/office/drawing/2014/main" id="{48139915-6149-4271-B73B-3F405163535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442FA6-071E-4B88-9EBD-A80639FF56E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22750F-FC41-47EB-BD93-DF0E64D65EAC}" type="slidenum">
              <a:rPr lang="en-GB" smtClean="0"/>
              <a:t>‹#›</a:t>
            </a:fld>
            <a:endParaRPr lang="en-GB"/>
          </a:p>
        </p:txBody>
      </p:sp>
    </p:spTree>
    <p:extLst>
      <p:ext uri="{BB962C8B-B14F-4D97-AF65-F5344CB8AC3E}">
        <p14:creationId xmlns:p14="http://schemas.microsoft.com/office/powerpoint/2010/main" val="172474168"/>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slideLayout" Target="../slideLayouts/slideLayout35.xml"/><Relationship Id="rId7" Type="http://schemas.openxmlformats.org/officeDocument/2006/relationships/image" Target="../media/image46.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notesSlide" Target="../notesSlides/notesSlide3.xml"/><Relationship Id="rId9"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amp;ehk=gmJB2TiXKrR0fQiO0XHLSg&amp;r=0&amp;pid=OfficeInsert"/><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hyperlink" Target="http://commons.wikimedia.org/wiki/File:Latin_cross_gold.p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977835"/>
            <a:ext cx="3610034" cy="5157192"/>
          </a:xfrm>
          <a:prstGeom prst="rect">
            <a:avLst/>
          </a:prstGeom>
        </p:spPr>
      </p:pic>
      <p:pic>
        <p:nvPicPr>
          <p:cNvPr id="5" name="Picture 4" descr="Description: St"/>
          <p:cNvPicPr/>
          <p:nvPr/>
        </p:nvPicPr>
        <p:blipFill>
          <a:blip r:embed="rId4">
            <a:extLst>
              <a:ext uri="{28A0092B-C50C-407E-A947-70E740481C1C}">
                <a14:useLocalDpi xmlns:a14="http://schemas.microsoft.com/office/drawing/2010/main" val="0"/>
              </a:ext>
            </a:extLst>
          </a:blip>
          <a:srcRect/>
          <a:stretch>
            <a:fillRect/>
          </a:stretch>
        </p:blipFill>
        <p:spPr bwMode="auto">
          <a:xfrm>
            <a:off x="323528" y="333936"/>
            <a:ext cx="2697488" cy="643899"/>
          </a:xfrm>
          <a:prstGeom prst="rect">
            <a:avLst/>
          </a:prstGeom>
          <a:noFill/>
          <a:ln>
            <a:noFill/>
          </a:ln>
        </p:spPr>
      </p:pic>
      <p:sp>
        <p:nvSpPr>
          <p:cNvPr id="6" name="TextBox 5"/>
          <p:cNvSpPr txBox="1"/>
          <p:nvPr/>
        </p:nvSpPr>
        <p:spPr>
          <a:xfrm>
            <a:off x="5076056" y="4437112"/>
            <a:ext cx="3672408" cy="1938992"/>
          </a:xfrm>
          <a:prstGeom prst="rect">
            <a:avLst/>
          </a:prstGeom>
          <a:noFill/>
        </p:spPr>
        <p:txBody>
          <a:bodyPr wrap="square" rtlCol="0">
            <a:spAutoFit/>
          </a:bodyPr>
          <a:lstStyle/>
          <a:p>
            <a:pPr algn="ctr"/>
            <a:r>
              <a:rPr lang="en-GB" sz="6000" dirty="0"/>
              <a:t>Lent term</a:t>
            </a:r>
          </a:p>
          <a:p>
            <a:pPr algn="ctr"/>
            <a:r>
              <a:rPr lang="en-GB" sz="6000" dirty="0"/>
              <a:t>2026</a:t>
            </a:r>
          </a:p>
        </p:txBody>
      </p:sp>
      <p:pic>
        <p:nvPicPr>
          <p:cNvPr id="7" name="Content Placeholder 4">
            <a:extLst>
              <a:ext uri="{FF2B5EF4-FFF2-40B4-BE49-F238E27FC236}">
                <a16:creationId xmlns:a16="http://schemas.microsoft.com/office/drawing/2014/main" id="{14188229-A6C2-4D6F-98D0-EEA200C2B1E8}"/>
              </a:ext>
            </a:extLst>
          </p:cNvPr>
          <p:cNvPicPr>
            <a:picLocks noChangeAspect="1"/>
          </p:cNvPicPr>
          <p:nvPr/>
        </p:nvPicPr>
        <p:blipFill>
          <a:blip r:embed="rId5"/>
          <a:stretch>
            <a:fillRect/>
          </a:stretch>
        </p:blipFill>
        <p:spPr>
          <a:xfrm>
            <a:off x="412095" y="4437112"/>
            <a:ext cx="2160215" cy="195806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5604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10242" y="980728"/>
            <a:ext cx="7854696" cy="2838020"/>
          </a:xfrm>
        </p:spPr>
        <p:txBody>
          <a:bodyPr>
            <a:noAutofit/>
          </a:bodyPr>
          <a:lstStyle/>
          <a:p>
            <a:pPr algn="ctr">
              <a:spcBef>
                <a:spcPts val="0"/>
              </a:spcBef>
              <a:spcAft>
                <a:spcPts val="0"/>
              </a:spcAft>
            </a:pPr>
            <a:r>
              <a:rPr lang="en-GB" sz="8800" b="1" dirty="0">
                <a:solidFill>
                  <a:srgbClr val="FFFF00"/>
                </a:solidFill>
              </a:rPr>
              <a:t>Learn Awards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4876" y="4615211"/>
            <a:ext cx="1913035" cy="1913035"/>
          </a:xfrm>
          <a:prstGeom prst="rect">
            <a:avLst/>
          </a:prstGeom>
        </p:spPr>
      </p:pic>
    </p:spTree>
    <p:extLst>
      <p:ext uri="{BB962C8B-B14F-4D97-AF65-F5344CB8AC3E}">
        <p14:creationId xmlns:p14="http://schemas.microsoft.com/office/powerpoint/2010/main" val="664037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407" y="512338"/>
            <a:ext cx="6554867" cy="1524000"/>
          </a:xfrm>
        </p:spPr>
        <p:txBody>
          <a:bodyPr>
            <a:noAutofit/>
          </a:bodyPr>
          <a:lstStyle/>
          <a:p>
            <a:r>
              <a:rPr lang="en-GB" sz="8000" dirty="0">
                <a:solidFill>
                  <a:srgbClr val="FFFF00"/>
                </a:solidFill>
              </a:rPr>
              <a:t>Eloise…</a:t>
            </a:r>
          </a:p>
        </p:txBody>
      </p:sp>
      <p:sp>
        <p:nvSpPr>
          <p:cNvPr id="3" name="TextBox 2"/>
          <p:cNvSpPr txBox="1"/>
          <p:nvPr/>
        </p:nvSpPr>
        <p:spPr>
          <a:xfrm>
            <a:off x="4067944" y="2492896"/>
            <a:ext cx="4788024" cy="3323987"/>
          </a:xfrm>
          <a:prstGeom prst="rect">
            <a:avLst/>
          </a:prstGeom>
          <a:noFill/>
        </p:spPr>
        <p:txBody>
          <a:bodyPr wrap="square" rtlCol="0">
            <a:spAutoFit/>
          </a:bodyPr>
          <a:lstStyle/>
          <a:p>
            <a:pPr algn="ctr"/>
            <a:r>
              <a:rPr lang="en-GB" sz="3000" i="1" dirty="0">
                <a:solidFill>
                  <a:srgbClr val="FFFF00"/>
                </a:solidFill>
              </a:rPr>
              <a:t>… for working so hard, especially with phonics. You listen carefully, contribute in lessons and have made exceptional progress with your reading and writing!</a:t>
            </a:r>
            <a:endParaRPr lang="en-GB" sz="3000" dirty="0">
              <a:solidFill>
                <a:srgbClr val="FFFF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5346" y="510010"/>
            <a:ext cx="1418654" cy="1418654"/>
          </a:xfrm>
          <a:prstGeom prst="rect">
            <a:avLst/>
          </a:prstGeom>
        </p:spPr>
      </p:pic>
      <p:pic>
        <p:nvPicPr>
          <p:cNvPr id="15362" name="Picture 2" descr="learner icon loading">
            <a:extLst>
              <a:ext uri="{FF2B5EF4-FFF2-40B4-BE49-F238E27FC236}">
                <a16:creationId xmlns:a16="http://schemas.microsoft.com/office/drawing/2014/main" id="{9E5E6497-9572-4B3D-8409-BA8DDF3CE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348880"/>
            <a:ext cx="2857561" cy="370874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203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6376" y="560512"/>
            <a:ext cx="5760640" cy="1524000"/>
          </a:xfrm>
        </p:spPr>
        <p:txBody>
          <a:bodyPr>
            <a:noAutofit/>
          </a:bodyPr>
          <a:lstStyle/>
          <a:p>
            <a:r>
              <a:rPr lang="en-GB" sz="8000" dirty="0">
                <a:solidFill>
                  <a:srgbClr val="FFFF00"/>
                </a:solidFill>
              </a:rPr>
              <a:t>Connor…</a:t>
            </a:r>
          </a:p>
        </p:txBody>
      </p:sp>
      <p:sp>
        <p:nvSpPr>
          <p:cNvPr id="3" name="TextBox 2"/>
          <p:cNvSpPr txBox="1"/>
          <p:nvPr/>
        </p:nvSpPr>
        <p:spPr>
          <a:xfrm>
            <a:off x="251520" y="2204864"/>
            <a:ext cx="5287424" cy="3970318"/>
          </a:xfrm>
          <a:prstGeom prst="rect">
            <a:avLst/>
          </a:prstGeom>
          <a:noFill/>
        </p:spPr>
        <p:txBody>
          <a:bodyPr wrap="square" rtlCol="0">
            <a:spAutoFit/>
          </a:bodyPr>
          <a:lstStyle/>
          <a:p>
            <a:pPr algn="ctr"/>
            <a:r>
              <a:rPr lang="en-GB" sz="2800" dirty="0">
                <a:solidFill>
                  <a:srgbClr val="FFFF00"/>
                </a:solidFill>
              </a:rPr>
              <a:t>… for </a:t>
            </a:r>
            <a:r>
              <a:rPr lang="en-GB" sz="2800" i="1" dirty="0">
                <a:solidFill>
                  <a:srgbClr val="FFFF00"/>
                </a:solidFill>
              </a:rPr>
              <a:t>being a wonderfully enthusiastic member of Reception class, always eager to answer questions and share your ideas. You have natural curiosity and it is great to watch you explore the environment with excitement and a real love for learning. </a:t>
            </a:r>
            <a:endParaRPr lang="en-GB" sz="2800" dirty="0">
              <a:solidFill>
                <a:srgbClr val="FFFF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7896" y="560512"/>
            <a:ext cx="1368152" cy="1368152"/>
          </a:xfrm>
          <a:prstGeom prst="rect">
            <a:avLst/>
          </a:prstGeom>
        </p:spPr>
      </p:pic>
      <p:pic>
        <p:nvPicPr>
          <p:cNvPr id="16386" name="Picture 2" descr="learner icon loading">
            <a:extLst>
              <a:ext uri="{FF2B5EF4-FFF2-40B4-BE49-F238E27FC236}">
                <a16:creationId xmlns:a16="http://schemas.microsoft.com/office/drawing/2014/main" id="{37CF327E-4528-4F13-BA50-F43E80ECD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611962"/>
            <a:ext cx="2839668" cy="368552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594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89066"/>
            <a:ext cx="6554867" cy="1524000"/>
          </a:xfrm>
        </p:spPr>
        <p:txBody>
          <a:bodyPr>
            <a:noAutofit/>
          </a:bodyPr>
          <a:lstStyle/>
          <a:p>
            <a:r>
              <a:rPr lang="en-GB" sz="7200" dirty="0">
                <a:solidFill>
                  <a:srgbClr val="FFFF00"/>
                </a:solidFill>
              </a:rPr>
              <a:t>Archer</a:t>
            </a:r>
            <a:r>
              <a:rPr lang="en-GB" sz="8000" dirty="0">
                <a:solidFill>
                  <a:srgbClr val="FFFF00"/>
                </a:solidFill>
              </a:rPr>
              <a:t>…</a:t>
            </a:r>
          </a:p>
        </p:txBody>
      </p:sp>
      <p:sp>
        <p:nvSpPr>
          <p:cNvPr id="3" name="TextBox 2"/>
          <p:cNvSpPr txBox="1"/>
          <p:nvPr/>
        </p:nvSpPr>
        <p:spPr>
          <a:xfrm>
            <a:off x="3815408" y="2216131"/>
            <a:ext cx="5328592" cy="4524315"/>
          </a:xfrm>
          <a:prstGeom prst="rect">
            <a:avLst/>
          </a:prstGeom>
          <a:noFill/>
        </p:spPr>
        <p:txBody>
          <a:bodyPr wrap="square" rtlCol="0">
            <a:spAutoFit/>
          </a:bodyPr>
          <a:lstStyle/>
          <a:p>
            <a:pPr algn="ctr"/>
            <a:r>
              <a:rPr lang="en-GB" sz="3600" i="1" dirty="0">
                <a:solidFill>
                  <a:srgbClr val="FFFF00"/>
                </a:solidFill>
              </a:rPr>
              <a:t>… for possessing such an infectious curiosity and love of learning by asking thoughtful questions, eagerly exploring new ideas and sharing knowledge with  the class.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8805" y="573469"/>
            <a:ext cx="1355195" cy="1355195"/>
          </a:xfrm>
          <a:prstGeom prst="rect">
            <a:avLst/>
          </a:prstGeom>
        </p:spPr>
      </p:pic>
      <p:pic>
        <p:nvPicPr>
          <p:cNvPr id="17410" name="Picture 2" descr="learner icon loading">
            <a:extLst>
              <a:ext uri="{FF2B5EF4-FFF2-40B4-BE49-F238E27FC236}">
                <a16:creationId xmlns:a16="http://schemas.microsoft.com/office/drawing/2014/main" id="{42F6F193-356D-4CCE-8504-47771BAD3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92896"/>
            <a:ext cx="2736304" cy="355137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741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680" y="579952"/>
            <a:ext cx="5760640" cy="1524000"/>
          </a:xfrm>
        </p:spPr>
        <p:txBody>
          <a:bodyPr>
            <a:noAutofit/>
          </a:bodyPr>
          <a:lstStyle/>
          <a:p>
            <a:r>
              <a:rPr lang="en-GB" sz="8000" dirty="0">
                <a:solidFill>
                  <a:srgbClr val="FFFF00"/>
                </a:solidFill>
              </a:rPr>
              <a:t>Oscar…</a:t>
            </a:r>
          </a:p>
        </p:txBody>
      </p:sp>
      <p:sp>
        <p:nvSpPr>
          <p:cNvPr id="3" name="TextBox 2"/>
          <p:cNvSpPr txBox="1"/>
          <p:nvPr/>
        </p:nvSpPr>
        <p:spPr>
          <a:xfrm>
            <a:off x="251520" y="2103952"/>
            <a:ext cx="5112568" cy="4031873"/>
          </a:xfrm>
          <a:prstGeom prst="rect">
            <a:avLst/>
          </a:prstGeom>
          <a:noFill/>
        </p:spPr>
        <p:txBody>
          <a:bodyPr wrap="square" rtlCol="0">
            <a:spAutoFit/>
          </a:bodyPr>
          <a:lstStyle/>
          <a:p>
            <a:pPr algn="ctr"/>
            <a:r>
              <a:rPr lang="en-GB" sz="3200" i="1" dirty="0">
                <a:solidFill>
                  <a:srgbClr val="FFFF00"/>
                </a:solidFill>
              </a:rPr>
              <a:t>… for engaging brilliantly in lessons and asking questions which allow you to be an independent learner. You stay focused, work hard and never give up, even when something feels challenging.</a:t>
            </a:r>
            <a:endParaRPr lang="en-GB" sz="3200" dirty="0">
              <a:solidFill>
                <a:srgbClr val="FFFF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1488" y="579952"/>
            <a:ext cx="1381888" cy="1381888"/>
          </a:xfrm>
          <a:prstGeom prst="rect">
            <a:avLst/>
          </a:prstGeom>
        </p:spPr>
      </p:pic>
      <p:pic>
        <p:nvPicPr>
          <p:cNvPr id="18434" name="Picture 2" descr="learner icon loading">
            <a:extLst>
              <a:ext uri="{FF2B5EF4-FFF2-40B4-BE49-F238E27FC236}">
                <a16:creationId xmlns:a16="http://schemas.microsoft.com/office/drawing/2014/main" id="{883480C0-CC23-48C7-9F8F-6F1C1F809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449252"/>
            <a:ext cx="2953846" cy="383371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565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6554867" cy="1524000"/>
          </a:xfrm>
        </p:spPr>
        <p:txBody>
          <a:bodyPr>
            <a:noAutofit/>
          </a:bodyPr>
          <a:lstStyle/>
          <a:p>
            <a:r>
              <a:rPr lang="en-GB" sz="7200" dirty="0">
                <a:solidFill>
                  <a:srgbClr val="FFFF00"/>
                </a:solidFill>
              </a:rPr>
              <a:t>Oscar</a:t>
            </a:r>
            <a:r>
              <a:rPr lang="en-GB" sz="8000" dirty="0">
                <a:solidFill>
                  <a:srgbClr val="FFFF00"/>
                </a:solidFill>
              </a:rPr>
              <a:t>…</a:t>
            </a:r>
          </a:p>
        </p:txBody>
      </p:sp>
      <p:sp>
        <p:nvSpPr>
          <p:cNvPr id="3" name="TextBox 2"/>
          <p:cNvSpPr txBox="1"/>
          <p:nvPr/>
        </p:nvSpPr>
        <p:spPr>
          <a:xfrm>
            <a:off x="3851920" y="2206019"/>
            <a:ext cx="5112568" cy="4247317"/>
          </a:xfrm>
          <a:prstGeom prst="rect">
            <a:avLst/>
          </a:prstGeom>
          <a:noFill/>
        </p:spPr>
        <p:txBody>
          <a:bodyPr wrap="square" rtlCol="0">
            <a:spAutoFit/>
          </a:bodyPr>
          <a:lstStyle/>
          <a:p>
            <a:pPr algn="ctr"/>
            <a:r>
              <a:rPr lang="en-GB" sz="3000" i="1" dirty="0">
                <a:solidFill>
                  <a:srgbClr val="FFFF00"/>
                </a:solidFill>
              </a:rPr>
              <a:t>… for working incredibly hard and making incredible progress since you joined St Joseph’s. You are determined to improve in every part of your learning. You are eager to learn more, confidently joining discussions in lessons.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973" y="581101"/>
            <a:ext cx="1375027" cy="1375027"/>
          </a:xfrm>
          <a:prstGeom prst="rect">
            <a:avLst/>
          </a:prstGeom>
        </p:spPr>
      </p:pic>
      <p:pic>
        <p:nvPicPr>
          <p:cNvPr id="19458" name="Picture 2" descr="learner icon loading">
            <a:extLst>
              <a:ext uri="{FF2B5EF4-FFF2-40B4-BE49-F238E27FC236}">
                <a16:creationId xmlns:a16="http://schemas.microsoft.com/office/drawing/2014/main" id="{049C4ACC-7D6F-4E8D-A19A-D45FAFEF8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564904"/>
            <a:ext cx="2808649" cy="364526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780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5760640" cy="1524000"/>
          </a:xfrm>
        </p:spPr>
        <p:txBody>
          <a:bodyPr>
            <a:noAutofit/>
          </a:bodyPr>
          <a:lstStyle/>
          <a:p>
            <a:r>
              <a:rPr lang="en-GB" sz="8000" dirty="0">
                <a:solidFill>
                  <a:srgbClr val="FFFF00"/>
                </a:solidFill>
              </a:rPr>
              <a:t>Aarav…</a:t>
            </a:r>
          </a:p>
        </p:txBody>
      </p:sp>
      <p:sp>
        <p:nvSpPr>
          <p:cNvPr id="3" name="TextBox 2"/>
          <p:cNvSpPr txBox="1"/>
          <p:nvPr/>
        </p:nvSpPr>
        <p:spPr>
          <a:xfrm>
            <a:off x="0" y="2297702"/>
            <a:ext cx="5508104" cy="4031873"/>
          </a:xfrm>
          <a:prstGeom prst="rect">
            <a:avLst/>
          </a:prstGeom>
          <a:noFill/>
        </p:spPr>
        <p:txBody>
          <a:bodyPr wrap="square" rtlCol="0">
            <a:spAutoFit/>
          </a:bodyPr>
          <a:lstStyle/>
          <a:p>
            <a:pPr algn="ctr"/>
            <a:r>
              <a:rPr lang="en-GB" sz="3200" i="1" dirty="0">
                <a:solidFill>
                  <a:srgbClr val="FFFF00"/>
                </a:solidFill>
              </a:rPr>
              <a:t>… </a:t>
            </a:r>
            <a:r>
              <a:rPr lang="en-GB" sz="2800" i="1" dirty="0">
                <a:solidFill>
                  <a:srgbClr val="FFFF00"/>
                </a:solidFill>
              </a:rPr>
              <a:t>for the effort and pride you take in responding to feedback, which is brilliant! You always strive to achieve more in your learning. You are engaged, consistently focused and a role model to others - showing them how to get the most out of learning.</a:t>
            </a:r>
            <a:endParaRPr lang="en-GB" sz="2800" dirty="0">
              <a:solidFill>
                <a:srgbClr val="FFFF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8521" y="620688"/>
            <a:ext cx="1307976" cy="1307976"/>
          </a:xfrm>
          <a:prstGeom prst="rect">
            <a:avLst/>
          </a:prstGeom>
        </p:spPr>
      </p:pic>
      <p:pic>
        <p:nvPicPr>
          <p:cNvPr id="20482" name="Picture 2" descr="learner icon loading">
            <a:extLst>
              <a:ext uri="{FF2B5EF4-FFF2-40B4-BE49-F238E27FC236}">
                <a16:creationId xmlns:a16="http://schemas.microsoft.com/office/drawing/2014/main" id="{1FE4F1E8-3C2D-4F87-9E77-33C5DD920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636912"/>
            <a:ext cx="2774079" cy="36004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581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a:xfrm>
            <a:off x="533400" y="1196752"/>
            <a:ext cx="7854696" cy="2838020"/>
          </a:xfrm>
        </p:spPr>
        <p:txBody>
          <a:bodyPr>
            <a:noAutofit/>
          </a:bodyPr>
          <a:lstStyle/>
          <a:p>
            <a:pPr algn="ctr">
              <a:spcBef>
                <a:spcPts val="0"/>
              </a:spcBef>
              <a:spcAft>
                <a:spcPts val="0"/>
              </a:spcAft>
            </a:pPr>
            <a:r>
              <a:rPr lang="en-GB" sz="8800" b="1" dirty="0">
                <a:solidFill>
                  <a:srgbClr val="003300"/>
                </a:solidFill>
              </a:rPr>
              <a:t>Grow Awards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9892" y="4581128"/>
            <a:ext cx="1944216" cy="1848700"/>
          </a:xfrm>
          <a:prstGeom prst="rect">
            <a:avLst/>
          </a:prstGeom>
        </p:spPr>
      </p:pic>
    </p:spTree>
    <p:extLst>
      <p:ext uri="{BB962C8B-B14F-4D97-AF65-F5344CB8AC3E}">
        <p14:creationId xmlns:p14="http://schemas.microsoft.com/office/powerpoint/2010/main" val="3738894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571508"/>
            <a:ext cx="6554867" cy="1524000"/>
          </a:xfrm>
        </p:spPr>
        <p:txBody>
          <a:bodyPr>
            <a:noAutofit/>
          </a:bodyPr>
          <a:lstStyle/>
          <a:p>
            <a:r>
              <a:rPr lang="en-GB" sz="8000" dirty="0"/>
              <a:t>Oliver…</a:t>
            </a:r>
          </a:p>
        </p:txBody>
      </p:sp>
      <p:sp>
        <p:nvSpPr>
          <p:cNvPr id="3" name="TextBox 2"/>
          <p:cNvSpPr txBox="1"/>
          <p:nvPr/>
        </p:nvSpPr>
        <p:spPr>
          <a:xfrm>
            <a:off x="3528953" y="2204864"/>
            <a:ext cx="5337114" cy="4247317"/>
          </a:xfrm>
          <a:prstGeom prst="rect">
            <a:avLst/>
          </a:prstGeom>
          <a:noFill/>
        </p:spPr>
        <p:txBody>
          <a:bodyPr wrap="square" rtlCol="0">
            <a:spAutoFit/>
          </a:bodyPr>
          <a:lstStyle/>
          <a:p>
            <a:pPr algn="ctr"/>
            <a:r>
              <a:rPr lang="en-GB" sz="3000" i="1" dirty="0"/>
              <a:t>… for your attitude towards learning which is fantastic! You are a role model for your peers, showing how to behave in lessons and this has enabled you to make great progress. It is lovely to see you encouraging your peers with their learning. </a:t>
            </a:r>
            <a:endParaRPr lang="en-GB" sz="3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581828"/>
            <a:ext cx="1440160" cy="1369407"/>
          </a:xfrm>
          <a:prstGeom prst="rect">
            <a:avLst/>
          </a:prstGeom>
        </p:spPr>
      </p:pic>
      <p:pic>
        <p:nvPicPr>
          <p:cNvPr id="28674" name="Picture 2" descr="learner icon loading">
            <a:extLst>
              <a:ext uri="{FF2B5EF4-FFF2-40B4-BE49-F238E27FC236}">
                <a16:creationId xmlns:a16="http://schemas.microsoft.com/office/drawing/2014/main" id="{6926C035-6AEF-453E-9240-0CCDBDC50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65809"/>
            <a:ext cx="2801229" cy="363563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23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5760640" cy="1524000"/>
          </a:xfrm>
        </p:spPr>
        <p:txBody>
          <a:bodyPr>
            <a:noAutofit/>
          </a:bodyPr>
          <a:lstStyle/>
          <a:p>
            <a:r>
              <a:rPr lang="en-GB" sz="8000" dirty="0"/>
              <a:t>Siena…</a:t>
            </a:r>
          </a:p>
        </p:txBody>
      </p:sp>
      <p:sp>
        <p:nvSpPr>
          <p:cNvPr id="3" name="TextBox 2"/>
          <p:cNvSpPr txBox="1"/>
          <p:nvPr/>
        </p:nvSpPr>
        <p:spPr>
          <a:xfrm>
            <a:off x="107504" y="2114352"/>
            <a:ext cx="5688632" cy="4708981"/>
          </a:xfrm>
          <a:prstGeom prst="rect">
            <a:avLst/>
          </a:prstGeom>
          <a:noFill/>
        </p:spPr>
        <p:txBody>
          <a:bodyPr wrap="square" rtlCol="0">
            <a:spAutoFit/>
          </a:bodyPr>
          <a:lstStyle/>
          <a:p>
            <a:pPr algn="ctr"/>
            <a:r>
              <a:rPr lang="en-GB" sz="3000" i="1" dirty="0"/>
              <a:t>… for your growth in confidence and self-belief this term, which has had a positive impact on your learning. You have made great progress this term and shown determination and hard work, particularly in Phonics. It has been a pleasure to see how much you have achieved. </a:t>
            </a:r>
            <a:endParaRPr lang="en-GB" sz="3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620688"/>
            <a:ext cx="1386113" cy="1318016"/>
          </a:xfrm>
          <a:prstGeom prst="rect">
            <a:avLst/>
          </a:prstGeom>
        </p:spPr>
      </p:pic>
      <p:pic>
        <p:nvPicPr>
          <p:cNvPr id="29698" name="Picture 2" descr="learner icon loading">
            <a:extLst>
              <a:ext uri="{FF2B5EF4-FFF2-40B4-BE49-F238E27FC236}">
                <a16:creationId xmlns:a16="http://schemas.microsoft.com/office/drawing/2014/main" id="{14BB2555-5D13-411A-AFCF-94D793F1F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740650"/>
            <a:ext cx="2663116" cy="345638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250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6249" y="946011"/>
            <a:ext cx="8094206" cy="3209528"/>
          </a:xfrm>
        </p:spPr>
        <p:txBody>
          <a:bodyPr>
            <a:noAutofit/>
          </a:bodyPr>
          <a:lstStyle/>
          <a:p>
            <a:pPr algn="ctr"/>
            <a:br>
              <a:rPr lang="en-GB" sz="7200" b="1" dirty="0">
                <a:solidFill>
                  <a:schemeClr val="bg1"/>
                </a:solidFill>
                <a:latin typeface="Arial Nova" panose="020B0504020202020204" pitchFamily="34" charset="0"/>
              </a:rPr>
            </a:br>
            <a:r>
              <a:rPr lang="en-GB" sz="7200" b="1" dirty="0">
                <a:solidFill>
                  <a:schemeClr val="tx1"/>
                </a:solidFill>
                <a:latin typeface="Arial Nova" panose="020B0504020202020204" pitchFamily="34" charset="0"/>
              </a:rPr>
              <a:t>LOVE, LEARN, GROW AWARDS</a:t>
            </a:r>
            <a:br>
              <a:rPr lang="en-GB" sz="7200" b="1" dirty="0">
                <a:solidFill>
                  <a:schemeClr val="tx1"/>
                </a:solidFill>
                <a:latin typeface="Arial Nova" panose="020B0504020202020204" pitchFamily="34" charset="0"/>
              </a:rPr>
            </a:br>
            <a:br>
              <a:rPr lang="en-GB" sz="7200" b="1" dirty="0">
                <a:solidFill>
                  <a:schemeClr val="tx1"/>
                </a:solidFill>
                <a:latin typeface="Arial Nova" panose="020B0504020202020204" pitchFamily="34" charset="0"/>
              </a:rPr>
            </a:br>
            <a:r>
              <a:rPr lang="en-GB" sz="6000" b="1" dirty="0">
                <a:solidFill>
                  <a:schemeClr val="tx1"/>
                </a:solidFill>
                <a:latin typeface="Arial Nova" panose="020B0504020202020204" pitchFamily="34" charset="0"/>
              </a:rPr>
              <a:t>LENT 2026</a:t>
            </a:r>
          </a:p>
        </p:txBody>
      </p:sp>
      <p:sp>
        <p:nvSpPr>
          <p:cNvPr id="3" name="Subtitle 2"/>
          <p:cNvSpPr>
            <a:spLocks noGrp="1"/>
          </p:cNvSpPr>
          <p:nvPr>
            <p:ph type="subTitle" idx="1"/>
          </p:nvPr>
        </p:nvSpPr>
        <p:spPr/>
        <p:txBody>
          <a:bodyPr/>
          <a:lstStyle/>
          <a:p>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4291" y="4577044"/>
            <a:ext cx="2273237" cy="216336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433" y="4247041"/>
            <a:ext cx="2351559" cy="235155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8342" y="4410213"/>
            <a:ext cx="2316850" cy="220302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6410851" cy="1524000"/>
          </a:xfrm>
        </p:spPr>
        <p:txBody>
          <a:bodyPr>
            <a:noAutofit/>
          </a:bodyPr>
          <a:lstStyle/>
          <a:p>
            <a:r>
              <a:rPr lang="en-GB" sz="8000" dirty="0"/>
              <a:t>Luna… </a:t>
            </a:r>
          </a:p>
        </p:txBody>
      </p:sp>
      <p:sp>
        <p:nvSpPr>
          <p:cNvPr id="3" name="TextBox 2"/>
          <p:cNvSpPr txBox="1"/>
          <p:nvPr/>
        </p:nvSpPr>
        <p:spPr>
          <a:xfrm>
            <a:off x="3779912" y="2132856"/>
            <a:ext cx="5256584" cy="4524315"/>
          </a:xfrm>
          <a:prstGeom prst="rect">
            <a:avLst/>
          </a:prstGeom>
          <a:noFill/>
        </p:spPr>
        <p:txBody>
          <a:bodyPr wrap="square" rtlCol="0">
            <a:spAutoFit/>
          </a:bodyPr>
          <a:lstStyle/>
          <a:p>
            <a:pPr algn="ctr"/>
            <a:r>
              <a:rPr lang="en-GB" sz="3200" i="1" dirty="0"/>
              <a:t>… for showing great progress this term in your confidence and the ability to believe in yourself. You always give 100% in everything you do - especially your writing.  You are a great role model to others. </a:t>
            </a:r>
            <a:endParaRPr lang="en-GB" sz="3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2326" y="595852"/>
            <a:ext cx="1401674" cy="1332812"/>
          </a:xfrm>
          <a:prstGeom prst="rect">
            <a:avLst/>
          </a:prstGeom>
        </p:spPr>
      </p:pic>
      <p:pic>
        <p:nvPicPr>
          <p:cNvPr id="30722" name="Picture 2" descr="learner icon loading">
            <a:extLst>
              <a:ext uri="{FF2B5EF4-FFF2-40B4-BE49-F238E27FC236}">
                <a16:creationId xmlns:a16="http://schemas.microsoft.com/office/drawing/2014/main" id="{74BA8A5F-2454-4390-8705-C220A0C39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11" y="2522805"/>
            <a:ext cx="2885042" cy="374441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76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606204"/>
            <a:ext cx="5760640" cy="1524000"/>
          </a:xfrm>
        </p:spPr>
        <p:txBody>
          <a:bodyPr>
            <a:noAutofit/>
          </a:bodyPr>
          <a:lstStyle/>
          <a:p>
            <a:r>
              <a:rPr lang="en-GB" sz="8000" dirty="0"/>
              <a:t>Nathan…</a:t>
            </a:r>
          </a:p>
        </p:txBody>
      </p:sp>
      <p:sp>
        <p:nvSpPr>
          <p:cNvPr id="3" name="TextBox 2"/>
          <p:cNvSpPr txBox="1"/>
          <p:nvPr/>
        </p:nvSpPr>
        <p:spPr>
          <a:xfrm>
            <a:off x="107504" y="2130204"/>
            <a:ext cx="5430727" cy="4247317"/>
          </a:xfrm>
          <a:prstGeom prst="rect">
            <a:avLst/>
          </a:prstGeom>
          <a:noFill/>
        </p:spPr>
        <p:txBody>
          <a:bodyPr wrap="square" rtlCol="0">
            <a:spAutoFit/>
          </a:bodyPr>
          <a:lstStyle/>
          <a:p>
            <a:pPr algn="ctr"/>
            <a:r>
              <a:rPr lang="en-GB" sz="3000" i="1" dirty="0"/>
              <a:t>… for showing wonderful growth this term, coming into school with courage and a happy attitude. It’s been lovely to see you start each day calmly, ready to learn. We are so proud of the independence you are developing.</a:t>
            </a:r>
            <a:endParaRPr lang="en-GB" sz="3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0813" y="606204"/>
            <a:ext cx="1393227" cy="1324780"/>
          </a:xfrm>
          <a:prstGeom prst="rect">
            <a:avLst/>
          </a:prstGeom>
        </p:spPr>
      </p:pic>
      <p:pic>
        <p:nvPicPr>
          <p:cNvPr id="31746" name="Picture 2" descr="learner icon loading">
            <a:extLst>
              <a:ext uri="{FF2B5EF4-FFF2-40B4-BE49-F238E27FC236}">
                <a16:creationId xmlns:a16="http://schemas.microsoft.com/office/drawing/2014/main" id="{7CDD8DA9-7F76-42F5-B8C6-51E81D4EA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031" y="2636912"/>
            <a:ext cx="2718597" cy="352839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965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6554867" cy="1524000"/>
          </a:xfrm>
        </p:spPr>
        <p:txBody>
          <a:bodyPr>
            <a:noAutofit/>
          </a:bodyPr>
          <a:lstStyle/>
          <a:p>
            <a:r>
              <a:rPr lang="en-GB" sz="8000" dirty="0" err="1"/>
              <a:t>Kingslee</a:t>
            </a:r>
            <a:r>
              <a:rPr lang="en-GB" sz="8000" dirty="0"/>
              <a:t>…</a:t>
            </a:r>
          </a:p>
        </p:txBody>
      </p:sp>
      <p:sp>
        <p:nvSpPr>
          <p:cNvPr id="3" name="TextBox 2"/>
          <p:cNvSpPr txBox="1"/>
          <p:nvPr/>
        </p:nvSpPr>
        <p:spPr>
          <a:xfrm>
            <a:off x="3674045" y="2090137"/>
            <a:ext cx="5472608" cy="4708981"/>
          </a:xfrm>
          <a:prstGeom prst="rect">
            <a:avLst/>
          </a:prstGeom>
          <a:noFill/>
        </p:spPr>
        <p:txBody>
          <a:bodyPr wrap="square" rtlCol="0">
            <a:spAutoFit/>
          </a:bodyPr>
          <a:lstStyle/>
          <a:p>
            <a:pPr algn="ctr"/>
            <a:r>
              <a:rPr lang="en-GB" sz="3000" i="1" dirty="0"/>
              <a:t>… for the fabulous journey you have been on since the start of the year! You have grown in so many ways: in your mindset, your maturity, your dedication to making the right choices and putting effort into your work. Watching you grow has been a pleasure! </a:t>
            </a:r>
            <a:endParaRPr lang="en-GB" sz="3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0888" y="620688"/>
            <a:ext cx="1363112" cy="1296144"/>
          </a:xfrm>
          <a:prstGeom prst="rect">
            <a:avLst/>
          </a:prstGeom>
        </p:spPr>
      </p:pic>
      <p:pic>
        <p:nvPicPr>
          <p:cNvPr id="32770" name="Picture 2" descr="learner icon loading">
            <a:extLst>
              <a:ext uri="{FF2B5EF4-FFF2-40B4-BE49-F238E27FC236}">
                <a16:creationId xmlns:a16="http://schemas.microsoft.com/office/drawing/2014/main" id="{42870A23-D3BF-4B58-96B7-44CDE7697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51" y="2420888"/>
            <a:ext cx="2890776" cy="375185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782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518592"/>
            <a:ext cx="5760640" cy="1524000"/>
          </a:xfrm>
        </p:spPr>
        <p:txBody>
          <a:bodyPr>
            <a:noAutofit/>
          </a:bodyPr>
          <a:lstStyle/>
          <a:p>
            <a:r>
              <a:rPr lang="en-GB" sz="8000" dirty="0"/>
              <a:t>Levi…</a:t>
            </a:r>
          </a:p>
        </p:txBody>
      </p:sp>
      <p:sp>
        <p:nvSpPr>
          <p:cNvPr id="3" name="TextBox 2"/>
          <p:cNvSpPr txBox="1"/>
          <p:nvPr/>
        </p:nvSpPr>
        <p:spPr>
          <a:xfrm>
            <a:off x="251520" y="2307535"/>
            <a:ext cx="5292080" cy="4031873"/>
          </a:xfrm>
          <a:prstGeom prst="rect">
            <a:avLst/>
          </a:prstGeom>
          <a:noFill/>
        </p:spPr>
        <p:txBody>
          <a:bodyPr wrap="square" rtlCol="0">
            <a:spAutoFit/>
          </a:bodyPr>
          <a:lstStyle/>
          <a:p>
            <a:pPr algn="ctr"/>
            <a:r>
              <a:rPr lang="en-GB" sz="3200" i="1" dirty="0"/>
              <a:t>… for your growth in confidence and for developing a really positive attitude to learning.  Your effort has been amazing.  You are always trying to improve and we can’t wait to see this continue! </a:t>
            </a:r>
            <a:endParaRPr lang="en-GB" sz="3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9497" y="632520"/>
            <a:ext cx="1363111" cy="1296144"/>
          </a:xfrm>
          <a:prstGeom prst="rect">
            <a:avLst/>
          </a:prstGeom>
        </p:spPr>
      </p:pic>
      <p:pic>
        <p:nvPicPr>
          <p:cNvPr id="33794" name="Picture 2" descr="learner icon loading">
            <a:extLst>
              <a:ext uri="{FF2B5EF4-FFF2-40B4-BE49-F238E27FC236}">
                <a16:creationId xmlns:a16="http://schemas.microsoft.com/office/drawing/2014/main" id="{0C1D1F6E-7D70-4462-AA76-F5D280F10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489" y="2557963"/>
            <a:ext cx="2902057" cy="376649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1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D9B7F-4980-422E-A273-EE89D632FB2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C21D78A-FDD3-401E-823D-937D8476E2C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858880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FA0388-D19D-4DB2-B989-C7ECEA1663D8}"/>
              </a:ext>
            </a:extLst>
          </p:cNvPr>
          <p:cNvSpPr/>
          <p:nvPr/>
        </p:nvSpPr>
        <p:spPr>
          <a:xfrm>
            <a:off x="68920" y="4549337"/>
            <a:ext cx="1596595" cy="1375894"/>
          </a:xfrm>
          <a:prstGeom prst="rect">
            <a:avLst/>
          </a:prstGeom>
          <a:solidFill>
            <a:schemeClr val="accent4">
              <a:lumMod val="40000"/>
              <a:lumOff val="6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entury Gothic"/>
            </a:endParaRPr>
          </a:p>
        </p:txBody>
      </p:sp>
      <p:sp>
        <p:nvSpPr>
          <p:cNvPr id="13" name="Rectangle 12">
            <a:extLst>
              <a:ext uri="{FF2B5EF4-FFF2-40B4-BE49-F238E27FC236}">
                <a16:creationId xmlns:a16="http://schemas.microsoft.com/office/drawing/2014/main" id="{E2AD4BC1-7AFF-47D2-B871-842801A4D15F}"/>
              </a:ext>
            </a:extLst>
          </p:cNvPr>
          <p:cNvSpPr/>
          <p:nvPr/>
        </p:nvSpPr>
        <p:spPr>
          <a:xfrm>
            <a:off x="7739743" y="4718958"/>
            <a:ext cx="1335338" cy="1219829"/>
          </a:xfrm>
          <a:prstGeom prst="rect">
            <a:avLst/>
          </a:prstGeom>
          <a:solidFill>
            <a:schemeClr val="accent4">
              <a:lumMod val="40000"/>
              <a:lumOff val="6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entury Gothic"/>
            </a:endParaRPr>
          </a:p>
        </p:txBody>
      </p:sp>
      <p:sp>
        <p:nvSpPr>
          <p:cNvPr id="12" name="Rectangle 11">
            <a:extLst>
              <a:ext uri="{FF2B5EF4-FFF2-40B4-BE49-F238E27FC236}">
                <a16:creationId xmlns:a16="http://schemas.microsoft.com/office/drawing/2014/main" id="{8DD31366-B98D-4685-B30C-34E2FD713676}"/>
              </a:ext>
            </a:extLst>
          </p:cNvPr>
          <p:cNvSpPr/>
          <p:nvPr/>
        </p:nvSpPr>
        <p:spPr>
          <a:xfrm>
            <a:off x="7739743" y="905658"/>
            <a:ext cx="1335338" cy="1061935"/>
          </a:xfrm>
          <a:prstGeom prst="rect">
            <a:avLst/>
          </a:prstGeom>
          <a:solidFill>
            <a:schemeClr val="accent4">
              <a:lumMod val="40000"/>
              <a:lumOff val="6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entury Gothic"/>
            </a:endParaRPr>
          </a:p>
        </p:txBody>
      </p:sp>
      <p:pic>
        <p:nvPicPr>
          <p:cNvPr id="7" name="Picture 6" descr="St. Joseph's Catholic Primary School">
            <a:extLst>
              <a:ext uri="{FF2B5EF4-FFF2-40B4-BE49-F238E27FC236}">
                <a16:creationId xmlns:a16="http://schemas.microsoft.com/office/drawing/2014/main" id="{1FF3ACE7-02C9-4BA5-B8D8-66D1E79B6591}"/>
              </a:ext>
            </a:extLst>
          </p:cNvPr>
          <p:cNvPicPr/>
          <p:nvPr/>
        </p:nvPicPr>
        <p:blipFill>
          <a:blip r:embed="rId5">
            <a:extLst>
              <a:ext uri="{28A0092B-C50C-407E-A947-70E740481C1C}">
                <a14:useLocalDpi xmlns:a14="http://schemas.microsoft.com/office/drawing/2010/main" val="0"/>
              </a:ext>
            </a:extLst>
          </a:blip>
          <a:srcRect r="76521"/>
          <a:stretch>
            <a:fillRect/>
          </a:stretch>
        </p:blipFill>
        <p:spPr bwMode="auto">
          <a:xfrm>
            <a:off x="8033658" y="4865311"/>
            <a:ext cx="900079" cy="976109"/>
          </a:xfrm>
          <a:prstGeom prst="rect">
            <a:avLst/>
          </a:prstGeom>
          <a:noFill/>
        </p:spPr>
      </p:pic>
      <p:pic>
        <p:nvPicPr>
          <p:cNvPr id="8" name="Picture 7" descr="Description: C:\Users\head\Desktop\values 4">
            <a:extLst>
              <a:ext uri="{FF2B5EF4-FFF2-40B4-BE49-F238E27FC236}">
                <a16:creationId xmlns:a16="http://schemas.microsoft.com/office/drawing/2014/main" id="{13CBA33B-9564-4411-B0FC-267194ECC13C}"/>
              </a:ext>
            </a:extLst>
          </p:cNvPr>
          <p:cNvPicPr/>
          <p:nvPr/>
        </p:nvPicPr>
        <p:blipFill>
          <a:blip r:embed="rId6"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868365" y="1064709"/>
            <a:ext cx="1065371" cy="794861"/>
          </a:xfrm>
          <a:prstGeom prst="rect">
            <a:avLst/>
          </a:prstGeom>
          <a:noFill/>
          <a:ln>
            <a:noFill/>
          </a:ln>
        </p:spPr>
      </p:pic>
      <p:pic>
        <p:nvPicPr>
          <p:cNvPr id="10" name="Picture 9" descr="https://s-media-cache-ak0.pinimg.com/736x/f4/ab/82/f4ab822ce26731623d66626f8f786d4f.jpg">
            <a:extLst>
              <a:ext uri="{FF2B5EF4-FFF2-40B4-BE49-F238E27FC236}">
                <a16:creationId xmlns:a16="http://schemas.microsoft.com/office/drawing/2014/main" id="{900F8542-7E80-4295-9817-CAF24FD31E5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38817" y="4659188"/>
            <a:ext cx="1420561" cy="1161947"/>
          </a:xfrm>
          <a:prstGeom prst="rect">
            <a:avLst/>
          </a:prstGeom>
          <a:noFill/>
          <a:ln>
            <a:noFill/>
          </a:ln>
        </p:spPr>
      </p:pic>
      <p:sp>
        <p:nvSpPr>
          <p:cNvPr id="11" name="Rectangle 10">
            <a:extLst>
              <a:ext uri="{FF2B5EF4-FFF2-40B4-BE49-F238E27FC236}">
                <a16:creationId xmlns:a16="http://schemas.microsoft.com/office/drawing/2014/main" id="{026A8142-DC98-4FBB-8FA2-63BC06871DEA}"/>
              </a:ext>
            </a:extLst>
          </p:cNvPr>
          <p:cNvSpPr/>
          <p:nvPr/>
        </p:nvSpPr>
        <p:spPr>
          <a:xfrm>
            <a:off x="68921" y="932770"/>
            <a:ext cx="2943702" cy="438582"/>
          </a:xfrm>
          <a:prstGeom prst="rect">
            <a:avLst/>
          </a:prstGeom>
          <a:solidFill>
            <a:schemeClr val="accent4">
              <a:lumMod val="20000"/>
              <a:lumOff val="80000"/>
            </a:schemeClr>
          </a:solidFill>
          <a:ln w="57150">
            <a:solidFill>
              <a:srgbClr val="FFC000"/>
            </a:solidFill>
          </a:ln>
        </p:spPr>
        <p:txBody>
          <a:bodyPr wrap="square" lIns="68580" tIns="34290" rIns="68580" bIns="34290">
            <a:spAutoFit/>
            <a:scene3d>
              <a:camera prst="orthographicFront"/>
              <a:lightRig rig="soft" dir="t">
                <a:rot lat="0" lon="0" rev="15600000"/>
              </a:lightRig>
            </a:scene3d>
            <a:sp3d extrusionH="57150" prstMaterial="softEdge">
              <a:bevelT w="25400" h="38100"/>
            </a:sp3d>
          </a:bodyPr>
          <a:lstStyle/>
          <a:p>
            <a:pPr algn="ctr" defTabSz="685800">
              <a:defRPr/>
            </a:pPr>
            <a:r>
              <a:rPr lang="en-US" sz="2400" b="1" dirty="0">
                <a:ln>
                  <a:solidFill>
                    <a:prstClr val="black"/>
                  </a:solidFill>
                </a:ln>
                <a:solidFill>
                  <a:srgbClr val="FFC000"/>
                </a:solidFill>
                <a:effectLst>
                  <a:outerShdw blurRad="50800" dist="38100" dir="2700000" algn="tl" rotWithShape="0">
                    <a:prstClr val="black">
                      <a:alpha val="40000"/>
                    </a:prstClr>
                  </a:outerShdw>
                </a:effectLst>
                <a:latin typeface="Century Gothic"/>
              </a:rPr>
              <a:t>Love, Learn, Grow</a:t>
            </a:r>
          </a:p>
        </p:txBody>
      </p:sp>
      <p:sp>
        <p:nvSpPr>
          <p:cNvPr id="15" name="TextBox 14">
            <a:extLst>
              <a:ext uri="{FF2B5EF4-FFF2-40B4-BE49-F238E27FC236}">
                <a16:creationId xmlns:a16="http://schemas.microsoft.com/office/drawing/2014/main" id="{A6B95D36-B0D5-47BD-A727-FC180BF3DFFD}"/>
              </a:ext>
            </a:extLst>
          </p:cNvPr>
          <p:cNvSpPr txBox="1"/>
          <p:nvPr/>
        </p:nvSpPr>
        <p:spPr>
          <a:xfrm>
            <a:off x="2235157" y="1009557"/>
            <a:ext cx="5568897" cy="692497"/>
          </a:xfrm>
          <a:prstGeom prst="rect">
            <a:avLst/>
          </a:prstGeom>
          <a:noFill/>
        </p:spPr>
        <p:txBody>
          <a:bodyPr wrap="square" lIns="68580" tIns="34290" rIns="68580" bIns="34290" rtlCol="0" anchor="t">
            <a:spAutoFit/>
          </a:bodyPr>
          <a:lstStyle/>
          <a:p>
            <a:pPr algn="ctr" defTabSz="685800">
              <a:defRPr/>
            </a:pPr>
            <a:r>
              <a:rPr lang="en-GB" sz="4050" b="1" dirty="0">
                <a:solidFill>
                  <a:prstClr val="black"/>
                </a:solidFill>
                <a:latin typeface="HelloEtchASketch"/>
                <a:ea typeface="HelloEtchASketch" panose="02000603000000000000" pitchFamily="2" charset="0"/>
              </a:rPr>
              <a:t>5 Senses</a:t>
            </a:r>
            <a:endParaRPr lang="en-GB" sz="4050" b="1" dirty="0">
              <a:solidFill>
                <a:prstClr val="black"/>
              </a:solidFill>
              <a:latin typeface="HelloEtchASketch" panose="02000603000000000000" pitchFamily="2" charset="0"/>
              <a:ea typeface="HelloEtchASketch" panose="02000603000000000000" pitchFamily="2" charset="0"/>
            </a:endParaRPr>
          </a:p>
        </p:txBody>
      </p:sp>
      <p:sp>
        <p:nvSpPr>
          <p:cNvPr id="2" name="Rectangle 1">
            <a:extLst>
              <a:ext uri="{FF2B5EF4-FFF2-40B4-BE49-F238E27FC236}">
                <a16:creationId xmlns:a16="http://schemas.microsoft.com/office/drawing/2014/main" id="{17CAB5DF-07FD-4227-8CFF-739C506E3217}"/>
              </a:ext>
            </a:extLst>
          </p:cNvPr>
          <p:cNvSpPr/>
          <p:nvPr/>
        </p:nvSpPr>
        <p:spPr>
          <a:xfrm>
            <a:off x="372783" y="1830358"/>
            <a:ext cx="7658101" cy="900246"/>
          </a:xfrm>
          <a:prstGeom prst="rect">
            <a:avLst/>
          </a:prstGeom>
        </p:spPr>
        <p:txBody>
          <a:bodyPr wrap="square" lIns="68580" tIns="34290" rIns="68580" bIns="34290" anchor="t">
            <a:spAutoFit/>
          </a:bodyPr>
          <a:lstStyle/>
          <a:p>
            <a:pPr algn="ctr" defTabSz="685800"/>
            <a:r>
              <a:rPr lang="en-GB" b="1" dirty="0">
                <a:solidFill>
                  <a:srgbClr val="000000"/>
                </a:solidFill>
                <a:latin typeface="Century Gothic"/>
                <a:ea typeface="Times New Roman" panose="02020603050405020304" pitchFamily="18" charset="0"/>
              </a:rPr>
              <a:t>Year 1 shared their knowledge of the 5 senses with their parents. They had learnt so many facts. They want to share their song with you!</a:t>
            </a:r>
            <a:r>
              <a:rPr lang="en-GB" dirty="0">
                <a:solidFill>
                  <a:srgbClr val="000000"/>
                </a:solidFill>
                <a:latin typeface="Century Gothic"/>
                <a:ea typeface="Times New Roman" panose="02020603050405020304" pitchFamily="18" charset="0"/>
              </a:rPr>
              <a:t> </a:t>
            </a:r>
            <a:endParaRPr lang="en-GB" dirty="0">
              <a:solidFill>
                <a:prstClr val="black"/>
              </a:solidFill>
              <a:latin typeface="Century Gothic"/>
              <a:ea typeface="Times New Roman" panose="02020603050405020304" pitchFamily="18" charset="0"/>
            </a:endParaRPr>
          </a:p>
        </p:txBody>
      </p:sp>
      <p:pic>
        <p:nvPicPr>
          <p:cNvPr id="9" name="Picture 8" descr="A group of children posing for a photo&#10;&#10;AI-generated content may be incorrect.">
            <a:extLst>
              <a:ext uri="{FF2B5EF4-FFF2-40B4-BE49-F238E27FC236}">
                <a16:creationId xmlns:a16="http://schemas.microsoft.com/office/drawing/2014/main" id="{D444B1FD-F44B-97DF-9E81-BEC6C83FBC0A}"/>
              </a:ext>
            </a:extLst>
          </p:cNvPr>
          <p:cNvPicPr>
            <a:picLocks noChangeAspect="1"/>
          </p:cNvPicPr>
          <p:nvPr/>
        </p:nvPicPr>
        <p:blipFill>
          <a:blip r:embed="rId8"/>
          <a:srcRect l="2684" t="29412" r="905" b="49979"/>
          <a:stretch>
            <a:fillRect/>
          </a:stretch>
        </p:blipFill>
        <p:spPr>
          <a:xfrm>
            <a:off x="2036622" y="2982735"/>
            <a:ext cx="5070756" cy="2289324"/>
          </a:xfrm>
          <a:prstGeom prst="rect">
            <a:avLst/>
          </a:prstGeom>
        </p:spPr>
      </p:pic>
      <p:pic>
        <p:nvPicPr>
          <p:cNvPr id="3" name="ytmp3free.cc_the-5-senses-catchy-song-for-kids-about-see-hear-smell-taste-touch-youtubemp3free.org">
            <a:hlinkClick r:id="" action="ppaction://media"/>
            <a:extLst>
              <a:ext uri="{FF2B5EF4-FFF2-40B4-BE49-F238E27FC236}">
                <a16:creationId xmlns:a16="http://schemas.microsoft.com/office/drawing/2014/main" id="{194278DC-7979-4C73-878A-E969C6FB580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069487" y="5237283"/>
            <a:ext cx="457200" cy="457200"/>
          </a:xfrm>
          <a:prstGeom prst="rect">
            <a:avLst/>
          </a:prstGeom>
        </p:spPr>
      </p:pic>
    </p:spTree>
    <p:extLst>
      <p:ext uri="{BB962C8B-B14F-4D97-AF65-F5344CB8AC3E}">
        <p14:creationId xmlns:p14="http://schemas.microsoft.com/office/powerpoint/2010/main" val="245365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2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Rounded Rectangle 1"/>
          <p:cNvSpPr/>
          <p:nvPr/>
        </p:nvSpPr>
        <p:spPr>
          <a:xfrm>
            <a:off x="439046" y="559179"/>
            <a:ext cx="8265907" cy="5681483"/>
          </a:xfrm>
          <a:prstGeom prst="round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defRPr/>
            </a:pPr>
            <a:endParaRPr lang="en-GB" dirty="0">
              <a:solidFill>
                <a:prstClr val="white"/>
              </a:solidFill>
              <a:latin typeface="Calibri" panose="020F0502020204030204"/>
            </a:endParaRPr>
          </a:p>
        </p:txBody>
      </p:sp>
      <p:sp>
        <p:nvSpPr>
          <p:cNvPr id="3" name="Rectangle 2"/>
          <p:cNvSpPr/>
          <p:nvPr/>
        </p:nvSpPr>
        <p:spPr>
          <a:xfrm>
            <a:off x="755576" y="869902"/>
            <a:ext cx="5976664" cy="5118196"/>
          </a:xfrm>
          <a:prstGeom prst="rect">
            <a:avLst/>
          </a:prstGeom>
        </p:spPr>
        <p:txBody>
          <a:bodyPr wrap="square">
            <a:spAutoFit/>
          </a:bodyPr>
          <a:lstStyle/>
          <a:p>
            <a:pPr defTabSz="257175">
              <a:lnSpc>
                <a:spcPct val="150000"/>
              </a:lnSpc>
              <a:defRPr/>
            </a:pPr>
            <a:r>
              <a:rPr lang="en-GB" sz="2200" b="1" dirty="0">
                <a:latin typeface="Calibri" panose="020F0502020204030204" pitchFamily="34" charset="0"/>
              </a:rPr>
              <a:t>Our School Prayer </a:t>
            </a:r>
            <a:endParaRPr lang="en-GB" sz="2200" dirty="0">
              <a:latin typeface="Calibri" panose="020F0502020204030204" pitchFamily="34" charset="0"/>
            </a:endParaRPr>
          </a:p>
          <a:p>
            <a:pPr defTabSz="257175">
              <a:lnSpc>
                <a:spcPct val="150000"/>
              </a:lnSpc>
              <a:defRPr/>
            </a:pPr>
            <a:r>
              <a:rPr lang="en-GB" sz="2200" b="1" dirty="0">
                <a:latin typeface="Calibri" panose="020F0502020204030204" pitchFamily="34" charset="0"/>
              </a:rPr>
              <a:t>S</a:t>
            </a:r>
            <a:r>
              <a:rPr lang="en-GB" sz="2200" dirty="0">
                <a:latin typeface="Calibri" panose="020F0502020204030204" pitchFamily="34" charset="0"/>
              </a:rPr>
              <a:t>t. Joseph’s is our school. </a:t>
            </a:r>
          </a:p>
          <a:p>
            <a:pPr defTabSz="257175">
              <a:lnSpc>
                <a:spcPct val="150000"/>
              </a:lnSpc>
              <a:defRPr/>
            </a:pPr>
            <a:r>
              <a:rPr lang="en-GB" sz="2200" b="1" dirty="0">
                <a:latin typeface="Calibri" panose="020F0502020204030204" pitchFamily="34" charset="0"/>
              </a:rPr>
              <a:t>T</a:t>
            </a:r>
            <a:r>
              <a:rPr lang="en-GB" sz="2200" dirty="0">
                <a:latin typeface="Calibri" panose="020F0502020204030204" pitchFamily="34" charset="0"/>
              </a:rPr>
              <a:t>each us Lord, to Love, Learn and Grow together. </a:t>
            </a:r>
          </a:p>
          <a:p>
            <a:pPr defTabSz="257175">
              <a:lnSpc>
                <a:spcPct val="150000"/>
              </a:lnSpc>
              <a:defRPr/>
            </a:pPr>
            <a:r>
              <a:rPr lang="en-GB" sz="2200" b="1" dirty="0">
                <a:latin typeface="Calibri" panose="020F0502020204030204" pitchFamily="34" charset="0"/>
              </a:rPr>
              <a:t>J</a:t>
            </a:r>
            <a:r>
              <a:rPr lang="en-GB" sz="2200" dirty="0">
                <a:latin typeface="Calibri" panose="020F0502020204030204" pitchFamily="34" charset="0"/>
              </a:rPr>
              <a:t>ust as you guided your beloved son, Jesus. </a:t>
            </a:r>
          </a:p>
          <a:p>
            <a:pPr defTabSz="257175">
              <a:lnSpc>
                <a:spcPct val="150000"/>
              </a:lnSpc>
              <a:defRPr/>
            </a:pPr>
            <a:r>
              <a:rPr lang="en-GB" sz="2200" b="1" dirty="0">
                <a:latin typeface="Calibri" panose="020F0502020204030204" pitchFamily="34" charset="0"/>
              </a:rPr>
              <a:t>O</a:t>
            </a:r>
            <a:r>
              <a:rPr lang="en-GB" sz="2200" dirty="0">
                <a:latin typeface="Calibri" panose="020F0502020204030204" pitchFamily="34" charset="0"/>
              </a:rPr>
              <a:t>pen our hearts to your plans for us and </a:t>
            </a:r>
          </a:p>
          <a:p>
            <a:pPr defTabSz="257175">
              <a:lnSpc>
                <a:spcPct val="150000"/>
              </a:lnSpc>
              <a:defRPr/>
            </a:pPr>
            <a:r>
              <a:rPr lang="en-GB" sz="2200" b="1" dirty="0">
                <a:latin typeface="Calibri" panose="020F0502020204030204" pitchFamily="34" charset="0"/>
              </a:rPr>
              <a:t>S</a:t>
            </a:r>
            <a:r>
              <a:rPr lang="en-GB" sz="2200" dirty="0">
                <a:latin typeface="Calibri" panose="020F0502020204030204" pitchFamily="34" charset="0"/>
              </a:rPr>
              <a:t>how us your path to follow. </a:t>
            </a:r>
          </a:p>
          <a:p>
            <a:pPr defTabSz="257175">
              <a:lnSpc>
                <a:spcPct val="150000"/>
              </a:lnSpc>
              <a:defRPr/>
            </a:pPr>
            <a:r>
              <a:rPr lang="en-GB" sz="2200" b="1" dirty="0">
                <a:latin typeface="Calibri" panose="020F0502020204030204" pitchFamily="34" charset="0"/>
              </a:rPr>
              <a:t>E</a:t>
            </a:r>
            <a:r>
              <a:rPr lang="en-GB" sz="2200" dirty="0">
                <a:latin typeface="Calibri" panose="020F0502020204030204" pitchFamily="34" charset="0"/>
              </a:rPr>
              <a:t>ach day, help us to feel your presence among us, </a:t>
            </a:r>
          </a:p>
          <a:p>
            <a:pPr defTabSz="257175">
              <a:lnSpc>
                <a:spcPct val="150000"/>
              </a:lnSpc>
              <a:defRPr/>
            </a:pPr>
            <a:r>
              <a:rPr lang="en-GB" sz="2200" b="1" dirty="0">
                <a:latin typeface="Calibri" panose="020F0502020204030204" pitchFamily="34" charset="0"/>
              </a:rPr>
              <a:t>P</a:t>
            </a:r>
            <a:r>
              <a:rPr lang="en-GB" sz="2200" dirty="0">
                <a:latin typeface="Calibri" panose="020F0502020204030204" pitchFamily="34" charset="0"/>
              </a:rPr>
              <a:t>rotecting us on our journey. </a:t>
            </a:r>
          </a:p>
          <a:p>
            <a:pPr defTabSz="257175">
              <a:lnSpc>
                <a:spcPct val="150000"/>
              </a:lnSpc>
              <a:defRPr/>
            </a:pPr>
            <a:r>
              <a:rPr lang="en-GB" sz="2200" b="1" dirty="0">
                <a:latin typeface="Calibri" panose="020F0502020204030204" pitchFamily="34" charset="0"/>
              </a:rPr>
              <a:t>H</a:t>
            </a:r>
            <a:r>
              <a:rPr lang="en-GB" sz="2200" dirty="0">
                <a:latin typeface="Calibri" panose="020F0502020204030204" pitchFamily="34" charset="0"/>
              </a:rPr>
              <a:t>oly Spirit be with us. </a:t>
            </a:r>
          </a:p>
          <a:p>
            <a:pPr defTabSz="257175">
              <a:lnSpc>
                <a:spcPct val="150000"/>
              </a:lnSpc>
              <a:defRPr/>
            </a:pPr>
            <a:r>
              <a:rPr lang="en-GB" sz="2200" b="1" dirty="0">
                <a:latin typeface="Calibri" panose="020F0502020204030204" pitchFamily="34" charset="0"/>
              </a:rPr>
              <a:t>S</a:t>
            </a:r>
            <a:r>
              <a:rPr lang="en-GB" sz="2200" dirty="0">
                <a:latin typeface="Calibri" panose="020F0502020204030204" pitchFamily="34" charset="0"/>
              </a:rPr>
              <a:t>t. Joseph pray for us. Amen </a:t>
            </a:r>
            <a:endParaRPr lang="en-GB" sz="2200" dirty="0">
              <a:latin typeface="Calibri" panose="020F0502020204030204"/>
            </a:endParaRPr>
          </a:p>
        </p:txBody>
      </p:sp>
      <p:pic>
        <p:nvPicPr>
          <p:cNvPr id="5" name="Picture 4">
            <a:extLst>
              <a:ext uri="{FF2B5EF4-FFF2-40B4-BE49-F238E27FC236}">
                <a16:creationId xmlns:a16="http://schemas.microsoft.com/office/drawing/2014/main" id="{B04EE0FB-1870-4BDE-9984-29FA4533810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47721" y="1853607"/>
            <a:ext cx="2362331" cy="2962169"/>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120585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DE519A2C-8CCA-46B9-BF2A-D055FF0E1532}"/>
              </a:ext>
            </a:extLst>
          </p:cNvPr>
          <p:cNvPicPr>
            <a:picLocks noChangeAspect="1"/>
          </p:cNvPicPr>
          <p:nvPr/>
        </p:nvPicPr>
        <p:blipFill>
          <a:blip r:embed="rId3"/>
          <a:stretch>
            <a:fillRect/>
          </a:stretch>
        </p:blipFill>
        <p:spPr>
          <a:xfrm>
            <a:off x="2123728" y="2636912"/>
            <a:ext cx="4104431" cy="3720345"/>
          </a:xfrm>
          <a:prstGeom prst="rect">
            <a:avLst/>
          </a:prstGeom>
          <a:ln w="228600" cap="sq" cmpd="thickThin">
            <a:solidFill>
              <a:srgbClr val="000000"/>
            </a:solidFill>
            <a:prstDash val="solid"/>
            <a:miter lim="800000"/>
          </a:ln>
          <a:effectLst>
            <a:innerShdw blurRad="76200">
              <a:srgbClr val="000000"/>
            </a:innerShdw>
          </a:effectLst>
        </p:spPr>
      </p:pic>
      <p:sp>
        <p:nvSpPr>
          <p:cNvPr id="2" name="Rectangle 1">
            <a:extLst>
              <a:ext uri="{FF2B5EF4-FFF2-40B4-BE49-F238E27FC236}">
                <a16:creationId xmlns:a16="http://schemas.microsoft.com/office/drawing/2014/main" id="{D8153A61-0A7F-4027-920B-5218935D3A52}"/>
              </a:ext>
            </a:extLst>
          </p:cNvPr>
          <p:cNvSpPr/>
          <p:nvPr/>
        </p:nvSpPr>
        <p:spPr>
          <a:xfrm>
            <a:off x="467544" y="332656"/>
            <a:ext cx="7056759"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Trebuchet MS" panose="020B0603020202020204"/>
                <a:ea typeface="+mn-ea"/>
                <a:cs typeface="+mn-cs"/>
              </a:rPr>
              <a:t>To end our assembly, let us make the sign of the cross together.</a:t>
            </a:r>
            <a:endParaRPr kumimoji="0" lang="en-GB" sz="40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95390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050" name="Picture 2" descr="Easter Bunny Images – Browse 1,203,167 Stock Photos, Vectors, and Video |  Adobe Stock">
            <a:extLst>
              <a:ext uri="{FF2B5EF4-FFF2-40B4-BE49-F238E27FC236}">
                <a16:creationId xmlns:a16="http://schemas.microsoft.com/office/drawing/2014/main" id="{BF9D8088-B6DB-4244-A9E8-3767DE6FD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8" y="620688"/>
            <a:ext cx="8851384"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7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a:xfrm>
            <a:off x="513992" y="1052736"/>
            <a:ext cx="8234472" cy="2838020"/>
          </a:xfrm>
        </p:spPr>
        <p:txBody>
          <a:bodyPr>
            <a:noAutofit/>
          </a:bodyPr>
          <a:lstStyle/>
          <a:p>
            <a:pPr algn="ctr">
              <a:spcBef>
                <a:spcPts val="0"/>
              </a:spcBef>
              <a:spcAft>
                <a:spcPts val="0"/>
              </a:spcAft>
            </a:pPr>
            <a:r>
              <a:rPr lang="en-GB" sz="10000" b="1" dirty="0">
                <a:solidFill>
                  <a:srgbClr val="FF0000"/>
                </a:solidFill>
                <a:latin typeface="Arial Nova" panose="020B0504020202020204" pitchFamily="34" charset="0"/>
              </a:rPr>
              <a:t>Love Awards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4509120"/>
            <a:ext cx="2120171" cy="20176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70756"/>
            <a:ext cx="6554867" cy="1524000"/>
          </a:xfrm>
        </p:spPr>
        <p:txBody>
          <a:bodyPr>
            <a:noAutofit/>
          </a:bodyPr>
          <a:lstStyle/>
          <a:p>
            <a:r>
              <a:rPr lang="en-GB" sz="7200" dirty="0"/>
              <a:t> Willow</a:t>
            </a:r>
            <a:r>
              <a:rPr lang="en-GB" sz="8000" dirty="0">
                <a:solidFill>
                  <a:schemeClr val="tx1"/>
                </a:solidFill>
              </a:rPr>
              <a:t>…</a:t>
            </a:r>
          </a:p>
        </p:txBody>
      </p:sp>
      <p:sp>
        <p:nvSpPr>
          <p:cNvPr id="3" name="TextBox 2"/>
          <p:cNvSpPr txBox="1"/>
          <p:nvPr/>
        </p:nvSpPr>
        <p:spPr>
          <a:xfrm>
            <a:off x="3923927" y="2348880"/>
            <a:ext cx="4680521" cy="3231654"/>
          </a:xfrm>
          <a:prstGeom prst="rect">
            <a:avLst/>
          </a:prstGeom>
          <a:noFill/>
        </p:spPr>
        <p:txBody>
          <a:bodyPr wrap="square" rtlCol="0">
            <a:spAutoFit/>
          </a:bodyPr>
          <a:lstStyle/>
          <a:p>
            <a:pPr algn="ctr"/>
            <a:r>
              <a:rPr lang="en-GB" sz="3200" dirty="0">
                <a:solidFill>
                  <a:schemeClr val="bg1"/>
                </a:solidFill>
              </a:rPr>
              <a:t>… for </a:t>
            </a:r>
            <a:r>
              <a:rPr lang="en-GB" sz="3200" i="1" dirty="0">
                <a:solidFill>
                  <a:schemeClr val="bg1"/>
                </a:solidFill>
              </a:rPr>
              <a:t>showing love in school.  You treat everyone with care and kindness.  You are always happy to help!</a:t>
            </a:r>
            <a:endParaRPr lang="en-GB" sz="3200" dirty="0">
              <a:solidFill>
                <a:schemeClr val="bg1"/>
              </a:solidFill>
            </a:endParaRPr>
          </a:p>
          <a:p>
            <a:pPr algn="ctr"/>
            <a:endParaRPr lang="en-GB" sz="4400"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7693" y="620688"/>
            <a:ext cx="1286307" cy="1224136"/>
          </a:xfrm>
          <a:prstGeom prst="rect">
            <a:avLst/>
          </a:prstGeom>
        </p:spPr>
      </p:pic>
      <p:pic>
        <p:nvPicPr>
          <p:cNvPr id="2050" name="Picture 2" descr="profile-icon">
            <a:extLst>
              <a:ext uri="{FF2B5EF4-FFF2-40B4-BE49-F238E27FC236}">
                <a16:creationId xmlns:a16="http://schemas.microsoft.com/office/drawing/2014/main" id="{11D358B1-2AD8-449D-B5DF-5B0881CAA7B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2492896"/>
            <a:ext cx="2880320" cy="373828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538222"/>
            <a:ext cx="5760640" cy="1524000"/>
          </a:xfrm>
        </p:spPr>
        <p:txBody>
          <a:bodyPr>
            <a:noAutofit/>
          </a:bodyPr>
          <a:lstStyle/>
          <a:p>
            <a:r>
              <a:rPr lang="en-GB" sz="8000" dirty="0"/>
              <a:t>Mia</a:t>
            </a:r>
            <a:r>
              <a:rPr lang="en-GB" sz="8000" dirty="0">
                <a:solidFill>
                  <a:schemeClr val="tx1"/>
                </a:solidFill>
              </a:rPr>
              <a:t>…</a:t>
            </a:r>
          </a:p>
        </p:txBody>
      </p:sp>
      <p:sp>
        <p:nvSpPr>
          <p:cNvPr id="3" name="TextBox 2"/>
          <p:cNvSpPr txBox="1"/>
          <p:nvPr/>
        </p:nvSpPr>
        <p:spPr>
          <a:xfrm>
            <a:off x="323528" y="2607417"/>
            <a:ext cx="4752528" cy="3785652"/>
          </a:xfrm>
          <a:prstGeom prst="rect">
            <a:avLst/>
          </a:prstGeom>
          <a:noFill/>
        </p:spPr>
        <p:txBody>
          <a:bodyPr wrap="square" rtlCol="0">
            <a:spAutoFit/>
          </a:bodyPr>
          <a:lstStyle/>
          <a:p>
            <a:pPr algn="ctr"/>
            <a:r>
              <a:rPr lang="en-GB" sz="3000" dirty="0">
                <a:solidFill>
                  <a:schemeClr val="bg1"/>
                </a:solidFill>
              </a:rPr>
              <a:t>… for </a:t>
            </a:r>
            <a:r>
              <a:rPr lang="en-GB" sz="3000" i="1" dirty="0">
                <a:solidFill>
                  <a:schemeClr val="bg1"/>
                </a:solidFill>
              </a:rPr>
              <a:t>being thoughtful and caring.  You brighten the classroom with kindness.  You show love by helping a friend, sharing a smile and making sure everyone is included. </a:t>
            </a:r>
            <a:endParaRPr lang="en-GB" sz="3000"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3783" y="620688"/>
            <a:ext cx="1428093" cy="1359069"/>
          </a:xfrm>
          <a:prstGeom prst="rect">
            <a:avLst/>
          </a:prstGeom>
        </p:spPr>
      </p:pic>
      <p:pic>
        <p:nvPicPr>
          <p:cNvPr id="5" name="Picture 4">
            <a:extLst>
              <a:ext uri="{FF2B5EF4-FFF2-40B4-BE49-F238E27FC236}">
                <a16:creationId xmlns:a16="http://schemas.microsoft.com/office/drawing/2014/main" id="{7D39B080-20CE-4DFE-9C05-13B44BDB2AFA}"/>
              </a:ext>
            </a:extLst>
          </p:cNvPr>
          <p:cNvPicPr>
            <a:picLocks noChangeAspect="1"/>
          </p:cNvPicPr>
          <p:nvPr/>
        </p:nvPicPr>
        <p:blipFill>
          <a:blip r:embed="rId3"/>
          <a:stretch>
            <a:fillRect/>
          </a:stretch>
        </p:blipFill>
        <p:spPr>
          <a:xfrm>
            <a:off x="5580112" y="2573747"/>
            <a:ext cx="3106949" cy="378565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13068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6554867" cy="1524000"/>
          </a:xfrm>
        </p:spPr>
        <p:txBody>
          <a:bodyPr>
            <a:noAutofit/>
          </a:bodyPr>
          <a:lstStyle/>
          <a:p>
            <a:r>
              <a:rPr lang="en-GB" sz="8000" dirty="0" err="1"/>
              <a:t>Ishar</a:t>
            </a:r>
            <a:r>
              <a:rPr lang="en-GB" sz="8000" dirty="0">
                <a:solidFill>
                  <a:schemeClr val="tx1"/>
                </a:solidFill>
              </a:rPr>
              <a:t>…</a:t>
            </a:r>
          </a:p>
        </p:txBody>
      </p:sp>
      <p:sp>
        <p:nvSpPr>
          <p:cNvPr id="3" name="TextBox 2"/>
          <p:cNvSpPr txBox="1"/>
          <p:nvPr/>
        </p:nvSpPr>
        <p:spPr>
          <a:xfrm>
            <a:off x="3851920" y="2348880"/>
            <a:ext cx="5112568" cy="3416320"/>
          </a:xfrm>
          <a:prstGeom prst="rect">
            <a:avLst/>
          </a:prstGeom>
          <a:noFill/>
        </p:spPr>
        <p:txBody>
          <a:bodyPr wrap="square" rtlCol="0">
            <a:spAutoFit/>
          </a:bodyPr>
          <a:lstStyle/>
          <a:p>
            <a:pPr algn="ctr"/>
            <a:r>
              <a:rPr lang="en-GB" sz="3600" dirty="0">
                <a:solidFill>
                  <a:schemeClr val="bg1"/>
                </a:solidFill>
              </a:rPr>
              <a:t>…for </a:t>
            </a:r>
            <a:r>
              <a:rPr lang="en-GB" sz="3600" i="1" dirty="0">
                <a:solidFill>
                  <a:schemeClr val="bg1"/>
                </a:solidFill>
              </a:rPr>
              <a:t>displaying determination which inspires everyone around you.  You go the extra mile to put others before yourself.</a:t>
            </a:r>
            <a:endParaRPr lang="en-GB" sz="4400"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7628" y="620688"/>
            <a:ext cx="1386372" cy="1319364"/>
          </a:xfrm>
          <a:prstGeom prst="rect">
            <a:avLst/>
          </a:prstGeom>
        </p:spPr>
      </p:pic>
      <p:pic>
        <p:nvPicPr>
          <p:cNvPr id="3074" name="Picture 2" descr="profile-icon">
            <a:extLst>
              <a:ext uri="{FF2B5EF4-FFF2-40B4-BE49-F238E27FC236}">
                <a16:creationId xmlns:a16="http://schemas.microsoft.com/office/drawing/2014/main" id="{01F095AB-D7F2-4D5C-BFB8-424885E52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852936"/>
            <a:ext cx="2664296" cy="345791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91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656325"/>
            <a:ext cx="4608512" cy="1524000"/>
          </a:xfrm>
        </p:spPr>
        <p:txBody>
          <a:bodyPr>
            <a:noAutofit/>
          </a:bodyPr>
          <a:lstStyle/>
          <a:p>
            <a:r>
              <a:rPr lang="en-GB" sz="8000" dirty="0">
                <a:solidFill>
                  <a:schemeClr val="tx1"/>
                </a:solidFill>
              </a:rPr>
              <a:t>Tadhg…</a:t>
            </a:r>
          </a:p>
        </p:txBody>
      </p:sp>
      <p:sp>
        <p:nvSpPr>
          <p:cNvPr id="3" name="TextBox 2"/>
          <p:cNvSpPr txBox="1"/>
          <p:nvPr/>
        </p:nvSpPr>
        <p:spPr>
          <a:xfrm>
            <a:off x="251520" y="2125450"/>
            <a:ext cx="5184576" cy="5262979"/>
          </a:xfrm>
          <a:prstGeom prst="rect">
            <a:avLst/>
          </a:prstGeom>
          <a:noFill/>
        </p:spPr>
        <p:txBody>
          <a:bodyPr wrap="square" rtlCol="0">
            <a:spAutoFit/>
          </a:bodyPr>
          <a:lstStyle/>
          <a:p>
            <a:pPr algn="ctr"/>
            <a:r>
              <a:rPr lang="en-GB" sz="3600" dirty="0">
                <a:solidFill>
                  <a:schemeClr val="bg1"/>
                </a:solidFill>
              </a:rPr>
              <a:t>… </a:t>
            </a:r>
            <a:r>
              <a:rPr lang="en-GB" sz="3200" dirty="0">
                <a:solidFill>
                  <a:schemeClr val="bg1"/>
                </a:solidFill>
              </a:rPr>
              <a:t>for the sense of calm and gentleness that you bring to the classroom.  You are generous, considerate and thoughtful.  You know how to treat others and make sure that your friends feel valued. </a:t>
            </a:r>
          </a:p>
          <a:p>
            <a:pPr algn="ctr"/>
            <a:endParaRPr lang="en-GB" sz="4400"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8300" y="669057"/>
            <a:ext cx="1323580" cy="1259607"/>
          </a:xfrm>
          <a:prstGeom prst="rect">
            <a:avLst/>
          </a:prstGeom>
        </p:spPr>
      </p:pic>
      <p:pic>
        <p:nvPicPr>
          <p:cNvPr id="4098" name="Picture 2" descr="profile-icon">
            <a:extLst>
              <a:ext uri="{FF2B5EF4-FFF2-40B4-BE49-F238E27FC236}">
                <a16:creationId xmlns:a16="http://schemas.microsoft.com/office/drawing/2014/main" id="{2A731F28-4770-4760-9459-4631025BC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566991"/>
            <a:ext cx="2766995" cy="359120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22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01755"/>
            <a:ext cx="7308304" cy="1524000"/>
          </a:xfrm>
        </p:spPr>
        <p:txBody>
          <a:bodyPr>
            <a:noAutofit/>
          </a:bodyPr>
          <a:lstStyle/>
          <a:p>
            <a:r>
              <a:rPr lang="en-GB" sz="7200" dirty="0">
                <a:solidFill>
                  <a:schemeClr val="tx1"/>
                </a:solidFill>
              </a:rPr>
              <a:t>  Grace</a:t>
            </a:r>
            <a:r>
              <a:rPr lang="en-GB" sz="8000" dirty="0">
                <a:solidFill>
                  <a:schemeClr val="tx1"/>
                </a:solidFill>
              </a:rPr>
              <a:t>…</a:t>
            </a:r>
          </a:p>
        </p:txBody>
      </p:sp>
      <p:sp>
        <p:nvSpPr>
          <p:cNvPr id="3" name="TextBox 2"/>
          <p:cNvSpPr txBox="1"/>
          <p:nvPr/>
        </p:nvSpPr>
        <p:spPr>
          <a:xfrm>
            <a:off x="3640714" y="2201261"/>
            <a:ext cx="5467218" cy="4524315"/>
          </a:xfrm>
          <a:prstGeom prst="rect">
            <a:avLst/>
          </a:prstGeom>
          <a:noFill/>
        </p:spPr>
        <p:txBody>
          <a:bodyPr wrap="square" rtlCol="0">
            <a:spAutoFit/>
          </a:bodyPr>
          <a:lstStyle/>
          <a:p>
            <a:pPr algn="ctr"/>
            <a:r>
              <a:rPr lang="en-GB" sz="3600" i="1" dirty="0">
                <a:solidFill>
                  <a:schemeClr val="bg1"/>
                </a:solidFill>
              </a:rPr>
              <a:t>… for the kindness you show to others which is admirable and makes the classroom a happy place.  You greet everyone with a big smile and are a wonderful example to those around you.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620688"/>
            <a:ext cx="1362763" cy="1296896"/>
          </a:xfrm>
          <a:prstGeom prst="rect">
            <a:avLst/>
          </a:prstGeom>
        </p:spPr>
      </p:pic>
      <p:pic>
        <p:nvPicPr>
          <p:cNvPr id="5122" name="Picture 2" descr="https://pazprdpfmimagesa.blob.core.windows.net/f6506f57-d1b1-45cc-92cd-e1502954f554/9cbb1f5c-eb2c-47fc-a4cf-319e9e64a4b1?sv=2025-01-05&amp;se=2026-03-15T18%3A13%3A46Z&amp;sr=b&amp;sp=r&amp;sig=qfg%2FuMek1x1lIxV%2BciqyhFgKfnHJjttm4Eumyzxc6ms%3D">
            <a:extLst>
              <a:ext uri="{FF2B5EF4-FFF2-40B4-BE49-F238E27FC236}">
                <a16:creationId xmlns:a16="http://schemas.microsoft.com/office/drawing/2014/main" id="{701D287C-AAE4-4A4A-81D3-E1E9EBACD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804872"/>
            <a:ext cx="2736304" cy="355137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04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94114"/>
            <a:ext cx="5760640" cy="1524000"/>
          </a:xfrm>
        </p:spPr>
        <p:txBody>
          <a:bodyPr>
            <a:noAutofit/>
          </a:bodyPr>
          <a:lstStyle/>
          <a:p>
            <a:r>
              <a:rPr lang="en-GB" sz="8000" dirty="0" err="1"/>
              <a:t>Taaray</a:t>
            </a:r>
            <a:r>
              <a:rPr lang="en-GB" sz="8000" dirty="0"/>
              <a:t>…</a:t>
            </a:r>
          </a:p>
        </p:txBody>
      </p:sp>
      <p:sp>
        <p:nvSpPr>
          <p:cNvPr id="3" name="TextBox 2"/>
          <p:cNvSpPr txBox="1"/>
          <p:nvPr/>
        </p:nvSpPr>
        <p:spPr>
          <a:xfrm>
            <a:off x="323528" y="2153939"/>
            <a:ext cx="5112568" cy="4647426"/>
          </a:xfrm>
          <a:prstGeom prst="rect">
            <a:avLst/>
          </a:prstGeom>
          <a:noFill/>
        </p:spPr>
        <p:txBody>
          <a:bodyPr wrap="square" rtlCol="0">
            <a:spAutoFit/>
          </a:bodyPr>
          <a:lstStyle/>
          <a:p>
            <a:pPr algn="ctr"/>
            <a:r>
              <a:rPr lang="en-GB" sz="3200" i="1" dirty="0">
                <a:solidFill>
                  <a:schemeClr val="bg1"/>
                </a:solidFill>
              </a:rPr>
              <a:t>… for showing love in all that you do.  You are kind and caring person who goes above and beyond to spread love.  It has been wonderful to watch your caring nature and see you develop new friendships. </a:t>
            </a:r>
          </a:p>
          <a:p>
            <a:pPr algn="ctr"/>
            <a:endParaRPr lang="en-GB" sz="4000"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44" y="692696"/>
            <a:ext cx="1184066" cy="1126836"/>
          </a:xfrm>
          <a:prstGeom prst="rect">
            <a:avLst/>
          </a:prstGeom>
        </p:spPr>
      </p:pic>
      <p:sp>
        <p:nvSpPr>
          <p:cNvPr id="4" name="AutoShape 2" descr="Image preview">
            <a:extLst>
              <a:ext uri="{FF2B5EF4-FFF2-40B4-BE49-F238E27FC236}">
                <a16:creationId xmlns:a16="http://schemas.microsoft.com/office/drawing/2014/main" id="{12081BEE-B8C2-41EF-B01E-FC32AEC327A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preview">
            <a:extLst>
              <a:ext uri="{FF2B5EF4-FFF2-40B4-BE49-F238E27FC236}">
                <a16:creationId xmlns:a16="http://schemas.microsoft.com/office/drawing/2014/main" id="{AB5DB4D4-37E2-4C4A-B658-65B748CFE9B4}"/>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6" name="Picture 2" descr="learner icon loading">
            <a:extLst>
              <a:ext uri="{FF2B5EF4-FFF2-40B4-BE49-F238E27FC236}">
                <a16:creationId xmlns:a16="http://schemas.microsoft.com/office/drawing/2014/main" id="{E9D5A282-8D1C-40D7-95CB-8816D6B26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708920"/>
            <a:ext cx="2720702" cy="350625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1104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lway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6064</TotalTime>
  <Words>1091</Words>
  <Application>Microsoft Office PowerPoint</Application>
  <PresentationFormat>On-screen Show (4:3)</PresentationFormat>
  <Paragraphs>88</Paragraphs>
  <Slides>28</Slides>
  <Notes>6</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Arial</vt:lpstr>
      <vt:lpstr>Arial Nova</vt:lpstr>
      <vt:lpstr>Calibri</vt:lpstr>
      <vt:lpstr>Calibri Light</vt:lpstr>
      <vt:lpstr>Century Gothic</vt:lpstr>
      <vt:lpstr>HelloEtchASketch</vt:lpstr>
      <vt:lpstr>Times New Roman</vt:lpstr>
      <vt:lpstr>Trebuchet MS</vt:lpstr>
      <vt:lpstr>Berlin</vt:lpstr>
      <vt:lpstr>Office Theme</vt:lpstr>
      <vt:lpstr>1_Office Theme</vt:lpstr>
      <vt:lpstr>PowerPoint Presentation</vt:lpstr>
      <vt:lpstr> LOVE, LEARN, GROW AWARDS  LENT 2026</vt:lpstr>
      <vt:lpstr>PowerPoint Presentation</vt:lpstr>
      <vt:lpstr> Willow…</vt:lpstr>
      <vt:lpstr>Mia…</vt:lpstr>
      <vt:lpstr>Ishar…</vt:lpstr>
      <vt:lpstr>Tadhg…</vt:lpstr>
      <vt:lpstr>  Grace…</vt:lpstr>
      <vt:lpstr>Taaray…</vt:lpstr>
      <vt:lpstr>PowerPoint Presentation</vt:lpstr>
      <vt:lpstr>Eloise…</vt:lpstr>
      <vt:lpstr>Connor…</vt:lpstr>
      <vt:lpstr>Archer…</vt:lpstr>
      <vt:lpstr>Oscar…</vt:lpstr>
      <vt:lpstr>Oscar…</vt:lpstr>
      <vt:lpstr>Aarav…</vt:lpstr>
      <vt:lpstr>PowerPoint Presentation</vt:lpstr>
      <vt:lpstr>Oliver…</vt:lpstr>
      <vt:lpstr>Siena…</vt:lpstr>
      <vt:lpstr>Luna… </vt:lpstr>
      <vt:lpstr>Nathan…</vt:lpstr>
      <vt:lpstr>Kingslee…</vt:lpstr>
      <vt:lpstr>Levi…</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 OF THE TERM</dc:title>
  <dc:creator>Caroline Lovegrove</dc:creator>
  <cp:lastModifiedBy>C Lovegrove</cp:lastModifiedBy>
  <cp:revision>273</cp:revision>
  <dcterms:created xsi:type="dcterms:W3CDTF">2015-03-25T20:00:19Z</dcterms:created>
  <dcterms:modified xsi:type="dcterms:W3CDTF">2026-03-26T15:19:53Z</dcterms:modified>
</cp:coreProperties>
</file>