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16" r:id="rId3"/>
    <p:sldId id="291" r:id="rId4"/>
    <p:sldId id="266" r:id="rId5"/>
    <p:sldId id="293" r:id="rId6"/>
    <p:sldId id="294" r:id="rId7"/>
    <p:sldId id="312" r:id="rId8"/>
    <p:sldId id="295" r:id="rId9"/>
    <p:sldId id="296" r:id="rId10"/>
    <p:sldId id="297" r:id="rId11"/>
    <p:sldId id="313" r:id="rId12"/>
    <p:sldId id="314" r:id="rId13"/>
    <p:sldId id="315" r:id="rId14"/>
    <p:sldId id="305" r:id="rId15"/>
    <p:sldId id="306" r:id="rId16"/>
    <p:sldId id="307" r:id="rId17"/>
    <p:sldId id="308" r:id="rId18"/>
    <p:sldId id="309" r:id="rId19"/>
    <p:sldId id="310" r:id="rId20"/>
    <p:sldId id="311" r:id="rId21"/>
    <p:sldId id="298" r:id="rId22"/>
    <p:sldId id="299" r:id="rId23"/>
    <p:sldId id="300" r:id="rId24"/>
    <p:sldId id="301" r:id="rId25"/>
    <p:sldId id="273" r:id="rId26"/>
    <p:sldId id="344" r:id="rId27"/>
    <p:sldId id="346" r:id="rId2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8AD8"/>
    <a:srgbClr val="FFFD78"/>
    <a:srgbClr val="D7F0A6"/>
    <a:srgbClr val="ABE045"/>
    <a:srgbClr val="D8E2EE"/>
    <a:srgbClr val="CFD3DE"/>
    <a:srgbClr val="76D6FF"/>
    <a:srgbClr val="B05DDE"/>
    <a:srgbClr val="FFC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4291" autoAdjust="0"/>
  </p:normalViewPr>
  <p:slideViewPr>
    <p:cSldViewPr snapToGrid="0" snapToObjects="1">
      <p:cViewPr varScale="1">
        <p:scale>
          <a:sx n="72" d="100"/>
          <a:sy n="72" d="100"/>
        </p:scale>
        <p:origin x="768" y="78"/>
      </p:cViewPr>
      <p:guideLst/>
    </p:cSldViewPr>
  </p:slideViewPr>
  <p:outlineViewPr>
    <p:cViewPr>
      <p:scale>
        <a:sx n="30" d="100"/>
        <a:sy n="30" d="100"/>
      </p:scale>
      <p:origin x="0" y="0"/>
    </p:cViewPr>
    <p:sldLst>
      <p:sld r:id="rId1" collapse="1"/>
    </p:sldLst>
  </p:outlineViewPr>
  <p:notesTextViewPr>
    <p:cViewPr>
      <p:scale>
        <a:sx n="1" d="1"/>
        <a:sy n="1" d="1"/>
      </p:scale>
      <p:origin x="0" y="0"/>
    </p:cViewPr>
  </p:notesTextViewPr>
  <p:sorterViewPr>
    <p:cViewPr>
      <p:scale>
        <a:sx n="80" d="100"/>
        <a:sy n="80" d="100"/>
      </p:scale>
      <p:origin x="0" y="-2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F0C9C5D-9529-EC45-9BB0-2C447BA86518}" type="datetimeFigureOut">
              <a:rPr lang="en-US" smtClean="0"/>
              <a:t>9/28/2023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81742CA-9A94-9D42-A996-6E5F91B98B56}" type="slidenum">
              <a:rPr lang="en-US" smtClean="0"/>
              <a:t>‹#›</a:t>
            </a:fld>
            <a:endParaRPr lang="en-US"/>
          </a:p>
        </p:txBody>
      </p:sp>
    </p:spTree>
    <p:extLst>
      <p:ext uri="{BB962C8B-B14F-4D97-AF65-F5344CB8AC3E}">
        <p14:creationId xmlns:p14="http://schemas.microsoft.com/office/powerpoint/2010/main" val="354759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Tried to make something to sit alongside writing cycle</a:t>
            </a:r>
          </a:p>
          <a:p>
            <a:r>
              <a:rPr lang="en-US" dirty="0"/>
              <a:t>Various aspects of reading</a:t>
            </a:r>
          </a:p>
          <a:p>
            <a:r>
              <a:rPr lang="en-US" dirty="0"/>
              <a:t>Really important that we all feel confident talking to anyone about what we do to support reading</a:t>
            </a:r>
          </a:p>
          <a:p>
            <a:r>
              <a:rPr lang="en-US" dirty="0" err="1"/>
              <a:t>Realise</a:t>
            </a:r>
            <a:r>
              <a:rPr lang="en-US" dirty="0"/>
              <a:t> it’s not just about comprehension and lessons – whole ethos and environment</a:t>
            </a:r>
          </a:p>
          <a:p>
            <a:r>
              <a:rPr lang="en-US" dirty="0"/>
              <a:t>Deep dive guaranteed </a:t>
            </a:r>
          </a:p>
          <a:p>
            <a:r>
              <a:rPr lang="en-US" dirty="0"/>
              <a:t>We’re doing well – need to perfect and be consistent across the school </a:t>
            </a:r>
          </a:p>
        </p:txBody>
      </p:sp>
      <p:sp>
        <p:nvSpPr>
          <p:cNvPr id="4" name="Slide Number Placeholder 3"/>
          <p:cNvSpPr>
            <a:spLocks noGrp="1"/>
          </p:cNvSpPr>
          <p:nvPr>
            <p:ph type="sldNum" sz="quarter" idx="5"/>
          </p:nvPr>
        </p:nvSpPr>
        <p:spPr/>
        <p:txBody>
          <a:bodyPr/>
          <a:lstStyle/>
          <a:p>
            <a:fld id="{B81742CA-9A94-9D42-A996-6E5F91B98B56}" type="slidenum">
              <a:rPr lang="en-US" smtClean="0"/>
              <a:t>1</a:t>
            </a:fld>
            <a:endParaRPr lang="en-US"/>
          </a:p>
        </p:txBody>
      </p:sp>
    </p:spTree>
    <p:extLst>
      <p:ext uri="{BB962C8B-B14F-4D97-AF65-F5344CB8AC3E}">
        <p14:creationId xmlns:p14="http://schemas.microsoft.com/office/powerpoint/2010/main" val="324035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lessons a week on top of phonics</a:t>
            </a:r>
          </a:p>
          <a:p>
            <a:r>
              <a:rPr lang="en-GB" dirty="0"/>
              <a:t>Half hour </a:t>
            </a:r>
          </a:p>
          <a:p>
            <a:r>
              <a:rPr lang="en-GB" dirty="0"/>
              <a:t>Year 1 – 2 discussion </a:t>
            </a:r>
          </a:p>
          <a:p>
            <a:r>
              <a:rPr lang="en-GB" dirty="0"/>
              <a:t>Must have teacher modelling responses either verbally or written using sentence stems </a:t>
            </a:r>
          </a:p>
          <a:p>
            <a:r>
              <a:rPr lang="en-GB" dirty="0"/>
              <a:t>Use of whiteboards in pairs where necessary </a:t>
            </a:r>
          </a:p>
          <a:p>
            <a:r>
              <a:rPr lang="en-GB" dirty="0"/>
              <a:t>Year 2 – 2 will focus on written responses through paired/group work then independent work </a:t>
            </a:r>
          </a:p>
          <a:p>
            <a:r>
              <a:rPr lang="en-GB" dirty="0"/>
              <a:t>Insight up on iPad to assess children as you hear/read responses </a:t>
            </a:r>
          </a:p>
          <a:p>
            <a:r>
              <a:rPr lang="en-GB" dirty="0"/>
              <a:t>Year 1 Summer term move to 1 discussion lesson, 1 written but will have discussion with class teachers when appropriate </a:t>
            </a:r>
          </a:p>
          <a:p>
            <a:endParaRPr lang="en-GB" dirty="0"/>
          </a:p>
          <a:p>
            <a:r>
              <a:rPr lang="en-GB" dirty="0"/>
              <a:t>Noun project </a:t>
            </a:r>
          </a:p>
          <a:p>
            <a:endParaRPr lang="en-GB" dirty="0"/>
          </a:p>
        </p:txBody>
      </p:sp>
      <p:sp>
        <p:nvSpPr>
          <p:cNvPr id="4" name="Slide Number Placeholder 3"/>
          <p:cNvSpPr>
            <a:spLocks noGrp="1"/>
          </p:cNvSpPr>
          <p:nvPr>
            <p:ph type="sldNum" sz="quarter" idx="5"/>
          </p:nvPr>
        </p:nvSpPr>
        <p:spPr/>
        <p:txBody>
          <a:bodyPr/>
          <a:lstStyle/>
          <a:p>
            <a:fld id="{B81742CA-9A94-9D42-A996-6E5F91B98B56}" type="slidenum">
              <a:rPr lang="en-US" smtClean="0"/>
              <a:t>3</a:t>
            </a:fld>
            <a:endParaRPr lang="en-US"/>
          </a:p>
        </p:txBody>
      </p:sp>
    </p:spTree>
    <p:extLst>
      <p:ext uri="{BB962C8B-B14F-4D97-AF65-F5344CB8AC3E}">
        <p14:creationId xmlns:p14="http://schemas.microsoft.com/office/powerpoint/2010/main" val="164838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to support the selection of appropriate books and monitoring reading at home </a:t>
            </a:r>
          </a:p>
          <a:p>
            <a:endParaRPr lang="en-GB" dirty="0"/>
          </a:p>
        </p:txBody>
      </p:sp>
      <p:sp>
        <p:nvSpPr>
          <p:cNvPr id="4" name="Slide Number Placeholder 3"/>
          <p:cNvSpPr>
            <a:spLocks noGrp="1"/>
          </p:cNvSpPr>
          <p:nvPr>
            <p:ph type="sldNum" sz="quarter" idx="5"/>
          </p:nvPr>
        </p:nvSpPr>
        <p:spPr/>
        <p:txBody>
          <a:bodyPr/>
          <a:lstStyle/>
          <a:p>
            <a:fld id="{B81742CA-9A94-9D42-A996-6E5F91B98B56}" type="slidenum">
              <a:rPr lang="en-US" smtClean="0"/>
              <a:t>4</a:t>
            </a:fld>
            <a:endParaRPr lang="en-US"/>
          </a:p>
        </p:txBody>
      </p:sp>
    </p:spTree>
    <p:extLst>
      <p:ext uri="{BB962C8B-B14F-4D97-AF65-F5344CB8AC3E}">
        <p14:creationId xmlns:p14="http://schemas.microsoft.com/office/powerpoint/2010/main" val="399269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Termly reading newsletters </a:t>
            </a:r>
          </a:p>
          <a:p>
            <a:r>
              <a:rPr lang="en-GB" dirty="0"/>
              <a:t>Recommendations</a:t>
            </a:r>
          </a:p>
          <a:p>
            <a:r>
              <a:rPr lang="en-GB" dirty="0"/>
              <a:t>Librarian suggestions and reading challenges </a:t>
            </a:r>
          </a:p>
          <a:p>
            <a:r>
              <a:rPr lang="en-GB" dirty="0"/>
              <a:t>Made for whole school for next academic year </a:t>
            </a:r>
          </a:p>
        </p:txBody>
      </p:sp>
      <p:sp>
        <p:nvSpPr>
          <p:cNvPr id="4" name="Slide Number Placeholder 3"/>
          <p:cNvSpPr>
            <a:spLocks noGrp="1"/>
          </p:cNvSpPr>
          <p:nvPr>
            <p:ph type="sldNum" sz="quarter" idx="5"/>
          </p:nvPr>
        </p:nvSpPr>
        <p:spPr/>
        <p:txBody>
          <a:bodyPr/>
          <a:lstStyle/>
          <a:p>
            <a:fld id="{B81742CA-9A94-9D42-A996-6E5F91B98B56}" type="slidenum">
              <a:rPr lang="en-US" smtClean="0"/>
              <a:t>25</a:t>
            </a:fld>
            <a:endParaRPr lang="en-US"/>
          </a:p>
        </p:txBody>
      </p:sp>
    </p:spTree>
    <p:extLst>
      <p:ext uri="{BB962C8B-B14F-4D97-AF65-F5344CB8AC3E}">
        <p14:creationId xmlns:p14="http://schemas.microsoft.com/office/powerpoint/2010/main" val="423915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96E0EAAE-4E0E-4C7B-88B9-712785826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58041983-CF0C-4DE0-BDDC-A84CFB31B4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A6F8C40C-02A2-4300-BCB9-9207E5BE17E3}"/>
              </a:ext>
            </a:extLst>
          </p:cNvPr>
          <p:cNvSpPr>
            <a:spLocks noGrp="1"/>
          </p:cNvSpPr>
          <p:nvPr>
            <p:ph type="sldNum" sz="quarter" idx="5"/>
          </p:nvPr>
        </p:nvSpPr>
        <p:spPr/>
        <p:txBody>
          <a:bodyPr/>
          <a:lstStyle/>
          <a:p>
            <a:pPr>
              <a:defRPr/>
            </a:pPr>
            <a:fld id="{0CD7C1CA-88E4-40A2-8662-05B0AFC87A10}" type="slidenum">
              <a:rPr lang="en-US" altLang="en-US" smtClean="0"/>
              <a:pPr>
                <a:defRPr/>
              </a:pPr>
              <a:t>26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D1876D3-3C7C-4963-94E7-48528D39CE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DE37AFDF-A3CB-4B64-A721-8CAB6C1BA0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5079EE12-8717-404A-B203-FC34B10DAA0A}"/>
              </a:ext>
            </a:extLst>
          </p:cNvPr>
          <p:cNvSpPr>
            <a:spLocks noGrp="1"/>
          </p:cNvSpPr>
          <p:nvPr>
            <p:ph type="sldNum" sz="quarter" idx="5"/>
          </p:nvPr>
        </p:nvSpPr>
        <p:spPr/>
        <p:txBody>
          <a:bodyPr/>
          <a:lstStyle/>
          <a:p>
            <a:pPr>
              <a:defRPr/>
            </a:pPr>
            <a:fld id="{EF75A0D7-D5A7-40E5-8B1D-BB1164AE1A4B}" type="slidenum">
              <a:rPr lang="en-US" altLang="en-US" smtClean="0"/>
              <a:pPr>
                <a:defRPr/>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9E0C-BA42-0844-B6BF-F4E4FB39E6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CE50F3-5900-5B41-8899-249E692E3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769BA2-F971-4F4D-92D3-103AF592421F}"/>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5" name="Footer Placeholder 4">
            <a:extLst>
              <a:ext uri="{FF2B5EF4-FFF2-40B4-BE49-F238E27FC236}">
                <a16:creationId xmlns:a16="http://schemas.microsoft.com/office/drawing/2014/main" id="{60DD1EAD-C278-8D42-97DA-FE42AEB8D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78AD7-7CDC-9E44-882E-48C3750F58D7}"/>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344091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F7B2-AB4B-8B40-A627-913D230ED0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06DA70-4EDE-6A42-A3A5-031953EC57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3912F7-7FA8-2345-9A20-A004CD137EB5}"/>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5" name="Footer Placeholder 4">
            <a:extLst>
              <a:ext uri="{FF2B5EF4-FFF2-40B4-BE49-F238E27FC236}">
                <a16:creationId xmlns:a16="http://schemas.microsoft.com/office/drawing/2014/main" id="{5544640A-F544-A04E-A82E-61ABDE9B8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954C8-B892-E34F-AECA-2D094FAFC859}"/>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130869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AC46A-1ED6-0848-900E-FAF962DD6B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ABF503-10A7-0A45-8FA7-D169097260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ACCADC-D62D-A147-A4B3-132B0E01A2A0}"/>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5" name="Footer Placeholder 4">
            <a:extLst>
              <a:ext uri="{FF2B5EF4-FFF2-40B4-BE49-F238E27FC236}">
                <a16:creationId xmlns:a16="http://schemas.microsoft.com/office/drawing/2014/main" id="{9BCA421B-2A0A-5B40-A065-C6E351B1D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FB7DF-60A6-9B4B-B2FD-3661BA736220}"/>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145734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7801-957D-7F44-90F7-56D8553BC8E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7A2AE8-53CB-B34D-9064-97445A558A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FBA034-F268-B248-B217-92D33D4A5C9B}"/>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5" name="Footer Placeholder 4">
            <a:extLst>
              <a:ext uri="{FF2B5EF4-FFF2-40B4-BE49-F238E27FC236}">
                <a16:creationId xmlns:a16="http://schemas.microsoft.com/office/drawing/2014/main" id="{33A8ED10-F14C-2D4B-8D8D-E2EC19356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89C6A-8C8E-5749-B547-7201F1C589BB}"/>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231586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79D1-F6BF-AC45-B701-3C75285D93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EC040D-BC0C-EA46-9061-60D8AB9EA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96BAD5-445F-AC4F-877A-190B2F03FBF1}"/>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5" name="Footer Placeholder 4">
            <a:extLst>
              <a:ext uri="{FF2B5EF4-FFF2-40B4-BE49-F238E27FC236}">
                <a16:creationId xmlns:a16="http://schemas.microsoft.com/office/drawing/2014/main" id="{F10ACC11-2F7A-F342-956A-0AA44B0B4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2127D-D9CB-5044-A600-893CFF360087}"/>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98902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0A61-7797-BB43-9BB8-6280249733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E744FF-5351-7041-8FCA-027D16AC37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9C1B0D-BF9C-CF44-95A3-7F6B568FFD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9DFBD9-EADE-F945-9C9D-51EFD336DC60}"/>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6" name="Footer Placeholder 5">
            <a:extLst>
              <a:ext uri="{FF2B5EF4-FFF2-40B4-BE49-F238E27FC236}">
                <a16:creationId xmlns:a16="http://schemas.microsoft.com/office/drawing/2014/main" id="{3150BFF2-1D77-754D-8E2C-000C56670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5E326-1376-BD43-B2BC-941511029F0B}"/>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345369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30E0-74E7-A642-94F8-912024EF8A3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A8EEF0-4A07-724D-8D8A-AC87578BD6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BEB758-D6DD-2645-BA71-200D9F5EFD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EE8582-BAD6-374B-A483-7CCA37064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3CBF25-7074-8F43-86D7-880A339ABC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9232DF-75A2-3541-BE6B-07F9981E306E}"/>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8" name="Footer Placeholder 7">
            <a:extLst>
              <a:ext uri="{FF2B5EF4-FFF2-40B4-BE49-F238E27FC236}">
                <a16:creationId xmlns:a16="http://schemas.microsoft.com/office/drawing/2014/main" id="{10E3D8C6-1ED6-CC49-BF19-49211CA81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F507C9-92F2-0347-91B6-0ADB0F006676}"/>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270860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A33E-6B97-764D-8F5A-0C4DD54F85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78ADDF-9788-CB4F-AC40-4D31FD1B17AB}"/>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4" name="Footer Placeholder 3">
            <a:extLst>
              <a:ext uri="{FF2B5EF4-FFF2-40B4-BE49-F238E27FC236}">
                <a16:creationId xmlns:a16="http://schemas.microsoft.com/office/drawing/2014/main" id="{4BA648E3-48BD-8B47-9502-D135CF73F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50D1C-0E7E-A045-86D9-9E8C654F9027}"/>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179770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2DDE7-8A19-7440-8570-70328B2E4D2E}"/>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3" name="Footer Placeholder 2">
            <a:extLst>
              <a:ext uri="{FF2B5EF4-FFF2-40B4-BE49-F238E27FC236}">
                <a16:creationId xmlns:a16="http://schemas.microsoft.com/office/drawing/2014/main" id="{9273DF35-70F8-DB42-A861-546AF67EB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319BC-5BBF-4342-8F52-B59BE70E6180}"/>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40371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56A7-472D-5046-A49E-755AF9CD5E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02A04C-7D57-5649-9C3F-6FE5FD103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1B4432-5871-5F46-8C59-3D51F9E23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B41975-E354-A346-9EBA-80D2B6A165CA}"/>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6" name="Footer Placeholder 5">
            <a:extLst>
              <a:ext uri="{FF2B5EF4-FFF2-40B4-BE49-F238E27FC236}">
                <a16:creationId xmlns:a16="http://schemas.microsoft.com/office/drawing/2014/main" id="{D592C812-110A-C24D-9BE5-1FD0C6BF3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2C9F3-21D7-FD44-937C-35147A5E23B7}"/>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84697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8F88-88D3-6B48-A2E9-6A2BB22BA2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17D4DEB-8960-AF43-9C48-07FF791EE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11F7F1-0A1E-F14B-80F6-616E64F3A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671132-FCF2-0D45-9152-2BA83AD6DCC0}"/>
              </a:ext>
            </a:extLst>
          </p:cNvPr>
          <p:cNvSpPr>
            <a:spLocks noGrp="1"/>
          </p:cNvSpPr>
          <p:nvPr>
            <p:ph type="dt" sz="half" idx="10"/>
          </p:nvPr>
        </p:nvSpPr>
        <p:spPr/>
        <p:txBody>
          <a:bodyPr/>
          <a:lstStyle/>
          <a:p>
            <a:fld id="{E0C00A43-06A2-6742-9A4A-E6EE74AAC10D}" type="datetimeFigureOut">
              <a:rPr lang="en-US" smtClean="0"/>
              <a:t>9/28/2023</a:t>
            </a:fld>
            <a:endParaRPr lang="en-US"/>
          </a:p>
        </p:txBody>
      </p:sp>
      <p:sp>
        <p:nvSpPr>
          <p:cNvPr id="6" name="Footer Placeholder 5">
            <a:extLst>
              <a:ext uri="{FF2B5EF4-FFF2-40B4-BE49-F238E27FC236}">
                <a16:creationId xmlns:a16="http://schemas.microsoft.com/office/drawing/2014/main" id="{7890D3B5-997B-114F-ABF2-6AB91EE91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65871-47D8-AF4D-9A52-8A5E6869BF2F}"/>
              </a:ext>
            </a:extLst>
          </p:cNvPr>
          <p:cNvSpPr>
            <a:spLocks noGrp="1"/>
          </p:cNvSpPr>
          <p:nvPr>
            <p:ph type="sldNum" sz="quarter" idx="12"/>
          </p:nvPr>
        </p:nvSpPr>
        <p:spPr/>
        <p:txBody>
          <a:bodyPr/>
          <a:lstStyle/>
          <a:p>
            <a:fld id="{B32E5550-51B9-B04B-8321-2318089B8AB9}" type="slidenum">
              <a:rPr lang="en-US" smtClean="0"/>
              <a:t>‹#›</a:t>
            </a:fld>
            <a:endParaRPr lang="en-US"/>
          </a:p>
        </p:txBody>
      </p:sp>
    </p:spTree>
    <p:extLst>
      <p:ext uri="{BB962C8B-B14F-4D97-AF65-F5344CB8AC3E}">
        <p14:creationId xmlns:p14="http://schemas.microsoft.com/office/powerpoint/2010/main" val="119240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373B8-7417-A144-9286-22B868A5D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B5DC488-99AD-7F4A-BC1B-15852BEF85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C954259-DFDD-0A47-A940-F4870A811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E0C00A43-06A2-6742-9A4A-E6EE74AAC10D}" type="datetimeFigureOut">
              <a:rPr lang="en-US" smtClean="0"/>
              <a:pPr/>
              <a:t>9/28/2023</a:t>
            </a:fld>
            <a:endParaRPr lang="en-US" dirty="0"/>
          </a:p>
        </p:txBody>
      </p:sp>
      <p:sp>
        <p:nvSpPr>
          <p:cNvPr id="5" name="Footer Placeholder 4">
            <a:extLst>
              <a:ext uri="{FF2B5EF4-FFF2-40B4-BE49-F238E27FC236}">
                <a16:creationId xmlns:a16="http://schemas.microsoft.com/office/drawing/2014/main" id="{BB56E33E-34E7-E74C-984E-25806FE6C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41C87A9-B15C-104A-895D-FE0A49619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B32E5550-51B9-B04B-8321-2318089B8AB9}" type="slidenum">
              <a:rPr lang="en-US" smtClean="0"/>
              <a:pPr/>
              <a:t>‹#›</a:t>
            </a:fld>
            <a:endParaRPr lang="en-US" dirty="0"/>
          </a:p>
        </p:txBody>
      </p:sp>
    </p:spTree>
    <p:extLst>
      <p:ext uri="{BB962C8B-B14F-4D97-AF65-F5344CB8AC3E}">
        <p14:creationId xmlns:p14="http://schemas.microsoft.com/office/powerpoint/2010/main" val="124989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A9D7161-34E6-1340-863E-DAF90DFBBD98}"/>
              </a:ext>
            </a:extLst>
          </p:cNvPr>
          <p:cNvSpPr/>
          <p:nvPr/>
        </p:nvSpPr>
        <p:spPr>
          <a:xfrm>
            <a:off x="1258159" y="1506206"/>
            <a:ext cx="2215452" cy="839451"/>
          </a:xfrm>
          <a:prstGeom prst="roundRect">
            <a:avLst/>
          </a:prstGeom>
          <a:noFill/>
          <a:ln w="38100">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A Reading Culture</a:t>
            </a:r>
          </a:p>
        </p:txBody>
      </p:sp>
      <p:sp>
        <p:nvSpPr>
          <p:cNvPr id="13" name="Rounded Rectangle 12">
            <a:extLst>
              <a:ext uri="{FF2B5EF4-FFF2-40B4-BE49-F238E27FC236}">
                <a16:creationId xmlns:a16="http://schemas.microsoft.com/office/drawing/2014/main" id="{2B9846AB-4CA6-204D-B625-7AF213080F40}"/>
              </a:ext>
            </a:extLst>
          </p:cNvPr>
          <p:cNvSpPr/>
          <p:nvPr/>
        </p:nvSpPr>
        <p:spPr>
          <a:xfrm>
            <a:off x="9035133" y="3624497"/>
            <a:ext cx="2215452" cy="839451"/>
          </a:xfrm>
          <a:prstGeom prst="roundRect">
            <a:avLst/>
          </a:prstGeom>
          <a:noFill/>
          <a:ln w="38100">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Class Reader</a:t>
            </a:r>
          </a:p>
        </p:txBody>
      </p:sp>
      <p:sp>
        <p:nvSpPr>
          <p:cNvPr id="14" name="Rounded Rectangle 13">
            <a:extLst>
              <a:ext uri="{FF2B5EF4-FFF2-40B4-BE49-F238E27FC236}">
                <a16:creationId xmlns:a16="http://schemas.microsoft.com/office/drawing/2014/main" id="{14DD3030-C471-3047-8A71-2E71CDC5CC8C}"/>
              </a:ext>
            </a:extLst>
          </p:cNvPr>
          <p:cNvSpPr/>
          <p:nvPr/>
        </p:nvSpPr>
        <p:spPr>
          <a:xfrm>
            <a:off x="7049337" y="5877329"/>
            <a:ext cx="2215452" cy="839450"/>
          </a:xfrm>
          <a:prstGeom prst="roundRect">
            <a:avLst/>
          </a:prstGeom>
          <a:noFill/>
          <a:ln w="38100">
            <a:solidFill>
              <a:srgbClr val="ABE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Whole Class Reading</a:t>
            </a:r>
          </a:p>
        </p:txBody>
      </p:sp>
      <p:sp>
        <p:nvSpPr>
          <p:cNvPr id="16" name="Rounded Rectangle 15">
            <a:extLst>
              <a:ext uri="{FF2B5EF4-FFF2-40B4-BE49-F238E27FC236}">
                <a16:creationId xmlns:a16="http://schemas.microsoft.com/office/drawing/2014/main" id="{78636F26-D1DA-6D4C-AA3B-55B2929A9E08}"/>
              </a:ext>
            </a:extLst>
          </p:cNvPr>
          <p:cNvSpPr/>
          <p:nvPr/>
        </p:nvSpPr>
        <p:spPr>
          <a:xfrm>
            <a:off x="4899146" y="119362"/>
            <a:ext cx="2215452" cy="839451"/>
          </a:xfrm>
          <a:prstGeom prst="roundRect">
            <a:avLst/>
          </a:prstGeom>
          <a:noFill/>
          <a:ln w="38100">
            <a:solidFill>
              <a:srgbClr val="B05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Library</a:t>
            </a:r>
          </a:p>
        </p:txBody>
      </p:sp>
      <p:sp>
        <p:nvSpPr>
          <p:cNvPr id="19" name="TextBox 18">
            <a:extLst>
              <a:ext uri="{FF2B5EF4-FFF2-40B4-BE49-F238E27FC236}">
                <a16:creationId xmlns:a16="http://schemas.microsoft.com/office/drawing/2014/main" id="{CC35DA11-E55D-8448-892B-C982020E7A26}"/>
              </a:ext>
            </a:extLst>
          </p:cNvPr>
          <p:cNvSpPr txBox="1"/>
          <p:nvPr/>
        </p:nvSpPr>
        <p:spPr>
          <a:xfrm>
            <a:off x="4213135" y="4044224"/>
            <a:ext cx="3765730" cy="954107"/>
          </a:xfrm>
          <a:prstGeom prst="rect">
            <a:avLst/>
          </a:prstGeom>
          <a:noFill/>
        </p:spPr>
        <p:txBody>
          <a:bodyPr wrap="square" rtlCol="0">
            <a:spAutoFit/>
          </a:bodyPr>
          <a:lstStyle/>
          <a:p>
            <a:pPr algn="ctr"/>
            <a:r>
              <a:rPr lang="en-US" sz="2800" dirty="0">
                <a:latin typeface="Century Gothic" panose="020B0502020202020204" pitchFamily="34" charset="0"/>
              </a:rPr>
              <a:t>Reading at</a:t>
            </a:r>
          </a:p>
          <a:p>
            <a:pPr algn="ctr"/>
            <a:r>
              <a:rPr lang="en-US" sz="2800" dirty="0">
                <a:latin typeface="Century Gothic" panose="020B0502020202020204" pitchFamily="34" charset="0"/>
              </a:rPr>
              <a:t>St Joseph’s</a:t>
            </a:r>
          </a:p>
        </p:txBody>
      </p:sp>
      <p:pic>
        <p:nvPicPr>
          <p:cNvPr id="48" name="Picture 2">
            <a:extLst>
              <a:ext uri="{FF2B5EF4-FFF2-40B4-BE49-F238E27FC236}">
                <a16:creationId xmlns:a16="http://schemas.microsoft.com/office/drawing/2014/main" id="{11C2131F-4083-4DF6-9732-A696CFF5A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046" y="1886823"/>
            <a:ext cx="2827652" cy="2196135"/>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15">
            <a:extLst>
              <a:ext uri="{FF2B5EF4-FFF2-40B4-BE49-F238E27FC236}">
                <a16:creationId xmlns:a16="http://schemas.microsoft.com/office/drawing/2014/main" id="{AF62FCAE-04F1-40DA-8B29-E5D999679336}"/>
              </a:ext>
            </a:extLst>
          </p:cNvPr>
          <p:cNvSpPr/>
          <p:nvPr/>
        </p:nvSpPr>
        <p:spPr>
          <a:xfrm>
            <a:off x="763159" y="3624498"/>
            <a:ext cx="2215452" cy="839451"/>
          </a:xfrm>
          <a:prstGeom prst="round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Reading at Home</a:t>
            </a:r>
          </a:p>
        </p:txBody>
      </p:sp>
      <p:sp>
        <p:nvSpPr>
          <p:cNvPr id="12" name="Arrow: Down 11">
            <a:extLst>
              <a:ext uri="{FF2B5EF4-FFF2-40B4-BE49-F238E27FC236}">
                <a16:creationId xmlns:a16="http://schemas.microsoft.com/office/drawing/2014/main" id="{92BED88C-B93A-4A19-A672-AF8B4AB225A7}"/>
              </a:ext>
            </a:extLst>
          </p:cNvPr>
          <p:cNvSpPr/>
          <p:nvPr/>
        </p:nvSpPr>
        <p:spPr>
          <a:xfrm rot="1770380">
            <a:off x="4862873" y="5083543"/>
            <a:ext cx="325588" cy="720437"/>
          </a:xfrm>
          <a:prstGeom prst="downArrow">
            <a:avLst/>
          </a:prstGeom>
          <a:solidFill>
            <a:srgbClr val="FF9300"/>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D9341ED1-E26D-4E19-927B-4E6A10246782}"/>
              </a:ext>
            </a:extLst>
          </p:cNvPr>
          <p:cNvSpPr/>
          <p:nvPr/>
        </p:nvSpPr>
        <p:spPr>
          <a:xfrm rot="10800000">
            <a:off x="5844078" y="1034682"/>
            <a:ext cx="325588" cy="720437"/>
          </a:xfrm>
          <a:prstGeom prst="downArrow">
            <a:avLst/>
          </a:prstGeom>
          <a:solidFill>
            <a:srgbClr val="B05DDE"/>
          </a:solidFill>
          <a:ln>
            <a:solidFill>
              <a:srgbClr val="B05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AECEE13F-569B-4AEC-96E8-D7F50A743731}"/>
              </a:ext>
            </a:extLst>
          </p:cNvPr>
          <p:cNvSpPr/>
          <p:nvPr/>
        </p:nvSpPr>
        <p:spPr>
          <a:xfrm rot="14499940">
            <a:off x="7569772" y="2022111"/>
            <a:ext cx="325588" cy="856453"/>
          </a:xfrm>
          <a:prstGeom prst="downArrow">
            <a:avLst/>
          </a:prstGeom>
          <a:solidFill>
            <a:srgbClr val="FFFD78"/>
          </a:solidFill>
          <a:ln>
            <a:solidFill>
              <a:srgbClr val="FFF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8AD8"/>
              </a:solidFill>
            </a:endParaRPr>
          </a:p>
        </p:txBody>
      </p:sp>
      <p:sp>
        <p:nvSpPr>
          <p:cNvPr id="38" name="Arrow: Down 37">
            <a:extLst>
              <a:ext uri="{FF2B5EF4-FFF2-40B4-BE49-F238E27FC236}">
                <a16:creationId xmlns:a16="http://schemas.microsoft.com/office/drawing/2014/main" id="{5F3A3568-C903-42B4-9C7F-5D8DFD26D5F0}"/>
              </a:ext>
            </a:extLst>
          </p:cNvPr>
          <p:cNvSpPr/>
          <p:nvPr/>
        </p:nvSpPr>
        <p:spPr>
          <a:xfrm rot="16200000">
            <a:off x="8023869" y="3615999"/>
            <a:ext cx="325588" cy="856453"/>
          </a:xfrm>
          <a:prstGeom prst="downArrow">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8AD8"/>
              </a:solidFill>
            </a:endParaRPr>
          </a:p>
        </p:txBody>
      </p:sp>
      <p:sp>
        <p:nvSpPr>
          <p:cNvPr id="39" name="Arrow: Down 38">
            <a:extLst>
              <a:ext uri="{FF2B5EF4-FFF2-40B4-BE49-F238E27FC236}">
                <a16:creationId xmlns:a16="http://schemas.microsoft.com/office/drawing/2014/main" id="{1DEB4D67-FE1B-4D8B-A9B9-3CABD234AD14}"/>
              </a:ext>
            </a:extLst>
          </p:cNvPr>
          <p:cNvSpPr/>
          <p:nvPr/>
        </p:nvSpPr>
        <p:spPr>
          <a:xfrm rot="5400000">
            <a:off x="3713083" y="3615999"/>
            <a:ext cx="325588" cy="856453"/>
          </a:xfrm>
          <a:prstGeom prst="downArrow">
            <a:avLst/>
          </a:prstGeom>
          <a:solidFill>
            <a:srgbClr val="FF2600"/>
          </a:solid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8AD8"/>
              </a:solidFill>
            </a:endParaRPr>
          </a:p>
        </p:txBody>
      </p:sp>
      <p:sp>
        <p:nvSpPr>
          <p:cNvPr id="40" name="Arrow: Down 39">
            <a:extLst>
              <a:ext uri="{FF2B5EF4-FFF2-40B4-BE49-F238E27FC236}">
                <a16:creationId xmlns:a16="http://schemas.microsoft.com/office/drawing/2014/main" id="{87EFE6B4-8F8B-4A8F-B4CA-21581A5076D9}"/>
              </a:ext>
            </a:extLst>
          </p:cNvPr>
          <p:cNvSpPr/>
          <p:nvPr/>
        </p:nvSpPr>
        <p:spPr>
          <a:xfrm rot="7100060" flipH="1">
            <a:off x="4167271" y="2022112"/>
            <a:ext cx="325588" cy="856453"/>
          </a:xfrm>
          <a:prstGeom prst="downArrow">
            <a:avLst/>
          </a:prstGeom>
          <a:solidFill>
            <a:srgbClr val="76D6FF"/>
          </a:solidFill>
          <a:ln>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8AD8"/>
              </a:solidFill>
            </a:endParaRPr>
          </a:p>
        </p:txBody>
      </p:sp>
      <p:sp>
        <p:nvSpPr>
          <p:cNvPr id="41" name="Rounded Rectangle 15">
            <a:extLst>
              <a:ext uri="{FF2B5EF4-FFF2-40B4-BE49-F238E27FC236}">
                <a16:creationId xmlns:a16="http://schemas.microsoft.com/office/drawing/2014/main" id="{C23A1BDE-6D07-4F08-847F-A9455AA19BCA}"/>
              </a:ext>
            </a:extLst>
          </p:cNvPr>
          <p:cNvSpPr/>
          <p:nvPr/>
        </p:nvSpPr>
        <p:spPr>
          <a:xfrm>
            <a:off x="2925604" y="5889194"/>
            <a:ext cx="2215452" cy="815721"/>
          </a:xfrm>
          <a:prstGeom prst="round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Accelerated Reader</a:t>
            </a:r>
          </a:p>
        </p:txBody>
      </p:sp>
      <p:sp>
        <p:nvSpPr>
          <p:cNvPr id="17" name="Arrow: Down 16">
            <a:extLst>
              <a:ext uri="{FF2B5EF4-FFF2-40B4-BE49-F238E27FC236}">
                <a16:creationId xmlns:a16="http://schemas.microsoft.com/office/drawing/2014/main" id="{F15DCFA5-F53D-4B61-A30C-6CBBEA2DEEFE}"/>
              </a:ext>
            </a:extLst>
          </p:cNvPr>
          <p:cNvSpPr/>
          <p:nvPr/>
        </p:nvSpPr>
        <p:spPr>
          <a:xfrm rot="19829620" flipH="1">
            <a:off x="7003540" y="5083541"/>
            <a:ext cx="325588" cy="720437"/>
          </a:xfrm>
          <a:prstGeom prst="downArrow">
            <a:avLst/>
          </a:prstGeom>
          <a:solidFill>
            <a:srgbClr val="ABE045"/>
          </a:solidFill>
          <a:ln>
            <a:solidFill>
              <a:srgbClr val="ABE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2">
            <a:extLst>
              <a:ext uri="{FF2B5EF4-FFF2-40B4-BE49-F238E27FC236}">
                <a16:creationId xmlns:a16="http://schemas.microsoft.com/office/drawing/2014/main" id="{9342D5E4-D04B-49E0-8221-F94D7325E252}"/>
              </a:ext>
            </a:extLst>
          </p:cNvPr>
          <p:cNvSpPr/>
          <p:nvPr/>
        </p:nvSpPr>
        <p:spPr>
          <a:xfrm>
            <a:off x="8540133" y="1506205"/>
            <a:ext cx="2215452" cy="839451"/>
          </a:xfrm>
          <a:prstGeom prst="roundRect">
            <a:avLst/>
          </a:prstGeom>
          <a:noFill/>
          <a:ln w="38100">
            <a:solidFill>
              <a:srgbClr val="FFF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Phonics and Fluency</a:t>
            </a:r>
          </a:p>
        </p:txBody>
      </p:sp>
    </p:spTree>
    <p:extLst>
      <p:ext uri="{BB962C8B-B14F-4D97-AF65-F5344CB8AC3E}">
        <p14:creationId xmlns:p14="http://schemas.microsoft.com/office/powerpoint/2010/main" val="19816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2E8AE7-6995-487A-8E43-B0B87C1B9BB6}"/>
              </a:ext>
            </a:extLst>
          </p:cNvPr>
          <p:cNvSpPr txBox="1"/>
          <p:nvPr/>
        </p:nvSpPr>
        <p:spPr>
          <a:xfrm>
            <a:off x="9907928" y="2673944"/>
            <a:ext cx="2130641" cy="369332"/>
          </a:xfrm>
          <a:prstGeom prst="rect">
            <a:avLst/>
          </a:prstGeom>
          <a:noFill/>
        </p:spPr>
        <p:txBody>
          <a:bodyPr wrap="square" rtlCol="0">
            <a:spAutoFit/>
          </a:bodyPr>
          <a:lstStyle/>
          <a:p>
            <a:r>
              <a:rPr lang="en-GB" dirty="0"/>
              <a:t>Launches the quiz</a:t>
            </a:r>
          </a:p>
        </p:txBody>
      </p:sp>
      <p:pic>
        <p:nvPicPr>
          <p:cNvPr id="3" name="Picture 2">
            <a:extLst>
              <a:ext uri="{FF2B5EF4-FFF2-40B4-BE49-F238E27FC236}">
                <a16:creationId xmlns:a16="http://schemas.microsoft.com/office/drawing/2014/main" id="{4DDE0B08-681C-492C-846F-7A9670CBF899}"/>
              </a:ext>
            </a:extLst>
          </p:cNvPr>
          <p:cNvPicPr>
            <a:picLocks noChangeAspect="1"/>
          </p:cNvPicPr>
          <p:nvPr/>
        </p:nvPicPr>
        <p:blipFill rotWithShape="1">
          <a:blip r:embed="rId2"/>
          <a:srcRect b="9352"/>
          <a:stretch/>
        </p:blipFill>
        <p:spPr>
          <a:xfrm>
            <a:off x="242193" y="263418"/>
            <a:ext cx="9459620" cy="4821052"/>
          </a:xfrm>
          <a:prstGeom prst="rect">
            <a:avLst/>
          </a:prstGeom>
        </p:spPr>
      </p:pic>
      <p:cxnSp>
        <p:nvCxnSpPr>
          <p:cNvPr id="4" name="Straight Arrow Connector 3">
            <a:extLst>
              <a:ext uri="{FF2B5EF4-FFF2-40B4-BE49-F238E27FC236}">
                <a16:creationId xmlns:a16="http://schemas.microsoft.com/office/drawing/2014/main" id="{D9E01650-FE5B-471B-BAB2-5C83F094A212}"/>
              </a:ext>
            </a:extLst>
          </p:cNvPr>
          <p:cNvCxnSpPr>
            <a:cxnSpLocks/>
          </p:cNvCxnSpPr>
          <p:nvPr/>
        </p:nvCxnSpPr>
        <p:spPr>
          <a:xfrm flipV="1">
            <a:off x="8135995" y="3043276"/>
            <a:ext cx="1944209" cy="968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6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FCB4F3-B3E6-460E-BC4F-AD7A29BD5F15}"/>
              </a:ext>
            </a:extLst>
          </p:cNvPr>
          <p:cNvPicPr>
            <a:picLocks noChangeAspect="1"/>
          </p:cNvPicPr>
          <p:nvPr/>
        </p:nvPicPr>
        <p:blipFill rotWithShape="1">
          <a:blip r:embed="rId2"/>
          <a:srcRect b="10319"/>
          <a:stretch/>
        </p:blipFill>
        <p:spPr>
          <a:xfrm>
            <a:off x="0" y="624526"/>
            <a:ext cx="9563696" cy="4822117"/>
          </a:xfrm>
          <a:prstGeom prst="rect">
            <a:avLst/>
          </a:prstGeom>
        </p:spPr>
      </p:pic>
      <p:sp>
        <p:nvSpPr>
          <p:cNvPr id="3" name="TextBox 2">
            <a:extLst>
              <a:ext uri="{FF2B5EF4-FFF2-40B4-BE49-F238E27FC236}">
                <a16:creationId xmlns:a16="http://schemas.microsoft.com/office/drawing/2014/main" id="{8AB94389-5E66-487E-A742-C662AC4A22C4}"/>
              </a:ext>
            </a:extLst>
          </p:cNvPr>
          <p:cNvSpPr txBox="1"/>
          <p:nvPr/>
        </p:nvSpPr>
        <p:spPr>
          <a:xfrm>
            <a:off x="9907928" y="2673944"/>
            <a:ext cx="2130641" cy="646331"/>
          </a:xfrm>
          <a:prstGeom prst="rect">
            <a:avLst/>
          </a:prstGeom>
          <a:noFill/>
        </p:spPr>
        <p:txBody>
          <a:bodyPr wrap="square" rtlCol="0">
            <a:spAutoFit/>
          </a:bodyPr>
          <a:lstStyle/>
          <a:p>
            <a:r>
              <a:rPr lang="en-GB" dirty="0"/>
              <a:t>Choose from the options</a:t>
            </a:r>
          </a:p>
        </p:txBody>
      </p:sp>
      <p:cxnSp>
        <p:nvCxnSpPr>
          <p:cNvPr id="5" name="Straight Arrow Connector 4">
            <a:extLst>
              <a:ext uri="{FF2B5EF4-FFF2-40B4-BE49-F238E27FC236}">
                <a16:creationId xmlns:a16="http://schemas.microsoft.com/office/drawing/2014/main" id="{60E6289D-418C-49D4-9586-0D248F4EF5C4}"/>
              </a:ext>
            </a:extLst>
          </p:cNvPr>
          <p:cNvCxnSpPr>
            <a:endCxn id="3" idx="1"/>
          </p:cNvCxnSpPr>
          <p:nvPr/>
        </p:nvCxnSpPr>
        <p:spPr>
          <a:xfrm flipV="1">
            <a:off x="7566991" y="2997110"/>
            <a:ext cx="2340937"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FBD2214-B485-478D-9AC0-689F820126F9}"/>
              </a:ext>
            </a:extLst>
          </p:cNvPr>
          <p:cNvSpPr/>
          <p:nvPr/>
        </p:nvSpPr>
        <p:spPr>
          <a:xfrm>
            <a:off x="7474226" y="1113183"/>
            <a:ext cx="861391"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947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2DC831-FCC9-47F3-945B-CB05CCE06CE1}"/>
              </a:ext>
            </a:extLst>
          </p:cNvPr>
          <p:cNvPicPr>
            <a:picLocks noChangeAspect="1"/>
          </p:cNvPicPr>
          <p:nvPr/>
        </p:nvPicPr>
        <p:blipFill rotWithShape="1">
          <a:blip r:embed="rId2"/>
          <a:srcRect b="9545"/>
          <a:stretch/>
        </p:blipFill>
        <p:spPr>
          <a:xfrm>
            <a:off x="437321" y="399239"/>
            <a:ext cx="11118574" cy="5654444"/>
          </a:xfrm>
          <a:prstGeom prst="rect">
            <a:avLst/>
          </a:prstGeom>
        </p:spPr>
      </p:pic>
      <p:sp>
        <p:nvSpPr>
          <p:cNvPr id="3" name="Rectangle 2">
            <a:extLst>
              <a:ext uri="{FF2B5EF4-FFF2-40B4-BE49-F238E27FC236}">
                <a16:creationId xmlns:a16="http://schemas.microsoft.com/office/drawing/2014/main" id="{558973BD-9217-4288-82D7-D252FF73CEA1}"/>
              </a:ext>
            </a:extLst>
          </p:cNvPr>
          <p:cNvSpPr/>
          <p:nvPr/>
        </p:nvSpPr>
        <p:spPr>
          <a:xfrm>
            <a:off x="9329531" y="1086678"/>
            <a:ext cx="874643" cy="265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132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7DD4C-8CCD-46B7-BF76-1ABF237723E6}"/>
              </a:ext>
            </a:extLst>
          </p:cNvPr>
          <p:cNvPicPr>
            <a:picLocks noChangeAspect="1"/>
          </p:cNvPicPr>
          <p:nvPr/>
        </p:nvPicPr>
        <p:blipFill rotWithShape="1">
          <a:blip r:embed="rId2"/>
          <a:srcRect b="6838"/>
          <a:stretch/>
        </p:blipFill>
        <p:spPr>
          <a:xfrm>
            <a:off x="755374" y="359482"/>
            <a:ext cx="10376452" cy="5434935"/>
          </a:xfrm>
          <a:prstGeom prst="rect">
            <a:avLst/>
          </a:prstGeom>
        </p:spPr>
      </p:pic>
      <p:sp>
        <p:nvSpPr>
          <p:cNvPr id="3" name="Rectangle 2">
            <a:extLst>
              <a:ext uri="{FF2B5EF4-FFF2-40B4-BE49-F238E27FC236}">
                <a16:creationId xmlns:a16="http://schemas.microsoft.com/office/drawing/2014/main" id="{90A28420-2A3C-4954-82F8-1741987E2A4F}"/>
              </a:ext>
            </a:extLst>
          </p:cNvPr>
          <p:cNvSpPr/>
          <p:nvPr/>
        </p:nvSpPr>
        <p:spPr>
          <a:xfrm>
            <a:off x="8640417" y="940905"/>
            <a:ext cx="1205948" cy="43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51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8ACA6-C8E7-4702-A6A6-0904DB8D72FE}"/>
              </a:ext>
            </a:extLst>
          </p:cNvPr>
          <p:cNvPicPr>
            <a:picLocks noChangeAspect="1"/>
          </p:cNvPicPr>
          <p:nvPr/>
        </p:nvPicPr>
        <p:blipFill>
          <a:blip r:embed="rId2"/>
          <a:stretch>
            <a:fillRect/>
          </a:stretch>
        </p:blipFill>
        <p:spPr>
          <a:xfrm>
            <a:off x="3705612" y="110971"/>
            <a:ext cx="4340000" cy="6636058"/>
          </a:xfrm>
          <a:prstGeom prst="rect">
            <a:avLst/>
          </a:prstGeom>
        </p:spPr>
      </p:pic>
    </p:spTree>
    <p:extLst>
      <p:ext uri="{BB962C8B-B14F-4D97-AF65-F5344CB8AC3E}">
        <p14:creationId xmlns:p14="http://schemas.microsoft.com/office/powerpoint/2010/main" val="12711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6F9B2E-BBD3-4B61-9CD0-176DF0AF9AF0}"/>
              </a:ext>
            </a:extLst>
          </p:cNvPr>
          <p:cNvPicPr>
            <a:picLocks noChangeAspect="1"/>
          </p:cNvPicPr>
          <p:nvPr/>
        </p:nvPicPr>
        <p:blipFill>
          <a:blip r:embed="rId2"/>
          <a:stretch>
            <a:fillRect/>
          </a:stretch>
        </p:blipFill>
        <p:spPr>
          <a:xfrm>
            <a:off x="115779" y="105595"/>
            <a:ext cx="9338939" cy="6646809"/>
          </a:xfrm>
          <a:prstGeom prst="rect">
            <a:avLst/>
          </a:prstGeom>
        </p:spPr>
      </p:pic>
      <p:sp>
        <p:nvSpPr>
          <p:cNvPr id="3" name="TextBox 2">
            <a:extLst>
              <a:ext uri="{FF2B5EF4-FFF2-40B4-BE49-F238E27FC236}">
                <a16:creationId xmlns:a16="http://schemas.microsoft.com/office/drawing/2014/main" id="{F66296E8-739E-4946-8E17-6707643AC8EF}"/>
              </a:ext>
            </a:extLst>
          </p:cNvPr>
          <p:cNvSpPr txBox="1"/>
          <p:nvPr/>
        </p:nvSpPr>
        <p:spPr>
          <a:xfrm>
            <a:off x="9552373" y="2228295"/>
            <a:ext cx="2228295" cy="1938992"/>
          </a:xfrm>
          <a:prstGeom prst="rect">
            <a:avLst/>
          </a:prstGeom>
          <a:noFill/>
        </p:spPr>
        <p:txBody>
          <a:bodyPr wrap="square" rtlCol="0">
            <a:spAutoFit/>
          </a:bodyPr>
          <a:lstStyle/>
          <a:p>
            <a:r>
              <a:rPr lang="en-GB" sz="2400" dirty="0"/>
              <a:t>Looking at the word choices the author makes in the text. </a:t>
            </a:r>
          </a:p>
        </p:txBody>
      </p:sp>
    </p:spTree>
    <p:extLst>
      <p:ext uri="{BB962C8B-B14F-4D97-AF65-F5344CB8AC3E}">
        <p14:creationId xmlns:p14="http://schemas.microsoft.com/office/powerpoint/2010/main" val="72074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BC73C-59B2-4436-973D-5EE48BC4D7A5}"/>
              </a:ext>
            </a:extLst>
          </p:cNvPr>
          <p:cNvPicPr>
            <a:picLocks noChangeAspect="1"/>
          </p:cNvPicPr>
          <p:nvPr/>
        </p:nvPicPr>
        <p:blipFill>
          <a:blip r:embed="rId2"/>
          <a:stretch>
            <a:fillRect/>
          </a:stretch>
        </p:blipFill>
        <p:spPr>
          <a:xfrm>
            <a:off x="188742" y="274191"/>
            <a:ext cx="9199561" cy="6463960"/>
          </a:xfrm>
          <a:prstGeom prst="rect">
            <a:avLst/>
          </a:prstGeom>
        </p:spPr>
      </p:pic>
      <p:sp>
        <p:nvSpPr>
          <p:cNvPr id="3" name="TextBox 2">
            <a:extLst>
              <a:ext uri="{FF2B5EF4-FFF2-40B4-BE49-F238E27FC236}">
                <a16:creationId xmlns:a16="http://schemas.microsoft.com/office/drawing/2014/main" id="{0B89123E-C605-4D96-AEB0-BDBC636586ED}"/>
              </a:ext>
            </a:extLst>
          </p:cNvPr>
          <p:cNvSpPr txBox="1"/>
          <p:nvPr/>
        </p:nvSpPr>
        <p:spPr>
          <a:xfrm>
            <a:off x="9388303" y="1828800"/>
            <a:ext cx="2525530" cy="2246769"/>
          </a:xfrm>
          <a:prstGeom prst="rect">
            <a:avLst/>
          </a:prstGeom>
          <a:noFill/>
        </p:spPr>
        <p:txBody>
          <a:bodyPr wrap="square" rtlCol="0">
            <a:spAutoFit/>
          </a:bodyPr>
          <a:lstStyle/>
          <a:p>
            <a:r>
              <a:rPr lang="en-GB" sz="2000" dirty="0"/>
              <a:t>What is suggested but not actually said in the text.  </a:t>
            </a:r>
          </a:p>
          <a:p>
            <a:endParaRPr lang="en-GB" sz="2000" dirty="0"/>
          </a:p>
          <a:p>
            <a:r>
              <a:rPr lang="en-GB" sz="2000" dirty="0"/>
              <a:t>Reading between the lines or finding some hidden meaning. </a:t>
            </a:r>
          </a:p>
        </p:txBody>
      </p:sp>
    </p:spTree>
    <p:extLst>
      <p:ext uri="{BB962C8B-B14F-4D97-AF65-F5344CB8AC3E}">
        <p14:creationId xmlns:p14="http://schemas.microsoft.com/office/powerpoint/2010/main" val="228036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B8342-B14A-4986-BC9E-F6A49DCF24A4}"/>
              </a:ext>
            </a:extLst>
          </p:cNvPr>
          <p:cNvPicPr>
            <a:picLocks noChangeAspect="1"/>
          </p:cNvPicPr>
          <p:nvPr/>
        </p:nvPicPr>
        <p:blipFill>
          <a:blip r:embed="rId2"/>
          <a:stretch>
            <a:fillRect/>
          </a:stretch>
        </p:blipFill>
        <p:spPr>
          <a:xfrm>
            <a:off x="-79898" y="621437"/>
            <a:ext cx="9747840" cy="5832629"/>
          </a:xfrm>
          <a:prstGeom prst="rect">
            <a:avLst/>
          </a:prstGeom>
        </p:spPr>
      </p:pic>
      <p:sp>
        <p:nvSpPr>
          <p:cNvPr id="3" name="TextBox 2">
            <a:extLst>
              <a:ext uri="{FF2B5EF4-FFF2-40B4-BE49-F238E27FC236}">
                <a16:creationId xmlns:a16="http://schemas.microsoft.com/office/drawing/2014/main" id="{03135319-FC7B-476B-9C17-F173899E8083}"/>
              </a:ext>
            </a:extLst>
          </p:cNvPr>
          <p:cNvSpPr txBox="1"/>
          <p:nvPr/>
        </p:nvSpPr>
        <p:spPr>
          <a:xfrm>
            <a:off x="9525741" y="2876031"/>
            <a:ext cx="2317072" cy="1323439"/>
          </a:xfrm>
          <a:prstGeom prst="rect">
            <a:avLst/>
          </a:prstGeom>
          <a:noFill/>
        </p:spPr>
        <p:txBody>
          <a:bodyPr wrap="square" rtlCol="0">
            <a:spAutoFit/>
          </a:bodyPr>
          <a:lstStyle/>
          <a:p>
            <a:r>
              <a:rPr lang="en-GB" sz="2000" dirty="0"/>
              <a:t>What might happen next – based on what you have already read. </a:t>
            </a:r>
          </a:p>
        </p:txBody>
      </p:sp>
    </p:spTree>
    <p:extLst>
      <p:ext uri="{BB962C8B-B14F-4D97-AF65-F5344CB8AC3E}">
        <p14:creationId xmlns:p14="http://schemas.microsoft.com/office/powerpoint/2010/main" val="51874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19AECE-DAB1-4A48-AB3D-E104E9DE82A8}"/>
              </a:ext>
            </a:extLst>
          </p:cNvPr>
          <p:cNvPicPr>
            <a:picLocks noChangeAspect="1"/>
          </p:cNvPicPr>
          <p:nvPr/>
        </p:nvPicPr>
        <p:blipFill>
          <a:blip r:embed="rId2"/>
          <a:stretch>
            <a:fillRect/>
          </a:stretch>
        </p:blipFill>
        <p:spPr>
          <a:xfrm>
            <a:off x="0" y="585926"/>
            <a:ext cx="9396339" cy="5948039"/>
          </a:xfrm>
          <a:prstGeom prst="rect">
            <a:avLst/>
          </a:prstGeom>
        </p:spPr>
      </p:pic>
      <p:sp>
        <p:nvSpPr>
          <p:cNvPr id="5" name="TextBox 4">
            <a:extLst>
              <a:ext uri="{FF2B5EF4-FFF2-40B4-BE49-F238E27FC236}">
                <a16:creationId xmlns:a16="http://schemas.microsoft.com/office/drawing/2014/main" id="{0438C1D3-C220-4D40-B93D-DC3F7979DD4A}"/>
              </a:ext>
            </a:extLst>
          </p:cNvPr>
          <p:cNvSpPr txBox="1"/>
          <p:nvPr/>
        </p:nvSpPr>
        <p:spPr>
          <a:xfrm>
            <a:off x="9303798" y="2921168"/>
            <a:ext cx="2618913" cy="1015663"/>
          </a:xfrm>
          <a:prstGeom prst="rect">
            <a:avLst/>
          </a:prstGeom>
          <a:noFill/>
        </p:spPr>
        <p:txBody>
          <a:bodyPr wrap="square" rtlCol="0">
            <a:spAutoFit/>
          </a:bodyPr>
          <a:lstStyle/>
          <a:p>
            <a:r>
              <a:rPr lang="en-GB" sz="2000" dirty="0"/>
              <a:t>Explain your thoughts and opinions about a text. </a:t>
            </a:r>
          </a:p>
        </p:txBody>
      </p:sp>
    </p:spTree>
    <p:extLst>
      <p:ext uri="{BB962C8B-B14F-4D97-AF65-F5344CB8AC3E}">
        <p14:creationId xmlns:p14="http://schemas.microsoft.com/office/powerpoint/2010/main" val="278408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47528B-489B-4519-B320-DAE361A70889}"/>
              </a:ext>
            </a:extLst>
          </p:cNvPr>
          <p:cNvPicPr>
            <a:picLocks noChangeAspect="1"/>
          </p:cNvPicPr>
          <p:nvPr/>
        </p:nvPicPr>
        <p:blipFill>
          <a:blip r:embed="rId2"/>
          <a:stretch>
            <a:fillRect/>
          </a:stretch>
        </p:blipFill>
        <p:spPr>
          <a:xfrm>
            <a:off x="0" y="139043"/>
            <a:ext cx="9401451" cy="6579913"/>
          </a:xfrm>
          <a:prstGeom prst="rect">
            <a:avLst/>
          </a:prstGeom>
        </p:spPr>
      </p:pic>
      <p:sp>
        <p:nvSpPr>
          <p:cNvPr id="4" name="TextBox 3">
            <a:extLst>
              <a:ext uri="{FF2B5EF4-FFF2-40B4-BE49-F238E27FC236}">
                <a16:creationId xmlns:a16="http://schemas.microsoft.com/office/drawing/2014/main" id="{0EE671BB-22DF-4C9B-AB67-0B691D0B543B}"/>
              </a:ext>
            </a:extLst>
          </p:cNvPr>
          <p:cNvSpPr txBox="1"/>
          <p:nvPr/>
        </p:nvSpPr>
        <p:spPr>
          <a:xfrm>
            <a:off x="9268286" y="2787588"/>
            <a:ext cx="2618913" cy="1015663"/>
          </a:xfrm>
          <a:prstGeom prst="rect">
            <a:avLst/>
          </a:prstGeom>
          <a:noFill/>
        </p:spPr>
        <p:txBody>
          <a:bodyPr wrap="square" rtlCol="0">
            <a:spAutoFit/>
          </a:bodyPr>
          <a:lstStyle/>
          <a:p>
            <a:r>
              <a:rPr lang="en-GB" sz="2000" dirty="0"/>
              <a:t>Retrieve (find and copy) information from the text.  </a:t>
            </a:r>
          </a:p>
        </p:txBody>
      </p:sp>
    </p:spTree>
    <p:extLst>
      <p:ext uri="{BB962C8B-B14F-4D97-AF65-F5344CB8AC3E}">
        <p14:creationId xmlns:p14="http://schemas.microsoft.com/office/powerpoint/2010/main" val="6202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A1EB-FC66-4F90-BA6F-EE94C7CBDBFB}"/>
              </a:ext>
            </a:extLst>
          </p:cNvPr>
          <p:cNvSpPr>
            <a:spLocks noGrp="1"/>
          </p:cNvSpPr>
          <p:nvPr>
            <p:ph type="title"/>
          </p:nvPr>
        </p:nvSpPr>
        <p:spPr>
          <a:xfrm>
            <a:off x="4837042" y="365125"/>
            <a:ext cx="6516757" cy="1325563"/>
          </a:xfrm>
        </p:spPr>
        <p:txBody>
          <a:bodyPr/>
          <a:lstStyle/>
          <a:p>
            <a:r>
              <a:rPr lang="en-GB" dirty="0"/>
              <a:t>Reading Records</a:t>
            </a:r>
          </a:p>
        </p:txBody>
      </p:sp>
      <p:sp>
        <p:nvSpPr>
          <p:cNvPr id="3" name="Content Placeholder 2">
            <a:extLst>
              <a:ext uri="{FF2B5EF4-FFF2-40B4-BE49-F238E27FC236}">
                <a16:creationId xmlns:a16="http://schemas.microsoft.com/office/drawing/2014/main" id="{EEFA4AAC-C89C-427E-BC54-23C7E88CD41B}"/>
              </a:ext>
            </a:extLst>
          </p:cNvPr>
          <p:cNvSpPr>
            <a:spLocks noGrp="1"/>
          </p:cNvSpPr>
          <p:nvPr>
            <p:ph idx="1"/>
          </p:nvPr>
        </p:nvSpPr>
        <p:spPr>
          <a:xfrm>
            <a:off x="4837042" y="1825625"/>
            <a:ext cx="6516758" cy="4351338"/>
          </a:xfrm>
        </p:spPr>
        <p:txBody>
          <a:bodyPr/>
          <a:lstStyle/>
          <a:p>
            <a:pPr marL="0" indent="0">
              <a:buNone/>
            </a:pPr>
            <a:r>
              <a:rPr lang="en-GB" dirty="0"/>
              <a:t>-Children need to read every day (5x weekly). </a:t>
            </a:r>
          </a:p>
          <a:p>
            <a:pPr marL="0" indent="0">
              <a:buNone/>
            </a:pPr>
            <a:r>
              <a:rPr lang="en-GB" dirty="0"/>
              <a:t>-currently grey/ blue RWI book being read repeatedly and the take home RWI book (</a:t>
            </a:r>
            <a:r>
              <a:rPr lang="en-GB" dirty="0">
                <a:solidFill>
                  <a:srgbClr val="FF0000"/>
                </a:solidFill>
              </a:rPr>
              <a:t>to remain in their school bag</a:t>
            </a:r>
            <a:r>
              <a:rPr lang="en-GB" dirty="0"/>
              <a:t>). </a:t>
            </a:r>
          </a:p>
          <a:p>
            <a:pPr marL="0" indent="0">
              <a:buNone/>
            </a:pPr>
            <a:r>
              <a:rPr lang="en-GB" dirty="0"/>
              <a:t>-children will also have a book to read for pleasure. </a:t>
            </a:r>
          </a:p>
          <a:p>
            <a:pPr marL="0" indent="0">
              <a:buNone/>
            </a:pPr>
            <a:r>
              <a:rPr lang="en-GB" dirty="0"/>
              <a:t>-books may be sent home for 3 or 4 days during RWI cycles. </a:t>
            </a:r>
          </a:p>
          <a:p>
            <a:pPr marL="0" indent="0">
              <a:buNone/>
            </a:pPr>
            <a:endParaRPr lang="en-GB" dirty="0"/>
          </a:p>
        </p:txBody>
      </p:sp>
      <p:pic>
        <p:nvPicPr>
          <p:cNvPr id="4" name="Picture 2" descr="Reading Records">
            <a:extLst>
              <a:ext uri="{FF2B5EF4-FFF2-40B4-BE49-F238E27FC236}">
                <a16:creationId xmlns:a16="http://schemas.microsoft.com/office/drawing/2014/main" id="{9EDDB042-558D-4ED1-B51D-602CFF2856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09" r="30181" b="3326"/>
          <a:stretch/>
        </p:blipFill>
        <p:spPr bwMode="auto">
          <a:xfrm>
            <a:off x="338904" y="442998"/>
            <a:ext cx="4379470" cy="597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C9048B-720C-4D74-B056-F08410C76109}"/>
              </a:ext>
            </a:extLst>
          </p:cNvPr>
          <p:cNvPicPr>
            <a:picLocks noChangeAspect="1"/>
          </p:cNvPicPr>
          <p:nvPr/>
        </p:nvPicPr>
        <p:blipFill>
          <a:blip r:embed="rId2"/>
          <a:stretch>
            <a:fillRect/>
          </a:stretch>
        </p:blipFill>
        <p:spPr>
          <a:xfrm>
            <a:off x="0" y="301841"/>
            <a:ext cx="9829278" cy="6342974"/>
          </a:xfrm>
          <a:prstGeom prst="rect">
            <a:avLst/>
          </a:prstGeom>
        </p:spPr>
      </p:pic>
      <p:sp>
        <p:nvSpPr>
          <p:cNvPr id="3" name="TextBox 2">
            <a:extLst>
              <a:ext uri="{FF2B5EF4-FFF2-40B4-BE49-F238E27FC236}">
                <a16:creationId xmlns:a16="http://schemas.microsoft.com/office/drawing/2014/main" id="{7BABE9E5-40E4-4ED7-A9DC-50465A51E15E}"/>
              </a:ext>
            </a:extLst>
          </p:cNvPr>
          <p:cNvSpPr txBox="1"/>
          <p:nvPr/>
        </p:nvSpPr>
        <p:spPr>
          <a:xfrm>
            <a:off x="9756559" y="2979406"/>
            <a:ext cx="2175029" cy="707886"/>
          </a:xfrm>
          <a:prstGeom prst="rect">
            <a:avLst/>
          </a:prstGeom>
          <a:noFill/>
        </p:spPr>
        <p:txBody>
          <a:bodyPr wrap="square" rtlCol="0">
            <a:spAutoFit/>
          </a:bodyPr>
          <a:lstStyle/>
          <a:p>
            <a:r>
              <a:rPr lang="en-GB" sz="2000" dirty="0"/>
              <a:t>Put key events in order. </a:t>
            </a:r>
          </a:p>
        </p:txBody>
      </p:sp>
    </p:spTree>
    <p:extLst>
      <p:ext uri="{BB962C8B-B14F-4D97-AF65-F5344CB8AC3E}">
        <p14:creationId xmlns:p14="http://schemas.microsoft.com/office/powerpoint/2010/main" val="67705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232A80-D7F9-453E-B641-7CE9372D994F}"/>
              </a:ext>
            </a:extLst>
          </p:cNvPr>
          <p:cNvPicPr>
            <a:picLocks noChangeAspect="1"/>
          </p:cNvPicPr>
          <p:nvPr/>
        </p:nvPicPr>
        <p:blipFill>
          <a:blip r:embed="rId2"/>
          <a:stretch>
            <a:fillRect/>
          </a:stretch>
        </p:blipFill>
        <p:spPr>
          <a:xfrm>
            <a:off x="373695" y="157161"/>
            <a:ext cx="4591050" cy="6543675"/>
          </a:xfrm>
          <a:prstGeom prst="rect">
            <a:avLst/>
          </a:prstGeom>
        </p:spPr>
      </p:pic>
      <p:sp>
        <p:nvSpPr>
          <p:cNvPr id="4" name="TextBox 3">
            <a:extLst>
              <a:ext uri="{FF2B5EF4-FFF2-40B4-BE49-F238E27FC236}">
                <a16:creationId xmlns:a16="http://schemas.microsoft.com/office/drawing/2014/main" id="{A6860094-AA46-415E-B649-4870C0966FE7}"/>
              </a:ext>
            </a:extLst>
          </p:cNvPr>
          <p:cNvSpPr txBox="1"/>
          <p:nvPr/>
        </p:nvSpPr>
        <p:spPr>
          <a:xfrm>
            <a:off x="5882289" y="2032986"/>
            <a:ext cx="5283507" cy="3600986"/>
          </a:xfrm>
          <a:prstGeom prst="rect">
            <a:avLst/>
          </a:prstGeom>
          <a:noFill/>
        </p:spPr>
        <p:txBody>
          <a:bodyPr wrap="square" rtlCol="0">
            <a:spAutoFit/>
          </a:bodyPr>
          <a:lstStyle/>
          <a:p>
            <a:endParaRPr lang="en-GB" dirty="0"/>
          </a:p>
          <a:p>
            <a:r>
              <a:rPr lang="en-GB" sz="2400" b="1" dirty="0"/>
              <a:t>Day 1 </a:t>
            </a:r>
          </a:p>
          <a:p>
            <a:r>
              <a:rPr lang="en-GB" sz="2400" b="1" dirty="0"/>
              <a:t>First Read and exploring the text </a:t>
            </a:r>
          </a:p>
          <a:p>
            <a:endParaRPr lang="en-GB" sz="2400" b="1" dirty="0"/>
          </a:p>
          <a:p>
            <a:pPr marL="342900" indent="-342900">
              <a:buFont typeface="Arial" panose="020B0604020202020204" pitchFamily="34" charset="0"/>
              <a:buChar char="•"/>
            </a:pPr>
            <a:r>
              <a:rPr lang="en-GB" sz="2400" dirty="0"/>
              <a:t>Read the text with a partner.</a:t>
            </a:r>
          </a:p>
          <a:p>
            <a:pPr marL="342900" indent="-342900">
              <a:buFont typeface="Arial" panose="020B0604020202020204" pitchFamily="34" charset="0"/>
              <a:buChar char="•"/>
            </a:pPr>
            <a:r>
              <a:rPr lang="en-GB" sz="2400" dirty="0"/>
              <a:t>Identify key vocabulary / phrases. </a:t>
            </a:r>
          </a:p>
          <a:p>
            <a:pPr marL="342900" indent="-342900">
              <a:buFont typeface="Arial" panose="020B0604020202020204" pitchFamily="34" charset="0"/>
              <a:buChar char="•"/>
            </a:pPr>
            <a:r>
              <a:rPr lang="en-GB" sz="2400" dirty="0"/>
              <a:t>Read the text as a class.</a:t>
            </a:r>
          </a:p>
          <a:p>
            <a:pPr marL="342900" indent="-342900">
              <a:buFont typeface="Arial" panose="020B0604020202020204" pitchFamily="34" charset="0"/>
              <a:buChar char="•"/>
            </a:pPr>
            <a:r>
              <a:rPr lang="en-GB" sz="2400" dirty="0"/>
              <a:t>Discussion. </a:t>
            </a:r>
          </a:p>
          <a:p>
            <a:pPr marL="342900" indent="-342900">
              <a:buFont typeface="Arial" panose="020B0604020202020204" pitchFamily="34" charset="0"/>
              <a:buChar char="•"/>
            </a:pPr>
            <a:r>
              <a:rPr lang="en-GB" sz="2400" dirty="0"/>
              <a:t>Highlighting key words and phrases. </a:t>
            </a:r>
          </a:p>
          <a:p>
            <a:endParaRPr lang="en-GB" dirty="0"/>
          </a:p>
        </p:txBody>
      </p:sp>
      <p:sp>
        <p:nvSpPr>
          <p:cNvPr id="5" name="TextBox 4">
            <a:extLst>
              <a:ext uri="{FF2B5EF4-FFF2-40B4-BE49-F238E27FC236}">
                <a16:creationId xmlns:a16="http://schemas.microsoft.com/office/drawing/2014/main" id="{193EC28E-3DFF-4896-A311-BB9B622E440A}"/>
              </a:ext>
            </a:extLst>
          </p:cNvPr>
          <p:cNvSpPr txBox="1"/>
          <p:nvPr/>
        </p:nvSpPr>
        <p:spPr>
          <a:xfrm>
            <a:off x="5741539" y="449548"/>
            <a:ext cx="4856087" cy="584775"/>
          </a:xfrm>
          <a:prstGeom prst="rect">
            <a:avLst/>
          </a:prstGeom>
          <a:noFill/>
        </p:spPr>
        <p:txBody>
          <a:bodyPr wrap="square" rtlCol="0">
            <a:spAutoFit/>
          </a:bodyPr>
          <a:lstStyle/>
          <a:p>
            <a:r>
              <a:rPr lang="en-GB" sz="3200" dirty="0"/>
              <a:t>3 day cycle for each text</a:t>
            </a:r>
          </a:p>
        </p:txBody>
      </p:sp>
    </p:spTree>
    <p:extLst>
      <p:ext uri="{BB962C8B-B14F-4D97-AF65-F5344CB8AC3E}">
        <p14:creationId xmlns:p14="http://schemas.microsoft.com/office/powerpoint/2010/main" val="69832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BE1FB-A98D-41AD-8257-8EE29460153E}"/>
              </a:ext>
            </a:extLst>
          </p:cNvPr>
          <p:cNvPicPr>
            <a:picLocks noChangeAspect="1"/>
          </p:cNvPicPr>
          <p:nvPr/>
        </p:nvPicPr>
        <p:blipFill>
          <a:blip r:embed="rId2"/>
          <a:stretch>
            <a:fillRect/>
          </a:stretch>
        </p:blipFill>
        <p:spPr>
          <a:xfrm>
            <a:off x="189205" y="53911"/>
            <a:ext cx="4711268" cy="6750178"/>
          </a:xfrm>
          <a:prstGeom prst="rect">
            <a:avLst/>
          </a:prstGeom>
        </p:spPr>
      </p:pic>
      <p:sp>
        <p:nvSpPr>
          <p:cNvPr id="3" name="TextBox 2">
            <a:extLst>
              <a:ext uri="{FF2B5EF4-FFF2-40B4-BE49-F238E27FC236}">
                <a16:creationId xmlns:a16="http://schemas.microsoft.com/office/drawing/2014/main" id="{DDAF8EE8-D06C-4AB4-92C1-862E3755EB60}"/>
              </a:ext>
            </a:extLst>
          </p:cNvPr>
          <p:cNvSpPr txBox="1"/>
          <p:nvPr/>
        </p:nvSpPr>
        <p:spPr>
          <a:xfrm>
            <a:off x="5131293" y="1802167"/>
            <a:ext cx="6951216" cy="2308324"/>
          </a:xfrm>
          <a:prstGeom prst="rect">
            <a:avLst/>
          </a:prstGeom>
          <a:noFill/>
        </p:spPr>
        <p:txBody>
          <a:bodyPr wrap="square" rtlCol="0">
            <a:spAutoFit/>
          </a:bodyPr>
          <a:lstStyle/>
          <a:p>
            <a:r>
              <a:rPr lang="en-GB" sz="2400" b="1" dirty="0"/>
              <a:t>Day 2:</a:t>
            </a:r>
          </a:p>
          <a:p>
            <a:r>
              <a:rPr lang="en-GB" sz="2400" b="1" dirty="0"/>
              <a:t>Set A questions based around the text</a:t>
            </a:r>
          </a:p>
          <a:p>
            <a:endParaRPr lang="en-GB" sz="2400" dirty="0"/>
          </a:p>
          <a:p>
            <a:r>
              <a:rPr lang="en-GB" sz="2400" dirty="0"/>
              <a:t>Quick re-read of the text as a class. </a:t>
            </a:r>
          </a:p>
          <a:p>
            <a:r>
              <a:rPr lang="en-GB" sz="2400" dirty="0"/>
              <a:t>Partner work – complete the question sheet together.</a:t>
            </a:r>
          </a:p>
          <a:p>
            <a:r>
              <a:rPr lang="en-GB" sz="2400" dirty="0"/>
              <a:t>Whole class discussion / feedback of the answers. </a:t>
            </a:r>
          </a:p>
        </p:txBody>
      </p:sp>
    </p:spTree>
    <p:extLst>
      <p:ext uri="{BB962C8B-B14F-4D97-AF65-F5344CB8AC3E}">
        <p14:creationId xmlns:p14="http://schemas.microsoft.com/office/powerpoint/2010/main" val="81733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6DE3D-B0F9-414B-8D1B-31BE1E7E1FE5}"/>
              </a:ext>
            </a:extLst>
          </p:cNvPr>
          <p:cNvPicPr>
            <a:picLocks noChangeAspect="1"/>
          </p:cNvPicPr>
          <p:nvPr/>
        </p:nvPicPr>
        <p:blipFill>
          <a:blip r:embed="rId2"/>
          <a:stretch>
            <a:fillRect/>
          </a:stretch>
        </p:blipFill>
        <p:spPr>
          <a:xfrm>
            <a:off x="144816" y="0"/>
            <a:ext cx="4746779" cy="6870863"/>
          </a:xfrm>
          <a:prstGeom prst="rect">
            <a:avLst/>
          </a:prstGeom>
        </p:spPr>
      </p:pic>
      <p:sp>
        <p:nvSpPr>
          <p:cNvPr id="3" name="TextBox 2">
            <a:extLst>
              <a:ext uri="{FF2B5EF4-FFF2-40B4-BE49-F238E27FC236}">
                <a16:creationId xmlns:a16="http://schemas.microsoft.com/office/drawing/2014/main" id="{D1B4B92D-2703-4EC4-B519-C8BE933018A3}"/>
              </a:ext>
            </a:extLst>
          </p:cNvPr>
          <p:cNvSpPr txBox="1"/>
          <p:nvPr/>
        </p:nvSpPr>
        <p:spPr>
          <a:xfrm>
            <a:off x="5157927" y="1988598"/>
            <a:ext cx="6693764" cy="2677656"/>
          </a:xfrm>
          <a:prstGeom prst="rect">
            <a:avLst/>
          </a:prstGeom>
          <a:noFill/>
        </p:spPr>
        <p:txBody>
          <a:bodyPr wrap="square" rtlCol="0">
            <a:spAutoFit/>
          </a:bodyPr>
          <a:lstStyle/>
          <a:p>
            <a:r>
              <a:rPr lang="en-GB" sz="2400" b="1" dirty="0"/>
              <a:t>Day 3:</a:t>
            </a:r>
          </a:p>
          <a:p>
            <a:r>
              <a:rPr lang="en-GB" sz="2400" b="1" dirty="0"/>
              <a:t>Set B individual Work</a:t>
            </a:r>
          </a:p>
          <a:p>
            <a:endParaRPr lang="en-GB" sz="2400" dirty="0"/>
          </a:p>
          <a:p>
            <a:pPr marL="342900" indent="-342900">
              <a:buFont typeface="Arial" panose="020B0604020202020204" pitchFamily="34" charset="0"/>
              <a:buChar char="•"/>
            </a:pPr>
            <a:r>
              <a:rPr lang="en-GB" sz="2400" dirty="0"/>
              <a:t>Quick re-read of the text as a class. </a:t>
            </a:r>
          </a:p>
          <a:p>
            <a:pPr marL="342900" indent="-342900">
              <a:buFont typeface="Arial" panose="020B0604020202020204" pitchFamily="34" charset="0"/>
              <a:buChar char="•"/>
            </a:pPr>
            <a:r>
              <a:rPr lang="en-GB" sz="2400" dirty="0"/>
              <a:t>Individually – complete the question sheet.</a:t>
            </a:r>
          </a:p>
          <a:p>
            <a:pPr marL="342900" indent="-342900">
              <a:buFont typeface="Arial" panose="020B0604020202020204" pitchFamily="34" charset="0"/>
              <a:buChar char="•"/>
            </a:pPr>
            <a:r>
              <a:rPr lang="en-GB" sz="2400" dirty="0"/>
              <a:t>Whole class discussion / feedback of the answers.</a:t>
            </a:r>
          </a:p>
          <a:p>
            <a:pPr marL="342900" indent="-342900">
              <a:buFont typeface="Arial" panose="020B0604020202020204" pitchFamily="34" charset="0"/>
              <a:buChar char="•"/>
            </a:pPr>
            <a:r>
              <a:rPr lang="en-GB" sz="2400" dirty="0"/>
              <a:t>Teacher check.  </a:t>
            </a:r>
          </a:p>
        </p:txBody>
      </p:sp>
    </p:spTree>
    <p:extLst>
      <p:ext uri="{BB962C8B-B14F-4D97-AF65-F5344CB8AC3E}">
        <p14:creationId xmlns:p14="http://schemas.microsoft.com/office/powerpoint/2010/main" val="173213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4FE99F-0DC6-4922-9BAF-EFEBD26178F0}"/>
              </a:ext>
            </a:extLst>
          </p:cNvPr>
          <p:cNvSpPr/>
          <p:nvPr/>
        </p:nvSpPr>
        <p:spPr>
          <a:xfrm>
            <a:off x="322554" y="375815"/>
            <a:ext cx="11067495" cy="1701813"/>
          </a:xfrm>
          <a:prstGeom prst="rect">
            <a:avLst/>
          </a:prstGeom>
        </p:spPr>
        <p:txBody>
          <a:bodyPr wrap="square">
            <a:spAutoFit/>
          </a:bodyPr>
          <a:lstStyle/>
          <a:p>
            <a:pPr lvl="0"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Reading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fluency</a:t>
            </a:r>
            <a:r>
              <a:rPr lang="en-GB" dirty="0">
                <a:latin typeface="Calibri" panose="020F0502020204030204" pitchFamily="34" charset="0"/>
                <a:ea typeface="Calibri" panose="020F0502020204030204" pitchFamily="34" charset="0"/>
                <a:cs typeface="Times New Roman" panose="02020603050405020304" pitchFamily="18" charset="0"/>
              </a:rPr>
              <a:t> refers to the reader’s ability to read effortlessly with accuracy in word reading and automaticity in word recognition, at an appropriate speed and with meaningful expression which enables them to construct the meaning of the text. </a:t>
            </a:r>
          </a:p>
          <a:p>
            <a:pPr lvl="0"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58803F9-BD02-4726-A055-74F587709C2D}"/>
              </a:ext>
            </a:extLst>
          </p:cNvPr>
          <p:cNvSpPr/>
          <p:nvPr/>
        </p:nvSpPr>
        <p:spPr>
          <a:xfrm>
            <a:off x="322554" y="1681587"/>
            <a:ext cx="11546892" cy="2120837"/>
          </a:xfrm>
          <a:prstGeom prst="rect">
            <a:avLst/>
          </a:prstGeom>
        </p:spPr>
        <p:txBody>
          <a:bodyPr wrap="square">
            <a:spAutoFit/>
          </a:bodyPr>
          <a:lstStyle/>
          <a:p>
            <a:pPr lvl="0" algn="just">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To take meaning from a text.  When pupils read too slowly or haltingly the text is broken up into meaningless groups of words; pupils’ efforts become focused just on what they are reading rather than putting that effort into extracting its meaning.</a:t>
            </a:r>
          </a:p>
          <a:p>
            <a:pPr lvl="0" algn="just">
              <a:lnSpc>
                <a:spcPct val="107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Although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accuracy in word reading </a:t>
            </a:r>
            <a:r>
              <a:rPr lang="en-GB" b="1" dirty="0">
                <a:latin typeface="Calibri" panose="020F0502020204030204" pitchFamily="34" charset="0"/>
                <a:ea typeface="Calibri" panose="020F0502020204030204" pitchFamily="34" charset="0"/>
                <a:cs typeface="Times New Roman" panose="02020603050405020304" pitchFamily="18" charset="0"/>
              </a:rPr>
              <a:t>and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automaticity</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in word recognition are important skills needed for reading fluency, they should go hand in hand with developing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prosody</a:t>
            </a:r>
            <a:r>
              <a:rPr lang="en-GB" b="1" dirty="0">
                <a:latin typeface="Calibri" panose="020F0502020204030204" pitchFamily="34" charset="0"/>
                <a:ea typeface="Calibri" panose="020F0502020204030204" pitchFamily="34" charset="0"/>
                <a:cs typeface="Times New Roman" panose="02020603050405020304" pitchFamily="18" charset="0"/>
              </a:rPr>
              <a:t> –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appropriate phrasing</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pace</a:t>
            </a:r>
            <a:r>
              <a:rPr lang="en-GB" b="1" dirty="0">
                <a:latin typeface="Calibri" panose="020F0502020204030204" pitchFamily="34" charset="0"/>
                <a:ea typeface="Calibri" panose="020F0502020204030204" pitchFamily="34" charset="0"/>
                <a:cs typeface="Times New Roman" panose="02020603050405020304" pitchFamily="18" charset="0"/>
              </a:rPr>
              <a:t> and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expression</a:t>
            </a:r>
            <a:r>
              <a:rPr lang="en-GB" dirty="0">
                <a:latin typeface="Calibri" panose="020F0502020204030204" pitchFamily="34" charset="0"/>
                <a:ea typeface="Calibri" panose="020F0502020204030204" pitchFamily="34" charset="0"/>
                <a:cs typeface="Times New Roman" panose="02020603050405020304" pitchFamily="18" charset="0"/>
              </a:rPr>
              <a:t>. This enables the reader to construct the meaning as they read the text.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98387C7-A2E4-4E22-AB06-23B51E1CB381}"/>
              </a:ext>
            </a:extLst>
          </p:cNvPr>
          <p:cNvPicPr>
            <a:picLocks noChangeAspect="1"/>
          </p:cNvPicPr>
          <p:nvPr/>
        </p:nvPicPr>
        <p:blipFill>
          <a:blip r:embed="rId2"/>
          <a:stretch>
            <a:fillRect/>
          </a:stretch>
        </p:blipFill>
        <p:spPr>
          <a:xfrm>
            <a:off x="236968" y="4230255"/>
            <a:ext cx="11546892" cy="1522830"/>
          </a:xfrm>
          <a:prstGeom prst="rect">
            <a:avLst/>
          </a:prstGeom>
        </p:spPr>
      </p:pic>
      <p:pic>
        <p:nvPicPr>
          <p:cNvPr id="6" name="Picture 5">
            <a:extLst>
              <a:ext uri="{FF2B5EF4-FFF2-40B4-BE49-F238E27FC236}">
                <a16:creationId xmlns:a16="http://schemas.microsoft.com/office/drawing/2014/main" id="{26C250EE-BEFE-43D8-AB99-49DCC5A21B36}"/>
              </a:ext>
            </a:extLst>
          </p:cNvPr>
          <p:cNvPicPr>
            <a:picLocks noChangeAspect="1"/>
          </p:cNvPicPr>
          <p:nvPr/>
        </p:nvPicPr>
        <p:blipFill>
          <a:blip r:embed="rId3"/>
          <a:stretch>
            <a:fillRect/>
          </a:stretch>
        </p:blipFill>
        <p:spPr>
          <a:xfrm>
            <a:off x="1731146" y="5620813"/>
            <a:ext cx="8069802" cy="1228725"/>
          </a:xfrm>
          <a:prstGeom prst="rect">
            <a:avLst/>
          </a:prstGeom>
        </p:spPr>
      </p:pic>
    </p:spTree>
    <p:extLst>
      <p:ext uri="{BB962C8B-B14F-4D97-AF65-F5344CB8AC3E}">
        <p14:creationId xmlns:p14="http://schemas.microsoft.com/office/powerpoint/2010/main" val="884372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D6FCDDFB-5859-4ACC-9C99-701A9A56B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77" y="-9525"/>
            <a:ext cx="4825026" cy="6838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extLst>
              <a:ext uri="{FF2B5EF4-FFF2-40B4-BE49-F238E27FC236}">
                <a16:creationId xmlns:a16="http://schemas.microsoft.com/office/drawing/2014/main" id="{0CEA5481-6A87-4BF6-B9E1-D0C530B5D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539" y="0"/>
            <a:ext cx="4931284" cy="6848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C2D456-598D-4F5C-B80F-EDB607EC35E3}"/>
              </a:ext>
            </a:extLst>
          </p:cNvPr>
          <p:cNvSpPr/>
          <p:nvPr/>
        </p:nvSpPr>
        <p:spPr>
          <a:xfrm>
            <a:off x="945177" y="742122"/>
            <a:ext cx="1917293"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2677C88-D1C3-4508-931E-C443B177B46D}"/>
              </a:ext>
            </a:extLst>
          </p:cNvPr>
          <p:cNvSpPr/>
          <p:nvPr/>
        </p:nvSpPr>
        <p:spPr>
          <a:xfrm>
            <a:off x="6464708" y="841513"/>
            <a:ext cx="1917293" cy="225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475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9C51827D-C028-42CB-9C22-5B79257DBFE9}"/>
              </a:ext>
            </a:extLst>
          </p:cNvPr>
          <p:cNvSpPr>
            <a:spLocks noGrp="1" noChangeArrowheads="1"/>
          </p:cNvSpPr>
          <p:nvPr>
            <p:ph type="title"/>
          </p:nvPr>
        </p:nvSpPr>
        <p:spPr>
          <a:xfrm>
            <a:off x="1631951" y="654050"/>
            <a:ext cx="6348413" cy="1320800"/>
          </a:xfrm>
        </p:spPr>
        <p:txBody>
          <a:bodyPr/>
          <a:lstStyle/>
          <a:p>
            <a:pPr eaLnBrk="1" hangingPunct="1"/>
            <a:r>
              <a:rPr lang="en-GB" altLang="en-US" sz="4000" b="1">
                <a:solidFill>
                  <a:srgbClr val="00B050"/>
                </a:solidFill>
                <a:latin typeface="Calibri" panose="020F0502020204030204" pitchFamily="34" charset="0"/>
                <a:cs typeface="Calibri" panose="020F0502020204030204" pitchFamily="34" charset="0"/>
              </a:rPr>
              <a:t>Questions?</a:t>
            </a:r>
          </a:p>
        </p:txBody>
      </p:sp>
      <p:pic>
        <p:nvPicPr>
          <p:cNvPr id="113667" name="Picture 2" descr="C:\Users\Teacher\AppData\Local\Microsoft\Windows\INetCache\IE\FY4SJXMT\0511-0703-0917-4101_clueless_businesswoman_running_from_questions_clipart_image[1].jpg">
            <a:extLst>
              <a:ext uri="{FF2B5EF4-FFF2-40B4-BE49-F238E27FC236}">
                <a16:creationId xmlns:a16="http://schemas.microsoft.com/office/drawing/2014/main" id="{1928AA33-D830-4683-8499-285DA42456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87713" y="1522414"/>
            <a:ext cx="4824412" cy="4021137"/>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FDDCC-D5DF-4C7A-AEB8-63B049617FF1}"/>
              </a:ext>
            </a:extLst>
          </p:cNvPr>
          <p:cNvSpPr>
            <a:spLocks noGrp="1"/>
          </p:cNvSpPr>
          <p:nvPr>
            <p:ph idx="4294967295"/>
          </p:nvPr>
        </p:nvSpPr>
        <p:spPr>
          <a:xfrm>
            <a:off x="1666876" y="3971925"/>
            <a:ext cx="8856663" cy="2336800"/>
          </a:xfrm>
        </p:spPr>
        <p:txBody>
          <a:bodyPr rtlCol="0">
            <a:normAutofit fontScale="92500" lnSpcReduction="20000"/>
          </a:bodyPr>
          <a:lstStyle/>
          <a:p>
            <a:pPr marL="0" indent="0">
              <a:buNone/>
              <a:defRPr/>
            </a:pPr>
            <a:endParaRPr lang="en-GB" dirty="0">
              <a:solidFill>
                <a:schemeClr val="tx1">
                  <a:lumMod val="75000"/>
                  <a:lumOff val="25000"/>
                </a:schemeClr>
              </a:solidFill>
            </a:endParaRPr>
          </a:p>
          <a:p>
            <a:pPr marL="0" indent="0">
              <a:buNone/>
              <a:defRPr/>
            </a:pPr>
            <a:endParaRPr lang="en-GB" dirty="0">
              <a:solidFill>
                <a:schemeClr val="tx1">
                  <a:lumMod val="75000"/>
                  <a:lumOff val="25000"/>
                </a:schemeClr>
              </a:solidFill>
            </a:endParaRPr>
          </a:p>
          <a:p>
            <a:pPr marL="0" indent="0">
              <a:buNone/>
              <a:defRPr/>
            </a:pPr>
            <a:endParaRPr lang="en-GB" dirty="0">
              <a:solidFill>
                <a:schemeClr val="tx1">
                  <a:lumMod val="75000"/>
                  <a:lumOff val="25000"/>
                </a:schemeClr>
              </a:solidFill>
            </a:endParaRPr>
          </a:p>
          <a:p>
            <a:pPr marL="0" indent="0" algn="ctr">
              <a:buNone/>
              <a:defRPr/>
            </a:pPr>
            <a:r>
              <a:rPr lang="en-GB" sz="3600" b="1" dirty="0">
                <a:solidFill>
                  <a:srgbClr val="00B050"/>
                </a:solidFill>
                <a:latin typeface="Calibri" panose="020F0502020204030204" pitchFamily="34" charset="0"/>
                <a:cs typeface="Calibri" panose="020F0502020204030204" pitchFamily="34" charset="0"/>
              </a:rPr>
              <a:t>Thank you for your time today. </a:t>
            </a:r>
          </a:p>
          <a:p>
            <a:pPr marL="0" indent="0" algn="ctr">
              <a:buNone/>
              <a:defRPr/>
            </a:pPr>
            <a:r>
              <a:rPr lang="en-GB" sz="3600" b="1" dirty="0">
                <a:solidFill>
                  <a:srgbClr val="00B050"/>
                </a:solidFill>
                <a:latin typeface="Calibri" panose="020F0502020204030204" pitchFamily="34" charset="0"/>
                <a:cs typeface="Calibri" panose="020F0502020204030204" pitchFamily="34" charset="0"/>
              </a:rPr>
              <a:t>We hope you have found it useful.  </a:t>
            </a:r>
          </a:p>
          <a:p>
            <a:pPr>
              <a:buFont typeface="Wingdings 3" charset="2"/>
              <a:buChar char=""/>
              <a:defRPr/>
            </a:pPr>
            <a:endParaRPr lang="en-GB" dirty="0">
              <a:solidFill>
                <a:schemeClr val="tx1">
                  <a:lumMod val="75000"/>
                  <a:lumOff val="25000"/>
                </a:schemeClr>
              </a:solidFill>
            </a:endParaRPr>
          </a:p>
        </p:txBody>
      </p:sp>
      <p:pic>
        <p:nvPicPr>
          <p:cNvPr id="115715" name="Picture 2" descr="C:\Users\Teacher\AppData\Local\Microsoft\Windows\INetCache\IE\KMT51X9F\thank-you-smiley2[1].jpg">
            <a:extLst>
              <a:ext uri="{FF2B5EF4-FFF2-40B4-BE49-F238E27FC236}">
                <a16:creationId xmlns:a16="http://schemas.microsoft.com/office/drawing/2014/main" id="{4A9F4FFF-A88E-4BDC-832D-9700673B8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549275"/>
            <a:ext cx="4446587"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stCondLst>
                                            <p:cond delay="0"/>
                                          </p:stCondLst>
                                        </p:cTn>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6BF6-8519-6240-A22F-B08278C0361D}"/>
              </a:ext>
            </a:extLst>
          </p:cNvPr>
          <p:cNvSpPr>
            <a:spLocks noGrp="1"/>
          </p:cNvSpPr>
          <p:nvPr>
            <p:ph type="title"/>
          </p:nvPr>
        </p:nvSpPr>
        <p:spPr>
          <a:xfrm>
            <a:off x="204716" y="0"/>
            <a:ext cx="11782568" cy="1325563"/>
          </a:xfrm>
        </p:spPr>
        <p:txBody>
          <a:bodyPr>
            <a:normAutofit/>
          </a:bodyPr>
          <a:lstStyle/>
          <a:p>
            <a:pPr algn="ctr"/>
            <a:r>
              <a:rPr lang="en-US" sz="6000" b="1" dirty="0">
                <a:solidFill>
                  <a:srgbClr val="ABE045"/>
                </a:solidFill>
              </a:rPr>
              <a:t>Whole Class Reading Lessons</a:t>
            </a:r>
          </a:p>
        </p:txBody>
      </p:sp>
      <p:sp>
        <p:nvSpPr>
          <p:cNvPr id="7" name="Rectangle: Rounded Corners 6">
            <a:extLst>
              <a:ext uri="{FF2B5EF4-FFF2-40B4-BE49-F238E27FC236}">
                <a16:creationId xmlns:a16="http://schemas.microsoft.com/office/drawing/2014/main" id="{0CA7639E-5B67-42FE-A87A-A08199A7E0C8}"/>
              </a:ext>
            </a:extLst>
          </p:cNvPr>
          <p:cNvSpPr/>
          <p:nvPr/>
        </p:nvSpPr>
        <p:spPr>
          <a:xfrm>
            <a:off x="7202312" y="1325563"/>
            <a:ext cx="4580708" cy="5392386"/>
          </a:xfrm>
          <a:prstGeom prst="roundRect">
            <a:avLst/>
          </a:prstGeom>
          <a:solidFill>
            <a:srgbClr val="ABE045"/>
          </a:solidFill>
          <a:ln>
            <a:solidFill>
              <a:srgbClr val="ABE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Format:</a:t>
            </a:r>
          </a:p>
          <a:p>
            <a:pPr algn="ctr"/>
            <a:r>
              <a:rPr lang="en-GB" sz="2800" dirty="0">
                <a:solidFill>
                  <a:schemeClr val="tx1"/>
                </a:solidFill>
                <a:latin typeface="Century Gothic" panose="020B0502020202020204" pitchFamily="34" charset="0"/>
              </a:rPr>
              <a:t>1. Vocab check (visuals)</a:t>
            </a:r>
          </a:p>
          <a:p>
            <a:pPr algn="ctr"/>
            <a:r>
              <a:rPr lang="en-GB" sz="2800" dirty="0">
                <a:solidFill>
                  <a:schemeClr val="tx1"/>
                </a:solidFill>
                <a:latin typeface="Century Gothic" panose="020B0502020202020204" pitchFamily="34" charset="0"/>
              </a:rPr>
              <a:t>2. Read aloud</a:t>
            </a:r>
          </a:p>
          <a:p>
            <a:pPr algn="ctr"/>
            <a:r>
              <a:rPr lang="en-GB" sz="2800" dirty="0">
                <a:solidFill>
                  <a:schemeClr val="tx1"/>
                </a:solidFill>
                <a:latin typeface="Century Gothic" panose="020B0502020202020204" pitchFamily="34" charset="0"/>
              </a:rPr>
              <a:t>3. Quickfire recall</a:t>
            </a:r>
          </a:p>
          <a:p>
            <a:pPr algn="ctr"/>
            <a:r>
              <a:rPr lang="en-GB" sz="2800" dirty="0">
                <a:solidFill>
                  <a:schemeClr val="tx1"/>
                </a:solidFill>
                <a:latin typeface="Century Gothic" panose="020B0502020202020204" pitchFamily="34" charset="0"/>
              </a:rPr>
              <a:t>4. Teacher modelling</a:t>
            </a:r>
          </a:p>
          <a:p>
            <a:pPr algn="ctr"/>
            <a:r>
              <a:rPr lang="en-GB" sz="2800" dirty="0">
                <a:solidFill>
                  <a:schemeClr val="tx1"/>
                </a:solidFill>
                <a:latin typeface="Century Gothic" panose="020B0502020202020204" pitchFamily="34" charset="0"/>
              </a:rPr>
              <a:t>5. Paired/group discussion</a:t>
            </a:r>
          </a:p>
          <a:p>
            <a:pPr algn="ctr"/>
            <a:r>
              <a:rPr lang="en-GB" sz="2800" dirty="0">
                <a:solidFill>
                  <a:schemeClr val="tx1"/>
                </a:solidFill>
                <a:latin typeface="Century Gothic" panose="020B0502020202020204" pitchFamily="34" charset="0"/>
              </a:rPr>
              <a:t>6. Independent thinking</a:t>
            </a:r>
          </a:p>
        </p:txBody>
      </p:sp>
      <p:sp>
        <p:nvSpPr>
          <p:cNvPr id="8" name="Content Placeholder 2">
            <a:extLst>
              <a:ext uri="{FF2B5EF4-FFF2-40B4-BE49-F238E27FC236}">
                <a16:creationId xmlns:a16="http://schemas.microsoft.com/office/drawing/2014/main" id="{1D23153E-BFCF-4494-B985-0183AC0C4616}"/>
              </a:ext>
            </a:extLst>
          </p:cNvPr>
          <p:cNvSpPr>
            <a:spLocks noGrp="1"/>
          </p:cNvSpPr>
          <p:nvPr>
            <p:ph idx="1"/>
          </p:nvPr>
        </p:nvSpPr>
        <p:spPr>
          <a:xfrm>
            <a:off x="204715" y="1325562"/>
            <a:ext cx="6726664" cy="5532438"/>
          </a:xfrm>
        </p:spPr>
        <p:txBody>
          <a:bodyPr>
            <a:normAutofit/>
          </a:bodyPr>
          <a:lstStyle/>
          <a:p>
            <a:r>
              <a:rPr lang="en-GB" dirty="0"/>
              <a:t>Lessons based around </a:t>
            </a:r>
            <a:r>
              <a:rPr lang="en-GB" b="1" dirty="0"/>
              <a:t>real</a:t>
            </a:r>
            <a:r>
              <a:rPr lang="en-GB" dirty="0"/>
              <a:t> texts </a:t>
            </a:r>
          </a:p>
          <a:p>
            <a:r>
              <a:rPr lang="en-GB" dirty="0"/>
              <a:t>Texts chosen to be challenging</a:t>
            </a:r>
          </a:p>
          <a:p>
            <a:r>
              <a:rPr lang="en-GB" dirty="0"/>
              <a:t>Teacher modelling book talk and written responses</a:t>
            </a:r>
          </a:p>
          <a:p>
            <a:r>
              <a:rPr lang="en-GB" dirty="0"/>
              <a:t>Range of genres covered etc. </a:t>
            </a:r>
          </a:p>
          <a:p>
            <a:r>
              <a:rPr lang="en-GB" dirty="0"/>
              <a:t>Regular exposure to test style questions</a:t>
            </a:r>
          </a:p>
          <a:p>
            <a:r>
              <a:rPr lang="en-GB" dirty="0"/>
              <a:t>Can be used to support/extend other curriculum areas</a:t>
            </a:r>
          </a:p>
          <a:p>
            <a:endParaRPr lang="en-GB" dirty="0"/>
          </a:p>
        </p:txBody>
      </p:sp>
    </p:spTree>
    <p:extLst>
      <p:ext uri="{BB962C8B-B14F-4D97-AF65-F5344CB8AC3E}">
        <p14:creationId xmlns:p14="http://schemas.microsoft.com/office/powerpoint/2010/main" val="207925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FC95-8198-264C-B67B-EACA825B6FC9}"/>
              </a:ext>
            </a:extLst>
          </p:cNvPr>
          <p:cNvSpPr>
            <a:spLocks noGrp="1"/>
          </p:cNvSpPr>
          <p:nvPr>
            <p:ph type="title"/>
          </p:nvPr>
        </p:nvSpPr>
        <p:spPr>
          <a:xfrm>
            <a:off x="244434" y="43028"/>
            <a:ext cx="10515600" cy="1325563"/>
          </a:xfrm>
        </p:spPr>
        <p:txBody>
          <a:bodyPr>
            <a:normAutofit/>
          </a:bodyPr>
          <a:lstStyle/>
          <a:p>
            <a:r>
              <a:rPr lang="en-US" sz="6000" b="1" dirty="0">
                <a:solidFill>
                  <a:srgbClr val="FF9300"/>
                </a:solidFill>
              </a:rPr>
              <a:t>Accelerated Reader</a:t>
            </a:r>
          </a:p>
        </p:txBody>
      </p:sp>
      <p:pic>
        <p:nvPicPr>
          <p:cNvPr id="11266" name="Picture 2" descr="Accelerated Reader - St. Monica Catholic School">
            <a:extLst>
              <a:ext uri="{FF2B5EF4-FFF2-40B4-BE49-F238E27FC236}">
                <a16:creationId xmlns:a16="http://schemas.microsoft.com/office/drawing/2014/main" id="{6B32525F-6616-44F9-B2FB-3B1ECD990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87"/>
          <a:stretch/>
        </p:blipFill>
        <p:spPr bwMode="auto">
          <a:xfrm>
            <a:off x="9012697" y="43028"/>
            <a:ext cx="2810532" cy="30914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6C10D1-ED6D-3E4C-986A-C641F35F8A67}"/>
              </a:ext>
            </a:extLst>
          </p:cNvPr>
          <p:cNvSpPr>
            <a:spLocks noGrp="1"/>
          </p:cNvSpPr>
          <p:nvPr>
            <p:ph idx="1"/>
          </p:nvPr>
        </p:nvSpPr>
        <p:spPr>
          <a:xfrm>
            <a:off x="165412" y="1348649"/>
            <a:ext cx="9599477" cy="5354505"/>
          </a:xfrm>
        </p:spPr>
        <p:txBody>
          <a:bodyPr>
            <a:normAutofit/>
          </a:bodyPr>
          <a:lstStyle/>
          <a:p>
            <a:r>
              <a:rPr lang="en-US" dirty="0"/>
              <a:t>Years 2-6</a:t>
            </a:r>
          </a:p>
          <a:p>
            <a:r>
              <a:rPr lang="en-US" dirty="0"/>
              <a:t>Half-termly assessments to generate reading level (STAR tests)*</a:t>
            </a:r>
          </a:p>
          <a:p>
            <a:r>
              <a:rPr lang="en-US" dirty="0"/>
              <a:t>Reports generated</a:t>
            </a:r>
          </a:p>
          <a:p>
            <a:r>
              <a:rPr lang="en-US" dirty="0"/>
              <a:t>Library books linked to reading level</a:t>
            </a:r>
          </a:p>
          <a:p>
            <a:r>
              <a:rPr lang="en-US" dirty="0"/>
              <a:t>Levels </a:t>
            </a:r>
            <a:r>
              <a:rPr lang="en-US" dirty="0" err="1"/>
              <a:t>colour</a:t>
            </a:r>
            <a:r>
              <a:rPr lang="en-US" dirty="0"/>
              <a:t> coded</a:t>
            </a:r>
          </a:p>
          <a:p>
            <a:r>
              <a:rPr lang="en-US" dirty="0"/>
              <a:t>Individual log ins</a:t>
            </a:r>
          </a:p>
          <a:p>
            <a:r>
              <a:rPr lang="en-US" dirty="0"/>
              <a:t>Quizzes upon completion of a book (48hrs)</a:t>
            </a:r>
          </a:p>
          <a:p>
            <a:r>
              <a:rPr lang="en-US" dirty="0"/>
              <a:t>Teacher monitors quizzes completed online and performance</a:t>
            </a:r>
          </a:p>
        </p:txBody>
      </p:sp>
      <p:pic>
        <p:nvPicPr>
          <p:cNvPr id="5" name="Picture 4">
            <a:extLst>
              <a:ext uri="{FF2B5EF4-FFF2-40B4-BE49-F238E27FC236}">
                <a16:creationId xmlns:a16="http://schemas.microsoft.com/office/drawing/2014/main" id="{6AC516FB-FF32-47B9-8B65-12FAA684D584}"/>
              </a:ext>
            </a:extLst>
          </p:cNvPr>
          <p:cNvPicPr>
            <a:picLocks noChangeAspect="1"/>
          </p:cNvPicPr>
          <p:nvPr/>
        </p:nvPicPr>
        <p:blipFill>
          <a:blip r:embed="rId4"/>
          <a:stretch>
            <a:fillRect/>
          </a:stretch>
        </p:blipFill>
        <p:spPr>
          <a:xfrm rot="5400000">
            <a:off x="8760699" y="3752442"/>
            <a:ext cx="3500034" cy="2625026"/>
          </a:xfrm>
          <a:prstGeom prst="rect">
            <a:avLst/>
          </a:prstGeom>
        </p:spPr>
      </p:pic>
    </p:spTree>
    <p:extLst>
      <p:ext uri="{BB962C8B-B14F-4D97-AF65-F5344CB8AC3E}">
        <p14:creationId xmlns:p14="http://schemas.microsoft.com/office/powerpoint/2010/main" val="198436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F6F4D-3190-45F5-806C-E2D400F77070}"/>
              </a:ext>
            </a:extLst>
          </p:cNvPr>
          <p:cNvPicPr>
            <a:picLocks noChangeAspect="1"/>
          </p:cNvPicPr>
          <p:nvPr/>
        </p:nvPicPr>
        <p:blipFill>
          <a:blip r:embed="rId2"/>
          <a:stretch>
            <a:fillRect/>
          </a:stretch>
        </p:blipFill>
        <p:spPr>
          <a:xfrm>
            <a:off x="88776" y="87667"/>
            <a:ext cx="5894774" cy="3315811"/>
          </a:xfrm>
          <a:prstGeom prst="rect">
            <a:avLst/>
          </a:prstGeom>
        </p:spPr>
      </p:pic>
      <p:cxnSp>
        <p:nvCxnSpPr>
          <p:cNvPr id="6" name="Straight Arrow Connector 5">
            <a:extLst>
              <a:ext uri="{FF2B5EF4-FFF2-40B4-BE49-F238E27FC236}">
                <a16:creationId xmlns:a16="http://schemas.microsoft.com/office/drawing/2014/main" id="{2174C280-A8EB-4AD1-88BE-030E591617DC}"/>
              </a:ext>
            </a:extLst>
          </p:cNvPr>
          <p:cNvCxnSpPr/>
          <p:nvPr/>
        </p:nvCxnSpPr>
        <p:spPr>
          <a:xfrm>
            <a:off x="5601810" y="541540"/>
            <a:ext cx="1278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04FE41-BDC7-43B5-877D-21317855EA16}"/>
              </a:ext>
            </a:extLst>
          </p:cNvPr>
          <p:cNvSpPr txBox="1"/>
          <p:nvPr/>
        </p:nvSpPr>
        <p:spPr>
          <a:xfrm>
            <a:off x="7084380" y="339119"/>
            <a:ext cx="3568824" cy="646331"/>
          </a:xfrm>
          <a:prstGeom prst="rect">
            <a:avLst/>
          </a:prstGeom>
          <a:noFill/>
        </p:spPr>
        <p:txBody>
          <a:bodyPr wrap="square" rtlCol="0">
            <a:spAutoFit/>
          </a:bodyPr>
          <a:lstStyle/>
          <a:p>
            <a:r>
              <a:rPr lang="en-GB" dirty="0"/>
              <a:t>Click on the children link</a:t>
            </a:r>
            <a:r>
              <a:rPr lang="en-GB" dirty="0">
                <a:sym typeface="Wingdings" panose="05000000000000000000" pitchFamily="2" charset="2"/>
              </a:rPr>
              <a:t> curriculum page English </a:t>
            </a:r>
            <a:r>
              <a:rPr lang="en-GB" dirty="0"/>
              <a:t> </a:t>
            </a:r>
          </a:p>
        </p:txBody>
      </p:sp>
      <p:pic>
        <p:nvPicPr>
          <p:cNvPr id="8" name="Picture 7">
            <a:extLst>
              <a:ext uri="{FF2B5EF4-FFF2-40B4-BE49-F238E27FC236}">
                <a16:creationId xmlns:a16="http://schemas.microsoft.com/office/drawing/2014/main" id="{CB5FAA42-676E-47DE-B54E-F8B8F7D5000A}"/>
              </a:ext>
            </a:extLst>
          </p:cNvPr>
          <p:cNvPicPr>
            <a:picLocks noChangeAspect="1"/>
          </p:cNvPicPr>
          <p:nvPr/>
        </p:nvPicPr>
        <p:blipFill>
          <a:blip r:embed="rId3"/>
          <a:stretch>
            <a:fillRect/>
          </a:stretch>
        </p:blipFill>
        <p:spPr>
          <a:xfrm>
            <a:off x="6096000" y="3421332"/>
            <a:ext cx="5953958" cy="3349102"/>
          </a:xfrm>
          <a:prstGeom prst="rect">
            <a:avLst/>
          </a:prstGeom>
        </p:spPr>
      </p:pic>
      <p:cxnSp>
        <p:nvCxnSpPr>
          <p:cNvPr id="10" name="Straight Arrow Connector 9">
            <a:extLst>
              <a:ext uri="{FF2B5EF4-FFF2-40B4-BE49-F238E27FC236}">
                <a16:creationId xmlns:a16="http://schemas.microsoft.com/office/drawing/2014/main" id="{6A9B678F-9E18-42FC-9FD4-C66BFB0167D9}"/>
              </a:ext>
            </a:extLst>
          </p:cNvPr>
          <p:cNvCxnSpPr/>
          <p:nvPr/>
        </p:nvCxnSpPr>
        <p:spPr>
          <a:xfrm flipH="1">
            <a:off x="5122416" y="5388746"/>
            <a:ext cx="2787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262360-7600-4BDC-AC77-A49C319FFBF0}"/>
              </a:ext>
            </a:extLst>
          </p:cNvPr>
          <p:cNvSpPr txBox="1"/>
          <p:nvPr/>
        </p:nvSpPr>
        <p:spPr>
          <a:xfrm>
            <a:off x="1882066" y="5204080"/>
            <a:ext cx="3950563" cy="369332"/>
          </a:xfrm>
          <a:prstGeom prst="rect">
            <a:avLst/>
          </a:prstGeom>
          <a:noFill/>
        </p:spPr>
        <p:txBody>
          <a:bodyPr wrap="square" rtlCol="0">
            <a:spAutoFit/>
          </a:bodyPr>
          <a:lstStyle/>
          <a:p>
            <a:r>
              <a:rPr lang="en-GB" dirty="0"/>
              <a:t>Click on accelerated reader tab </a:t>
            </a:r>
          </a:p>
        </p:txBody>
      </p:sp>
    </p:spTree>
    <p:extLst>
      <p:ext uri="{BB962C8B-B14F-4D97-AF65-F5344CB8AC3E}">
        <p14:creationId xmlns:p14="http://schemas.microsoft.com/office/powerpoint/2010/main" val="238409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1C937A-A576-4EE3-B506-DB9C5CA35CDE}"/>
              </a:ext>
            </a:extLst>
          </p:cNvPr>
          <p:cNvSpPr txBox="1"/>
          <p:nvPr/>
        </p:nvSpPr>
        <p:spPr>
          <a:xfrm>
            <a:off x="9348186" y="1803932"/>
            <a:ext cx="2299317" cy="369332"/>
          </a:xfrm>
          <a:prstGeom prst="rect">
            <a:avLst/>
          </a:prstGeom>
          <a:noFill/>
        </p:spPr>
        <p:txBody>
          <a:bodyPr wrap="square" rtlCol="0">
            <a:spAutoFit/>
          </a:bodyPr>
          <a:lstStyle/>
          <a:p>
            <a:r>
              <a:rPr lang="en-GB" dirty="0"/>
              <a:t>Log in as a student</a:t>
            </a:r>
          </a:p>
        </p:txBody>
      </p:sp>
      <p:pic>
        <p:nvPicPr>
          <p:cNvPr id="3" name="Picture 2">
            <a:extLst>
              <a:ext uri="{FF2B5EF4-FFF2-40B4-BE49-F238E27FC236}">
                <a16:creationId xmlns:a16="http://schemas.microsoft.com/office/drawing/2014/main" id="{961E48CD-CCA0-4CB6-B086-4FD904626789}"/>
              </a:ext>
            </a:extLst>
          </p:cNvPr>
          <p:cNvPicPr>
            <a:picLocks noChangeAspect="1"/>
          </p:cNvPicPr>
          <p:nvPr/>
        </p:nvPicPr>
        <p:blipFill rotWithShape="1">
          <a:blip r:embed="rId2"/>
          <a:srcRect b="5292"/>
          <a:stretch/>
        </p:blipFill>
        <p:spPr>
          <a:xfrm>
            <a:off x="212035" y="583095"/>
            <a:ext cx="8735704" cy="4651513"/>
          </a:xfrm>
          <a:prstGeom prst="rect">
            <a:avLst/>
          </a:prstGeom>
        </p:spPr>
      </p:pic>
      <p:cxnSp>
        <p:nvCxnSpPr>
          <p:cNvPr id="4" name="Straight Arrow Connector 3">
            <a:extLst>
              <a:ext uri="{FF2B5EF4-FFF2-40B4-BE49-F238E27FC236}">
                <a16:creationId xmlns:a16="http://schemas.microsoft.com/office/drawing/2014/main" id="{94443B15-5DB1-48D5-86D6-B0E2EB1F1826}"/>
              </a:ext>
            </a:extLst>
          </p:cNvPr>
          <p:cNvCxnSpPr>
            <a:cxnSpLocks/>
          </p:cNvCxnSpPr>
          <p:nvPr/>
        </p:nvCxnSpPr>
        <p:spPr>
          <a:xfrm flipV="1">
            <a:off x="7262191" y="1988598"/>
            <a:ext cx="2085995" cy="6883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88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F3F42-AC5D-424F-819B-0CE58EC62A3B}"/>
              </a:ext>
            </a:extLst>
          </p:cNvPr>
          <p:cNvPicPr>
            <a:picLocks noChangeAspect="1"/>
          </p:cNvPicPr>
          <p:nvPr/>
        </p:nvPicPr>
        <p:blipFill rotWithShape="1">
          <a:blip r:embed="rId2"/>
          <a:srcRect b="6066"/>
          <a:stretch/>
        </p:blipFill>
        <p:spPr>
          <a:xfrm>
            <a:off x="0" y="1674"/>
            <a:ext cx="9783076" cy="5166674"/>
          </a:xfrm>
          <a:prstGeom prst="rect">
            <a:avLst/>
          </a:prstGeom>
        </p:spPr>
      </p:pic>
      <p:sp>
        <p:nvSpPr>
          <p:cNvPr id="3" name="TextBox 2">
            <a:extLst>
              <a:ext uri="{FF2B5EF4-FFF2-40B4-BE49-F238E27FC236}">
                <a16:creationId xmlns:a16="http://schemas.microsoft.com/office/drawing/2014/main" id="{3F45E77B-3CC7-411A-A6D9-6C644DB44C44}"/>
              </a:ext>
            </a:extLst>
          </p:cNvPr>
          <p:cNvSpPr txBox="1"/>
          <p:nvPr/>
        </p:nvSpPr>
        <p:spPr>
          <a:xfrm>
            <a:off x="9949295" y="2261845"/>
            <a:ext cx="2139519" cy="646331"/>
          </a:xfrm>
          <a:prstGeom prst="rect">
            <a:avLst/>
          </a:prstGeom>
          <a:noFill/>
        </p:spPr>
        <p:txBody>
          <a:bodyPr wrap="square" rtlCol="0">
            <a:spAutoFit/>
          </a:bodyPr>
          <a:lstStyle/>
          <a:p>
            <a:r>
              <a:rPr lang="en-GB" dirty="0"/>
              <a:t>Click on the </a:t>
            </a:r>
            <a:r>
              <a:rPr lang="en-GB" b="1" dirty="0">
                <a:solidFill>
                  <a:srgbClr val="FF9300"/>
                </a:solidFill>
              </a:rPr>
              <a:t>ORANGE</a:t>
            </a:r>
            <a:r>
              <a:rPr lang="en-GB" dirty="0"/>
              <a:t> AR button</a:t>
            </a:r>
          </a:p>
        </p:txBody>
      </p:sp>
      <p:cxnSp>
        <p:nvCxnSpPr>
          <p:cNvPr id="5" name="Straight Arrow Connector 4">
            <a:extLst>
              <a:ext uri="{FF2B5EF4-FFF2-40B4-BE49-F238E27FC236}">
                <a16:creationId xmlns:a16="http://schemas.microsoft.com/office/drawing/2014/main" id="{AB5588A8-AB08-4F24-B2A6-F107020F1A46}"/>
              </a:ext>
            </a:extLst>
          </p:cNvPr>
          <p:cNvCxnSpPr>
            <a:cxnSpLocks/>
          </p:cNvCxnSpPr>
          <p:nvPr/>
        </p:nvCxnSpPr>
        <p:spPr>
          <a:xfrm>
            <a:off x="2239617" y="2261845"/>
            <a:ext cx="7709678" cy="428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474EBE-0AE8-4FD8-9E03-AB85B0DC39F3}"/>
              </a:ext>
            </a:extLst>
          </p:cNvPr>
          <p:cNvSpPr/>
          <p:nvPr/>
        </p:nvSpPr>
        <p:spPr>
          <a:xfrm>
            <a:off x="7540487" y="583096"/>
            <a:ext cx="940904" cy="42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21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0159E1-7F75-44A4-A46F-0F028FD5A6BE}"/>
              </a:ext>
            </a:extLst>
          </p:cNvPr>
          <p:cNvSpPr txBox="1"/>
          <p:nvPr/>
        </p:nvSpPr>
        <p:spPr>
          <a:xfrm>
            <a:off x="9419208" y="2416491"/>
            <a:ext cx="2139519" cy="369332"/>
          </a:xfrm>
          <a:prstGeom prst="rect">
            <a:avLst/>
          </a:prstGeom>
          <a:noFill/>
        </p:spPr>
        <p:txBody>
          <a:bodyPr wrap="square" rtlCol="0">
            <a:spAutoFit/>
          </a:bodyPr>
          <a:lstStyle/>
          <a:p>
            <a:r>
              <a:rPr lang="en-GB" dirty="0"/>
              <a:t>Fill in the details</a:t>
            </a:r>
          </a:p>
        </p:txBody>
      </p:sp>
      <p:pic>
        <p:nvPicPr>
          <p:cNvPr id="3" name="Picture 2">
            <a:extLst>
              <a:ext uri="{FF2B5EF4-FFF2-40B4-BE49-F238E27FC236}">
                <a16:creationId xmlns:a16="http://schemas.microsoft.com/office/drawing/2014/main" id="{466A080B-A8DA-4540-A76C-978DA21140A1}"/>
              </a:ext>
            </a:extLst>
          </p:cNvPr>
          <p:cNvPicPr>
            <a:picLocks noChangeAspect="1"/>
          </p:cNvPicPr>
          <p:nvPr/>
        </p:nvPicPr>
        <p:blipFill rotWithShape="1">
          <a:blip r:embed="rId2"/>
          <a:srcRect b="6042"/>
          <a:stretch/>
        </p:blipFill>
        <p:spPr>
          <a:xfrm>
            <a:off x="0" y="696142"/>
            <a:ext cx="7911548" cy="4179362"/>
          </a:xfrm>
          <a:prstGeom prst="rect">
            <a:avLst/>
          </a:prstGeom>
        </p:spPr>
      </p:pic>
      <p:cxnSp>
        <p:nvCxnSpPr>
          <p:cNvPr id="4" name="Straight Arrow Connector 3">
            <a:extLst>
              <a:ext uri="{FF2B5EF4-FFF2-40B4-BE49-F238E27FC236}">
                <a16:creationId xmlns:a16="http://schemas.microsoft.com/office/drawing/2014/main" id="{52BBD4AB-55CD-455A-91B0-374F3696DCE6}"/>
              </a:ext>
            </a:extLst>
          </p:cNvPr>
          <p:cNvCxnSpPr/>
          <p:nvPr/>
        </p:nvCxnSpPr>
        <p:spPr>
          <a:xfrm>
            <a:off x="5157926" y="2601157"/>
            <a:ext cx="41014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EE99BB-7BE8-424A-A2D3-643A9CF4FC91}"/>
              </a:ext>
            </a:extLst>
          </p:cNvPr>
          <p:cNvSpPr/>
          <p:nvPr/>
        </p:nvSpPr>
        <p:spPr>
          <a:xfrm>
            <a:off x="6188765" y="1113183"/>
            <a:ext cx="702365" cy="43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198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B40A9-5717-49AC-B053-4DC26B6DE4CB}"/>
              </a:ext>
            </a:extLst>
          </p:cNvPr>
          <p:cNvSpPr txBox="1"/>
          <p:nvPr/>
        </p:nvSpPr>
        <p:spPr>
          <a:xfrm>
            <a:off x="9863092" y="3765897"/>
            <a:ext cx="1793289" cy="369332"/>
          </a:xfrm>
          <a:prstGeom prst="rect">
            <a:avLst/>
          </a:prstGeom>
          <a:noFill/>
        </p:spPr>
        <p:txBody>
          <a:bodyPr wrap="square" rtlCol="0">
            <a:spAutoFit/>
          </a:bodyPr>
          <a:lstStyle/>
          <a:p>
            <a:r>
              <a:rPr lang="en-GB" dirty="0"/>
              <a:t>Book Apes</a:t>
            </a:r>
          </a:p>
        </p:txBody>
      </p:sp>
      <p:pic>
        <p:nvPicPr>
          <p:cNvPr id="3" name="Picture 2">
            <a:extLst>
              <a:ext uri="{FF2B5EF4-FFF2-40B4-BE49-F238E27FC236}">
                <a16:creationId xmlns:a16="http://schemas.microsoft.com/office/drawing/2014/main" id="{A0D0BA0E-2701-44FD-B6BB-CA82F2778ADD}"/>
              </a:ext>
            </a:extLst>
          </p:cNvPr>
          <p:cNvPicPr>
            <a:picLocks noChangeAspect="1"/>
          </p:cNvPicPr>
          <p:nvPr/>
        </p:nvPicPr>
        <p:blipFill rotWithShape="1">
          <a:blip r:embed="rId2"/>
          <a:srcRect b="5679"/>
          <a:stretch/>
        </p:blipFill>
        <p:spPr>
          <a:xfrm>
            <a:off x="135348" y="978285"/>
            <a:ext cx="8825957" cy="4680384"/>
          </a:xfrm>
          <a:prstGeom prst="rect">
            <a:avLst/>
          </a:prstGeom>
        </p:spPr>
      </p:pic>
      <p:cxnSp>
        <p:nvCxnSpPr>
          <p:cNvPr id="4" name="Straight Arrow Connector 3">
            <a:extLst>
              <a:ext uri="{FF2B5EF4-FFF2-40B4-BE49-F238E27FC236}">
                <a16:creationId xmlns:a16="http://schemas.microsoft.com/office/drawing/2014/main" id="{9AC2742A-996B-4763-8652-019F680C7882}"/>
              </a:ext>
            </a:extLst>
          </p:cNvPr>
          <p:cNvCxnSpPr>
            <a:cxnSpLocks/>
          </p:cNvCxnSpPr>
          <p:nvPr/>
        </p:nvCxnSpPr>
        <p:spPr>
          <a:xfrm flipV="1">
            <a:off x="7474226" y="3950563"/>
            <a:ext cx="232672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D25B8B3-11F2-401A-A90B-4D1FB01D8EA9}"/>
              </a:ext>
            </a:extLst>
          </p:cNvPr>
          <p:cNvSpPr/>
          <p:nvPr/>
        </p:nvSpPr>
        <p:spPr>
          <a:xfrm>
            <a:off x="6983896" y="1444487"/>
            <a:ext cx="795130" cy="291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342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4641</TotalTime>
  <Words>762</Words>
  <Application>Microsoft Office PowerPoint</Application>
  <PresentationFormat>Widescreen</PresentationFormat>
  <Paragraphs>113</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Times New Roman</vt:lpstr>
      <vt:lpstr>Wingdings</vt:lpstr>
      <vt:lpstr>Wingdings 3</vt:lpstr>
      <vt:lpstr>Office Theme</vt:lpstr>
      <vt:lpstr>PowerPoint Presentation</vt:lpstr>
      <vt:lpstr>Reading Records</vt:lpstr>
      <vt:lpstr>Whole Class Reading Lessons</vt:lpstr>
      <vt:lpstr>Accelerated Reader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Carroll</cp:lastModifiedBy>
  <cp:revision>136</cp:revision>
  <cp:lastPrinted>2023-02-23T13:59:18Z</cp:lastPrinted>
  <dcterms:created xsi:type="dcterms:W3CDTF">2020-03-03T20:48:20Z</dcterms:created>
  <dcterms:modified xsi:type="dcterms:W3CDTF">2023-09-28T17:54:05Z</dcterms:modified>
</cp:coreProperties>
</file>