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10234613" cy="146621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0D501-0548-48D4-8D52-AC82710EDF78}" v="13" dt="2020-08-13T14:02:52.5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735654"/>
          </a:xfrm>
          <a:prstGeom prst="rect">
            <a:avLst/>
          </a:prstGeom>
        </p:spPr>
        <p:txBody>
          <a:bodyPr vert="horz" lIns="142262" tIns="71131" rIns="142262" bIns="71131" rtlCol="0"/>
          <a:lstStyle>
            <a:lvl1pPr algn="l">
              <a:defRPr sz="19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735654"/>
          </a:xfrm>
          <a:prstGeom prst="rect">
            <a:avLst/>
          </a:prstGeom>
        </p:spPr>
        <p:txBody>
          <a:bodyPr vert="horz" lIns="142262" tIns="71131" rIns="142262" bIns="71131" rtlCol="0"/>
          <a:lstStyle>
            <a:lvl1pPr algn="r">
              <a:defRPr sz="1900"/>
            </a:lvl1pPr>
          </a:lstStyle>
          <a:p>
            <a:fld id="{9B437BCB-465D-49D0-940A-9C0DB5FAE433}" type="datetimeFigureOut">
              <a:rPr lang="en-GB" smtClean="0"/>
              <a:t>02/05/2021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833563"/>
            <a:ext cx="8796337" cy="4948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42262" tIns="71131" rIns="142262" bIns="711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2" y="7056159"/>
            <a:ext cx="8187690" cy="5773222"/>
          </a:xfrm>
          <a:prstGeom prst="rect">
            <a:avLst/>
          </a:prstGeom>
        </p:spPr>
        <p:txBody>
          <a:bodyPr vert="horz" lIns="142262" tIns="71131" rIns="142262" bIns="711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926499"/>
            <a:ext cx="4434999" cy="735652"/>
          </a:xfrm>
          <a:prstGeom prst="rect">
            <a:avLst/>
          </a:prstGeom>
        </p:spPr>
        <p:txBody>
          <a:bodyPr vert="horz" lIns="142262" tIns="71131" rIns="142262" bIns="71131" rtlCol="0" anchor="b"/>
          <a:lstStyle>
            <a:lvl1pPr algn="l">
              <a:defRPr sz="1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6" y="13926499"/>
            <a:ext cx="4434999" cy="735652"/>
          </a:xfrm>
          <a:prstGeom prst="rect">
            <a:avLst/>
          </a:prstGeom>
        </p:spPr>
        <p:txBody>
          <a:bodyPr vert="horz" lIns="142262" tIns="71131" rIns="142262" bIns="71131" rtlCol="0" anchor="b"/>
          <a:lstStyle>
            <a:lvl1pPr algn="r">
              <a:defRPr sz="1900"/>
            </a:lvl1pPr>
          </a:lstStyle>
          <a:p>
            <a:fld id="{591C3A73-DA60-4218-AEE7-89E990804D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88A4-CA25-409B-BD95-00DCD47CF94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4760-F433-4D42-913B-E7C12808E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7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88A4-CA25-409B-BD95-00DCD47CF94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4760-F433-4D42-913B-E7C12808E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1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88A4-CA25-409B-BD95-00DCD47CF94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4760-F433-4D42-913B-E7C12808E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3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88A4-CA25-409B-BD95-00DCD47CF94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4760-F433-4D42-913B-E7C12808E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9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88A4-CA25-409B-BD95-00DCD47CF94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4760-F433-4D42-913B-E7C12808E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6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88A4-CA25-409B-BD95-00DCD47CF94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4760-F433-4D42-913B-E7C12808E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7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88A4-CA25-409B-BD95-00DCD47CF94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4760-F433-4D42-913B-E7C12808E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6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88A4-CA25-409B-BD95-00DCD47CF94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4760-F433-4D42-913B-E7C12808E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6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88A4-CA25-409B-BD95-00DCD47CF94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4760-F433-4D42-913B-E7C12808E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6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88A4-CA25-409B-BD95-00DCD47CF94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4760-F433-4D42-913B-E7C12808E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5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88A4-CA25-409B-BD95-00DCD47CF94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4760-F433-4D42-913B-E7C12808E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89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188A4-CA25-409B-BD95-00DCD47CF94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C4760-F433-4D42-913B-E7C12808E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6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16808b57-6e7f-44e6-aca3-72b16b851772@GBRP265.PROD.OUTLOOK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883879" y="695863"/>
            <a:ext cx="1423359" cy="2932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Guidance on this procedure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84319" y="695863"/>
            <a:ext cx="1423359" cy="29329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Tasks for the DPO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84761" y="695863"/>
            <a:ext cx="1423359" cy="29329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All Staff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03426" y="1061959"/>
            <a:ext cx="6185139" cy="108980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47139" y="1089188"/>
            <a:ext cx="549771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Found or caused a data breach? Been asked to provide data on an individual?</a:t>
            </a:r>
          </a:p>
          <a:p>
            <a:pPr algn="ctr"/>
            <a:r>
              <a:rPr lang="en-GB" sz="1100" b="1" dirty="0"/>
              <a:t>Immediately notify our Data Protection Officer (DPO)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47139" y="1515929"/>
            <a:ext cx="5497715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GB" sz="100" b="1" dirty="0"/>
          </a:p>
          <a:p>
            <a:pPr algn="ctr"/>
            <a:endParaRPr lang="en-GB" sz="100" b="1" dirty="0"/>
          </a:p>
          <a:p>
            <a:pPr algn="ctr"/>
            <a:r>
              <a:rPr lang="en-GB" sz="1100" b="1" dirty="0"/>
              <a:t>Our DPO is:  Maxine Gilmartin</a:t>
            </a:r>
            <a:endParaRPr lang="en-GB" sz="1100" dirty="0"/>
          </a:p>
          <a:p>
            <a:pPr algn="ctr"/>
            <a:r>
              <a:rPr lang="en-GB" sz="1100" b="1" dirty="0"/>
              <a:t>Telephone: </a:t>
            </a:r>
            <a:r>
              <a:rPr lang="en-GB" sz="1100" dirty="0"/>
              <a:t>01582 361601 </a:t>
            </a:r>
            <a:r>
              <a:rPr lang="en-GB" sz="1100" b="1" dirty="0"/>
              <a:t>Email: </a:t>
            </a:r>
            <a:r>
              <a:rPr lang="en-GB" sz="1100" dirty="0"/>
              <a:t>admin@stcat.co.uk</a:t>
            </a:r>
            <a:endParaRPr lang="en-US" sz="1100" dirty="0"/>
          </a:p>
          <a:p>
            <a:pPr algn="ctr"/>
            <a:endParaRPr lang="en-US" sz="100" dirty="0"/>
          </a:p>
          <a:p>
            <a:pPr algn="ctr"/>
            <a:endParaRPr lang="en-US" sz="100" dirty="0"/>
          </a:p>
        </p:txBody>
      </p:sp>
      <p:sp>
        <p:nvSpPr>
          <p:cNvPr id="13" name="Rounded Rectangle 12"/>
          <p:cNvSpPr/>
          <p:nvPr/>
        </p:nvSpPr>
        <p:spPr>
          <a:xfrm>
            <a:off x="3003426" y="2187662"/>
            <a:ext cx="2974675" cy="3276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Reporting data breaches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078024" y="2187662"/>
            <a:ext cx="3110541" cy="3276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Reporting a data request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003427" y="2561324"/>
            <a:ext cx="6185138" cy="29329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The DPO will...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03424" y="2901680"/>
            <a:ext cx="2974678" cy="43994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Alert the Headteacher and if need be the Chair of Governors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006294" y="3388685"/>
            <a:ext cx="2971808" cy="43994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Contain and minimise the impact of the breach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Taking all reasonable efforts, and assisted by relevant staff where necessary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003422" y="3876723"/>
            <a:ext cx="2974679" cy="43994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Assess the potential consequences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How serious are they? How likely are they to happen?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003422" y="4362695"/>
            <a:ext cx="2974679" cy="54887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Risk to someone's rights and freedoms: is it likely?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Could the breach put someone at risk of discrimination, identify theft damage or disadvantage?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03422" y="4957000"/>
            <a:ext cx="2974679" cy="43994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Report the breach to the ICO within 72 hours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17" idx="1"/>
            <a:endCxn id="18" idx="1"/>
          </p:cNvCxnSpPr>
          <p:nvPr/>
        </p:nvCxnSpPr>
        <p:spPr>
          <a:xfrm rot="10800000" flipV="1">
            <a:off x="3003425" y="2707972"/>
            <a:ext cx="3" cy="413681"/>
          </a:xfrm>
          <a:prstGeom prst="bentConnector3">
            <a:avLst>
              <a:gd name="adj1" fmla="val 7620100000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3003422" y="5442379"/>
            <a:ext cx="2974679" cy="43994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Risk to someone's rights and freedoms: is it high?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How serious are the risks? How likely are they to happen?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76289" y="5935911"/>
            <a:ext cx="4136122" cy="8701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Inform the affected individual(s) promptly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In writing the following will be set out: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The DPO’s name and contact details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The likely consequence of the breach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The measures you have taken, or will take, to deal with the breach and mitigate any possible adverse effects on individuals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Notify any third parties who can mitigate the impact of the breach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For example, the police, insurers, banks or credit card companies</a:t>
            </a:r>
            <a:endParaRPr lang="en-US" sz="600" dirty="0">
              <a:solidFill>
                <a:schemeClr val="tx1"/>
              </a:solidFill>
            </a:endParaRPr>
          </a:p>
        </p:txBody>
      </p:sp>
      <p:cxnSp>
        <p:nvCxnSpPr>
          <p:cNvPr id="47" name="Elbow Connector 46"/>
          <p:cNvCxnSpPr/>
          <p:nvPr/>
        </p:nvCxnSpPr>
        <p:spPr>
          <a:xfrm rot="10800000" flipV="1">
            <a:off x="3001267" y="3178592"/>
            <a:ext cx="4" cy="413681"/>
          </a:xfrm>
          <a:prstGeom prst="bentConnector3">
            <a:avLst>
              <a:gd name="adj1" fmla="val 5715100000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10800000" flipV="1">
            <a:off x="3001980" y="3636229"/>
            <a:ext cx="4" cy="413681"/>
          </a:xfrm>
          <a:prstGeom prst="bentConnector3">
            <a:avLst>
              <a:gd name="adj1" fmla="val 5715100000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/>
          <p:nvPr/>
        </p:nvCxnSpPr>
        <p:spPr>
          <a:xfrm rot="10800000" flipV="1">
            <a:off x="3003422" y="4122892"/>
            <a:ext cx="12700" cy="540435"/>
          </a:xfrm>
          <a:prstGeom prst="bentConnector3">
            <a:avLst>
              <a:gd name="adj1" fmla="val 1935843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/>
          <p:nvPr/>
        </p:nvCxnSpPr>
        <p:spPr>
          <a:xfrm rot="10800000" flipV="1">
            <a:off x="3001262" y="4727444"/>
            <a:ext cx="4" cy="413681"/>
          </a:xfrm>
          <a:prstGeom prst="bentConnector3">
            <a:avLst>
              <a:gd name="adj1" fmla="val 5715100000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/>
          <p:nvPr/>
        </p:nvCxnSpPr>
        <p:spPr>
          <a:xfrm rot="10800000" flipV="1">
            <a:off x="3001257" y="5212823"/>
            <a:ext cx="4" cy="413681"/>
          </a:xfrm>
          <a:prstGeom prst="bentConnector3">
            <a:avLst>
              <a:gd name="adj1" fmla="val 5715100000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43" idx="1"/>
            <a:endCxn id="44" idx="1"/>
          </p:cNvCxnSpPr>
          <p:nvPr/>
        </p:nvCxnSpPr>
        <p:spPr>
          <a:xfrm rot="10800000" flipV="1">
            <a:off x="276290" y="5662352"/>
            <a:ext cx="2727133" cy="708623"/>
          </a:xfrm>
          <a:prstGeom prst="bentConnector3">
            <a:avLst>
              <a:gd name="adj1" fmla="val 105588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714195" y="4685280"/>
            <a:ext cx="362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YES</a:t>
            </a:r>
            <a:endParaRPr lang="en-US" sz="9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1565453" y="5625478"/>
            <a:ext cx="362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YES</a:t>
            </a:r>
            <a:endParaRPr lang="en-US" sz="900" b="1" dirty="0"/>
          </a:p>
        </p:txBody>
      </p:sp>
      <p:sp>
        <p:nvSpPr>
          <p:cNvPr id="77" name="Rounded Rectangle 76"/>
          <p:cNvSpPr/>
          <p:nvPr/>
        </p:nvSpPr>
        <p:spPr>
          <a:xfrm>
            <a:off x="4490761" y="5935911"/>
            <a:ext cx="4156970" cy="8701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Review and record the breach - </a:t>
            </a:r>
            <a:r>
              <a:rPr lang="en-GB" sz="800" b="1" dirty="0">
                <a:solidFill>
                  <a:schemeClr val="tx1"/>
                </a:solidFill>
              </a:rPr>
              <a:t>Records of all data breaches are stored centrally</a:t>
            </a:r>
          </a:p>
          <a:p>
            <a:pPr algn="ctr"/>
            <a:r>
              <a:rPr lang="en-GB" sz="600" b="1" dirty="0">
                <a:solidFill>
                  <a:schemeClr val="tx1"/>
                </a:solidFill>
              </a:rPr>
              <a:t>Discuss with the Headteacher: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What happened, how we can stop it form happening again, whether a process or system regularly has minor incidents</a:t>
            </a:r>
          </a:p>
          <a:p>
            <a:pPr algn="ctr"/>
            <a:r>
              <a:rPr lang="en-GB" sz="600" b="1" dirty="0">
                <a:solidFill>
                  <a:schemeClr val="tx1"/>
                </a:solidFill>
              </a:rPr>
              <a:t>Record: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Facts and cause, effects, all decisions taken – including whether or not to report to the ICO/individuals affected, action taken to contain the breach and ensure it does not happen again (such as establishing more robust processes or providing further training for individuals)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914838" y="5715698"/>
            <a:ext cx="362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NO</a:t>
            </a:r>
            <a:endParaRPr lang="en-US" sz="900" b="1" dirty="0"/>
          </a:p>
        </p:txBody>
      </p:sp>
      <p:sp>
        <p:nvSpPr>
          <p:cNvPr id="90" name="Rounded Rectangle 89"/>
          <p:cNvSpPr/>
          <p:nvPr/>
        </p:nvSpPr>
        <p:spPr>
          <a:xfrm>
            <a:off x="182183" y="3904849"/>
            <a:ext cx="2503196" cy="15375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Why must you escalate a data breach?</a:t>
            </a:r>
          </a:p>
          <a:p>
            <a:pPr marL="228600" indent="-228600" algn="ctr">
              <a:buAutoNum type="arabicPeriod"/>
            </a:pPr>
            <a:r>
              <a:rPr lang="en-GB" sz="800" dirty="0">
                <a:solidFill>
                  <a:schemeClr val="tx1"/>
                </a:solidFill>
              </a:rPr>
              <a:t>If someone's personal data falls into the wrong hands it can result in serious harm to that person.</a:t>
            </a:r>
          </a:p>
          <a:p>
            <a:pPr marL="228600" indent="-228600" algn="ctr">
              <a:buAutoNum type="arabicPeriod"/>
            </a:pPr>
            <a:r>
              <a:rPr lang="en-GB" sz="800" dirty="0">
                <a:solidFill>
                  <a:schemeClr val="tx1"/>
                </a:solidFill>
              </a:rPr>
              <a:t>We are legally required to investigate data breaches.</a:t>
            </a:r>
          </a:p>
          <a:p>
            <a:pPr marL="228600" indent="-228600" algn="ctr">
              <a:buAutoNum type="arabicPeriod"/>
            </a:pPr>
            <a:r>
              <a:rPr lang="en-GB" sz="800" dirty="0">
                <a:solidFill>
                  <a:schemeClr val="tx1"/>
                </a:solidFill>
              </a:rPr>
              <a:t>Learning what went wrong will help us to adapt procedures and prevent future breaches 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135747" y="1879828"/>
            <a:ext cx="2503196" cy="1901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What is a data breach?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It’s a breach of security which leads to the accidental or unlawful destruction, loss, alteration, unauthorised disclosure of, or access to, personal data.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A breach may involve: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non-anonymised data being published on the school website showing test results of children eligible for the pupil premium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safeguarding information about a child being made available to unauthorised people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the theft of a school laptop containing non-encrypted personal data about pupils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9532278" y="1061959"/>
            <a:ext cx="2503196" cy="2530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What is a  Freedom of Information Request?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The Freedom of Information Act 2000 provides public access to information held by public authorities.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It does this in two ways: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public authorities are obliged to publish certain information about their activities; and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members of the public are entitled to request information from public authorities.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The Act </a:t>
            </a:r>
            <a:r>
              <a:rPr lang="en-GB" sz="800" b="1" dirty="0">
                <a:solidFill>
                  <a:schemeClr val="tx1"/>
                </a:solidFill>
              </a:rPr>
              <a:t>does not </a:t>
            </a:r>
            <a:r>
              <a:rPr lang="en-GB" sz="800" dirty="0">
                <a:solidFill>
                  <a:schemeClr val="tx1"/>
                </a:solidFill>
              </a:rPr>
              <a:t>give people access to their own personal data.  If a member of the public wants to see information that a public authority holds about them, they should make a </a:t>
            </a:r>
            <a:r>
              <a:rPr lang="en-GB" sz="800" b="1" dirty="0">
                <a:solidFill>
                  <a:schemeClr val="tx1"/>
                </a:solidFill>
              </a:rPr>
              <a:t>subject access request.</a:t>
            </a:r>
          </a:p>
          <a:p>
            <a:pPr algn="ctr"/>
            <a:r>
              <a:rPr lang="en-GB" sz="800" dirty="0" err="1">
                <a:solidFill>
                  <a:schemeClr val="tx1"/>
                </a:solidFill>
              </a:rPr>
              <a:t>FoI’s</a:t>
            </a:r>
            <a:r>
              <a:rPr lang="en-GB" sz="800" dirty="0">
                <a:solidFill>
                  <a:schemeClr val="tx1"/>
                </a:solidFill>
              </a:rPr>
              <a:t> should be made in writing, and once received should be immediately passed on to the DPO.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9532278" y="3636230"/>
            <a:ext cx="2503196" cy="15048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What is a  Subject Access Request?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The right of access (Subject Access Request) gives individuals the right to obtain a copy of their personal data as well as other supplementary information. 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SAR’s should be made in writing but can be made verbally, and once received should be immediately passed on to the DPO.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95" name="Elbow Connector 94"/>
          <p:cNvCxnSpPr/>
          <p:nvPr/>
        </p:nvCxnSpPr>
        <p:spPr>
          <a:xfrm rot="10800000" flipH="1" flipV="1">
            <a:off x="3001256" y="2274463"/>
            <a:ext cx="1" cy="356510"/>
          </a:xfrm>
          <a:prstGeom prst="bentConnector3">
            <a:avLst>
              <a:gd name="adj1" fmla="val -22860000000"/>
            </a:avLst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stCxn id="14" idx="3"/>
            <a:endCxn id="17" idx="3"/>
          </p:cNvCxnSpPr>
          <p:nvPr/>
        </p:nvCxnSpPr>
        <p:spPr>
          <a:xfrm>
            <a:off x="9188565" y="2351463"/>
            <a:ext cx="12700" cy="356510"/>
          </a:xfrm>
          <a:prstGeom prst="bentConnector3">
            <a:avLst>
              <a:gd name="adj1" fmla="val 1800000"/>
            </a:avLst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ounded Rectangle 101"/>
          <p:cNvSpPr/>
          <p:nvPr/>
        </p:nvSpPr>
        <p:spPr>
          <a:xfrm>
            <a:off x="6078025" y="2907542"/>
            <a:ext cx="3110536" cy="43994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Acknowledge the request, and check the identity of the individual if making a SAR.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09" name="Elbow Connector 108"/>
          <p:cNvCxnSpPr/>
          <p:nvPr/>
        </p:nvCxnSpPr>
        <p:spPr>
          <a:xfrm>
            <a:off x="9184368" y="2765143"/>
            <a:ext cx="12700" cy="356510"/>
          </a:xfrm>
          <a:prstGeom prst="bentConnector3">
            <a:avLst>
              <a:gd name="adj1" fmla="val 1800000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ounded Rectangle 109"/>
          <p:cNvSpPr/>
          <p:nvPr/>
        </p:nvSpPr>
        <p:spPr>
          <a:xfrm>
            <a:off x="6078024" y="3403123"/>
            <a:ext cx="3091942" cy="913547"/>
          </a:xfrm>
          <a:prstGeom prst="roundRect">
            <a:avLst/>
          </a:prstGeom>
          <a:gradFill flip="none" rotWithShape="1">
            <a:gsLst>
              <a:gs pos="56000">
                <a:srgbClr val="FFFF00"/>
              </a:gs>
              <a:gs pos="23000">
                <a:schemeClr val="accent6">
                  <a:lumMod val="89000"/>
                </a:schemeClr>
              </a:gs>
              <a:gs pos="100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Begin to identify who will assist with the collation of information. 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All staff contacted by the DPO are expected to assist the DPO in a timely manner, this may be retrieving relevant information and/or assisting with the redaction process.  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The DPO has 1 calendar month to collate, and present all information for a subject Access Request.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The DPO has 20 working days to collate and respond with all information requested under the Freedom of Information act 2000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6078024" y="4366514"/>
            <a:ext cx="3104641" cy="43994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Respond to the request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</a:rPr>
              <a:t>A written response will be sent to the requestor, along with redacted hard copies if a SAR. </a:t>
            </a:r>
            <a:endParaRPr lang="en-US" sz="600" dirty="0">
              <a:solidFill>
                <a:schemeClr val="tx1"/>
              </a:solidFill>
            </a:endParaRPr>
          </a:p>
        </p:txBody>
      </p:sp>
      <p:cxnSp>
        <p:nvCxnSpPr>
          <p:cNvPr id="133" name="Elbow Connector 132"/>
          <p:cNvCxnSpPr/>
          <p:nvPr/>
        </p:nvCxnSpPr>
        <p:spPr>
          <a:xfrm flipH="1">
            <a:off x="9169958" y="3177287"/>
            <a:ext cx="18595" cy="732381"/>
          </a:xfrm>
          <a:prstGeom prst="bentConnector3">
            <a:avLst>
              <a:gd name="adj1" fmla="val -1229363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135"/>
          <p:cNvCxnSpPr>
            <a:endCxn id="111" idx="3"/>
          </p:cNvCxnSpPr>
          <p:nvPr/>
        </p:nvCxnSpPr>
        <p:spPr>
          <a:xfrm rot="16200000" flipH="1">
            <a:off x="8892476" y="4296299"/>
            <a:ext cx="562634" cy="17743"/>
          </a:xfrm>
          <a:prstGeom prst="bentConnector4">
            <a:avLst>
              <a:gd name="adj1" fmla="val -6347"/>
              <a:gd name="adj2" fmla="val 1388395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lbow Connector 140"/>
          <p:cNvCxnSpPr>
            <a:endCxn id="77" idx="3"/>
          </p:cNvCxnSpPr>
          <p:nvPr/>
        </p:nvCxnSpPr>
        <p:spPr>
          <a:xfrm>
            <a:off x="5984451" y="5751366"/>
            <a:ext cx="2663280" cy="619610"/>
          </a:xfrm>
          <a:prstGeom prst="bentConnector3">
            <a:avLst>
              <a:gd name="adj1" fmla="val 108583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lbow Connector 143"/>
          <p:cNvCxnSpPr>
            <a:endCxn id="43" idx="3"/>
          </p:cNvCxnSpPr>
          <p:nvPr/>
        </p:nvCxnSpPr>
        <p:spPr>
          <a:xfrm rot="16200000" flipH="1">
            <a:off x="5575716" y="5259968"/>
            <a:ext cx="795540" cy="9230"/>
          </a:xfrm>
          <a:prstGeom prst="bentConnector4">
            <a:avLst>
              <a:gd name="adj1" fmla="val -2861"/>
              <a:gd name="adj2" fmla="val 2576706"/>
            </a:avLst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5914838" y="4818868"/>
            <a:ext cx="3623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NO</a:t>
            </a:r>
            <a:endParaRPr lang="en-US" sz="900" b="1" dirty="0"/>
          </a:p>
        </p:txBody>
      </p:sp>
      <p:sp>
        <p:nvSpPr>
          <p:cNvPr id="163" name="Rounded Rectangle 162"/>
          <p:cNvSpPr/>
          <p:nvPr/>
        </p:nvSpPr>
        <p:spPr>
          <a:xfrm>
            <a:off x="9532278" y="5194082"/>
            <a:ext cx="2503196" cy="150489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</a:rPr>
              <a:t>! REMEMBER !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IF YOU ARE UNSURE IF A BREACH HAS BEEN COMMITTED, OR IF AN INFORMATION REQUEST HAS BEEN MADE, ALWAYS CONTACT YOUR DPO.</a:t>
            </a:r>
            <a:endParaRPr lang="en-US" sz="1000" dirty="0">
              <a:solidFill>
                <a:schemeClr val="tx1"/>
              </a:solidFill>
            </a:endParaRPr>
          </a:p>
        </p:txBody>
      </p:sp>
      <p:pic>
        <p:nvPicPr>
          <p:cNvPr id="49" name="Picture 48" descr="cid:16808b57-6e7f-44e6-aca3-72b16b851772@GBRP265.PROD.OUTLOOK.COM">
            <a:extLst>
              <a:ext uri="{FF2B5EF4-FFF2-40B4-BE49-F238E27FC236}">
                <a16:creationId xmlns:a16="http://schemas.microsoft.com/office/drawing/2014/main" id="{92596795-DCA7-47C5-B011-3729B8A36A9F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51" y="31978"/>
            <a:ext cx="1847850" cy="18478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DF31AB9-CC18-42AE-B9E2-2684E1F2B77A}"/>
              </a:ext>
            </a:extLst>
          </p:cNvPr>
          <p:cNvSpPr txBox="1"/>
          <p:nvPr/>
        </p:nvSpPr>
        <p:spPr>
          <a:xfrm>
            <a:off x="2248250" y="159391"/>
            <a:ext cx="7787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DATA PROTECTION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59876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8ECC7FD8DBA444A17EF2F95665C1C8" ma:contentTypeVersion="12" ma:contentTypeDescription="Create a new document." ma:contentTypeScope="" ma:versionID="564c0340ccb17362e2abc379cba7d2fe">
  <xsd:schema xmlns:xsd="http://www.w3.org/2001/XMLSchema" xmlns:xs="http://www.w3.org/2001/XMLSchema" xmlns:p="http://schemas.microsoft.com/office/2006/metadata/properties" xmlns:ns2="14dbf1f9-273e-4493-9c57-784fca3f23ef" xmlns:ns3="8c2eee55-c366-4acf-9a10-f4631fdd9266" targetNamespace="http://schemas.microsoft.com/office/2006/metadata/properties" ma:root="true" ma:fieldsID="ee564f4b93313b66f309169d91414cad" ns2:_="" ns3:_="">
    <xsd:import namespace="14dbf1f9-273e-4493-9c57-784fca3f23ef"/>
    <xsd:import namespace="8c2eee55-c366-4acf-9a10-f4631fdd92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dbf1f9-273e-4493-9c57-784fca3f23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2eee55-c366-4acf-9a10-f4631fdd926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8A9C87-B782-4EA0-A598-1AE28B40C3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dbf1f9-273e-4493-9c57-784fca3f23ef"/>
    <ds:schemaRef ds:uri="8c2eee55-c366-4acf-9a10-f4631fdd9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3E037C-82AC-45C1-A0C6-0CA7273B17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183C35-6F65-4D49-B05A-85DD5DF3B2A6}">
  <ds:schemaRefs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8c2eee55-c366-4acf-9a10-f4631fdd9266"/>
    <ds:schemaRef ds:uri="14dbf1f9-273e-4493-9c57-784fca3f23ef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803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Cardinal Newman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data breaches &amp; handling requests for data</dc:title>
  <dc:creator>Francesca Crowther</dc:creator>
  <cp:lastModifiedBy>Maxine Gilmartin</cp:lastModifiedBy>
  <cp:revision>21</cp:revision>
  <dcterms:created xsi:type="dcterms:W3CDTF">2019-05-09T08:21:30Z</dcterms:created>
  <dcterms:modified xsi:type="dcterms:W3CDTF">2021-05-02T19:35:23Z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0x010100578ECC7FD8DBA444A17EF2F95665C1C8</vt:lpwstr>
  </property>
  <property fmtid="{D5CDD505-2E9C-101B-9397-08002B2CF9AE}" pid="3" name="Order">
    <vt:r8>99600</vt:r8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</Properties>
</file>