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8"/>
  </p:notesMasterIdLst>
  <p:sldIdLst>
    <p:sldId id="256" r:id="rId2"/>
    <p:sldId id="259" r:id="rId3"/>
    <p:sldId id="285" r:id="rId4"/>
    <p:sldId id="260"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3" r:id="rId25"/>
    <p:sldId id="287" r:id="rId26"/>
    <p:sldId id="288" r:id="rId27"/>
  </p:sldIdLst>
  <p:sldSz cx="9144000" cy="5143500" type="screen16x9"/>
  <p:notesSz cx="6799263" cy="9929813"/>
  <p:embeddedFontLst>
    <p:embeddedFont>
      <p:font typeface="Cambria Math" panose="02040503050406030204" pitchFamily="18" charset="0"/>
      <p:regular r:id="rId29"/>
    </p:embeddedFont>
    <p:embeddedFont>
      <p:font typeface="Nunito"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
      <p:font typeface="Wingdings 3" panose="05040102010807070707" pitchFamily="18" charset="2"/>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96" d="100"/>
          <a:sy n="96" d="100"/>
        </p:scale>
        <p:origin x="10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812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220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172334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672242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24418640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07703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4611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098299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3465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0188839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48114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65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595398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418573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504940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108184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591040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248665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186688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581571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3/26/2023</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84446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40.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a:t>
            </a:r>
            <a:br>
              <a:rPr lang="en-US" sz="4000" dirty="0">
                <a:solidFill>
                  <a:schemeClr val="bg1"/>
                </a:solidFill>
                <a:latin typeface="+mj-lt"/>
                <a:ea typeface="Arial"/>
                <a:cs typeface="Arial"/>
                <a:sym typeface="Arial"/>
              </a:rPr>
            </a:br>
            <a:r>
              <a:rPr lang="en-US" sz="4000" dirty="0">
                <a:solidFill>
                  <a:schemeClr val="bg1"/>
                </a:solidFill>
                <a:latin typeface="+mj-lt"/>
                <a:ea typeface="Arial"/>
                <a:cs typeface="Arial"/>
                <a:sym typeface="Arial"/>
              </a:rPr>
              <a:t>Presentation for Parents</a:t>
            </a:r>
            <a:endParaRPr sz="3800" dirty="0">
              <a:solidFill>
                <a:schemeClr val="bg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D81C1246-7A97-4925-9723-F3BA2A1021AD}"/>
              </a:ext>
            </a:extLst>
          </p:cNvPr>
          <p:cNvPicPr>
            <a:picLocks noChangeAspect="1"/>
          </p:cNvPicPr>
          <p:nvPr/>
        </p:nvPicPr>
        <p:blipFill>
          <a:blip r:embed="rId3"/>
          <a:stretch>
            <a:fillRect/>
          </a:stretch>
        </p:blipFill>
        <p:spPr>
          <a:xfrm>
            <a:off x="2039973" y="890155"/>
            <a:ext cx="4912006" cy="1296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217884" y="0"/>
            <a:ext cx="8520600" cy="434776"/>
          </a:xfrm>
        </p:spPr>
        <p:txBody>
          <a:bodyPr/>
          <a:lstStyle/>
          <a:p>
            <a:r>
              <a:rPr lang="en-GB" b="1" dirty="0"/>
              <a:t>Reading -  Wednesday 10</a:t>
            </a:r>
            <a:r>
              <a:rPr lang="en-GB" b="1" baseline="30000" dirty="0"/>
              <a:t>th</a:t>
            </a:r>
            <a:r>
              <a:rPr lang="en-GB" b="1" dirty="0"/>
              <a:t> May</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217884" y="434775"/>
            <a:ext cx="8520600" cy="4630205"/>
          </a:xfrm>
        </p:spPr>
        <p:txBody>
          <a:bodyPr/>
          <a:lstStyle/>
          <a:p>
            <a:pPr marL="114300" indent="0">
              <a:buNone/>
            </a:pPr>
            <a:r>
              <a:rPr lang="en-GB" dirty="0"/>
              <a:t>There is one reading test that lasts for </a:t>
            </a:r>
            <a:r>
              <a:rPr lang="en-GB" dirty="0">
                <a:solidFill>
                  <a:srgbClr val="009900"/>
                </a:solidFill>
              </a:rPr>
              <a:t>60 minutes. </a:t>
            </a:r>
          </a:p>
          <a:p>
            <a:pPr marL="114300" indent="0">
              <a:buNone/>
            </a:pPr>
            <a:endParaRPr lang="en-GB" dirty="0"/>
          </a:p>
          <a:p>
            <a:pPr marL="114300" indent="0">
              <a:buNone/>
            </a:pPr>
            <a:r>
              <a:rPr lang="en-GB" dirty="0"/>
              <a:t>Measure if the children’s comprehension of age-appropriate reading material meets the national standard. </a:t>
            </a:r>
          </a:p>
          <a:p>
            <a:pPr marL="114300" indent="0">
              <a:buNone/>
            </a:pPr>
            <a:endParaRPr lang="en-GB" dirty="0"/>
          </a:p>
          <a:p>
            <a:pPr marL="114300" indent="0">
              <a:buNone/>
            </a:pPr>
            <a:r>
              <a:rPr lang="en-GB" dirty="0"/>
              <a:t>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endParaRPr lang="en-GB" dirty="0"/>
          </a:p>
          <a:p>
            <a:pPr marL="114300" indent="0">
              <a:buNone/>
            </a:pPr>
            <a:r>
              <a:rPr lang="en-GB" dirty="0"/>
              <a:t>The test covers the following areas (Content Domains): </a:t>
            </a:r>
          </a:p>
          <a:p>
            <a:pPr>
              <a:lnSpc>
                <a:spcPct val="150000"/>
              </a:lnSpc>
            </a:pPr>
            <a:r>
              <a:rPr lang="en-GB" sz="1400" dirty="0">
                <a:solidFill>
                  <a:srgbClr val="283593"/>
                </a:solidFill>
              </a:rPr>
              <a:t>Give/ explain the </a:t>
            </a:r>
            <a:r>
              <a:rPr lang="en-GB" sz="1400" b="1" dirty="0">
                <a:solidFill>
                  <a:srgbClr val="FF0000"/>
                </a:solidFill>
              </a:rPr>
              <a:t>meaning of words in context</a:t>
            </a:r>
            <a:r>
              <a:rPr lang="en-GB" sz="1400" dirty="0">
                <a:solidFill>
                  <a:srgbClr val="283593"/>
                </a:solidFill>
              </a:rPr>
              <a:t>;</a:t>
            </a:r>
          </a:p>
          <a:p>
            <a:pPr>
              <a:lnSpc>
                <a:spcPct val="150000"/>
              </a:lnSpc>
            </a:pPr>
            <a:r>
              <a:rPr lang="en-GB" sz="1400" b="1" dirty="0">
                <a:solidFill>
                  <a:srgbClr val="FF0000"/>
                </a:solidFill>
              </a:rPr>
              <a:t>Retrieve and record information</a:t>
            </a:r>
            <a:r>
              <a:rPr lang="en-GB" sz="1400" dirty="0">
                <a:solidFill>
                  <a:srgbClr val="283593"/>
                </a:solidFill>
              </a:rPr>
              <a:t>/ identify key details from fiction and non-fiction;</a:t>
            </a:r>
          </a:p>
          <a:p>
            <a:pPr>
              <a:lnSpc>
                <a:spcPct val="150000"/>
              </a:lnSpc>
            </a:pPr>
            <a:r>
              <a:rPr lang="en-GB" sz="1400" b="1" dirty="0">
                <a:solidFill>
                  <a:srgbClr val="FF0000"/>
                </a:solidFill>
              </a:rPr>
              <a:t>Summarise</a:t>
            </a:r>
            <a:r>
              <a:rPr lang="en-GB" sz="1400" dirty="0">
                <a:solidFill>
                  <a:srgbClr val="283593"/>
                </a:solidFill>
              </a:rPr>
              <a:t> main ideas from more than one paragraph;</a:t>
            </a:r>
          </a:p>
          <a:p>
            <a:pPr>
              <a:lnSpc>
                <a:spcPct val="150000"/>
              </a:lnSpc>
            </a:pPr>
            <a:r>
              <a:rPr lang="en-GB" sz="1400" b="1" dirty="0">
                <a:solidFill>
                  <a:srgbClr val="FF0000"/>
                </a:solidFill>
              </a:rPr>
              <a:t>Make inferences </a:t>
            </a:r>
            <a:r>
              <a:rPr lang="en-GB" sz="1400" dirty="0">
                <a:solidFill>
                  <a:srgbClr val="283593"/>
                </a:solidFill>
              </a:rPr>
              <a:t>from the text/ explain and justify inferences with evidence from the text;</a:t>
            </a:r>
          </a:p>
          <a:p>
            <a:pPr>
              <a:lnSpc>
                <a:spcPct val="150000"/>
              </a:lnSpc>
            </a:pPr>
            <a:r>
              <a:rPr lang="en-GB" sz="1400" b="1" dirty="0">
                <a:solidFill>
                  <a:srgbClr val="FF0000"/>
                </a:solidFill>
              </a:rPr>
              <a:t>Predict</a:t>
            </a:r>
            <a:r>
              <a:rPr lang="en-GB" sz="1400" dirty="0">
                <a:solidFill>
                  <a:srgbClr val="283593"/>
                </a:solidFill>
              </a:rPr>
              <a:t> what might happen from details stated and implied;</a:t>
            </a:r>
          </a:p>
          <a:p>
            <a:pPr>
              <a:lnSpc>
                <a:spcPct val="150000"/>
              </a:lnSpc>
            </a:pPr>
            <a:r>
              <a:rPr lang="en-GB" sz="1400" dirty="0">
                <a:solidFill>
                  <a:srgbClr val="283593"/>
                </a:solidFill>
              </a:rPr>
              <a:t>Identify/ explain </a:t>
            </a:r>
            <a:r>
              <a:rPr lang="en-GB" sz="1400" b="1" dirty="0">
                <a:solidFill>
                  <a:srgbClr val="FF0000"/>
                </a:solidFill>
              </a:rPr>
              <a:t>how meaning is enhanced through choice of words and phrases</a:t>
            </a:r>
            <a:r>
              <a:rPr lang="en-GB" sz="1400" dirty="0">
                <a:solidFill>
                  <a:srgbClr val="283593"/>
                </a:solidFill>
              </a:rPr>
              <a:t>;</a:t>
            </a:r>
          </a:p>
          <a:p>
            <a:pPr>
              <a:lnSpc>
                <a:spcPct val="150000"/>
              </a:lnSpc>
            </a:pPr>
            <a:r>
              <a:rPr lang="en-GB" sz="1400" b="1" dirty="0">
                <a:solidFill>
                  <a:srgbClr val="FF0000"/>
                </a:solidFill>
              </a:rPr>
              <a:t>Make comparisons </a:t>
            </a:r>
            <a:r>
              <a:rPr lang="en-GB" sz="1400" dirty="0">
                <a:solidFill>
                  <a:srgbClr val="283593"/>
                </a:solidFill>
              </a:rPr>
              <a:t>within the text. </a:t>
            </a: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90629" y="35564"/>
            <a:ext cx="1165677" cy="434776"/>
          </a:xfrm>
        </p:spPr>
        <p:txBody>
          <a:bodyPr/>
          <a:lstStyle/>
          <a:p>
            <a:r>
              <a:rPr lang="en-GB" b="1" dirty="0"/>
              <a:t>Reading</a:t>
            </a:r>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249925" y="1399015"/>
            <a:ext cx="5705601" cy="160596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3836835" y="35564"/>
            <a:ext cx="5156090"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069252" y="3130797"/>
            <a:ext cx="6398887" cy="1941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105277" y="0"/>
            <a:ext cx="8520600" cy="434776"/>
          </a:xfrm>
        </p:spPr>
        <p:txBody>
          <a:bodyPr/>
          <a:lstStyle/>
          <a:p>
            <a:r>
              <a:rPr lang="en-GB" dirty="0"/>
              <a:t>Reading </a:t>
            </a:r>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094921" y="14242"/>
            <a:ext cx="4943802" cy="143393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3649649" y="2808000"/>
            <a:ext cx="5407295" cy="245544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192740" y="1448172"/>
            <a:ext cx="5794592" cy="15478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0" y="32568"/>
            <a:ext cx="8520600" cy="434776"/>
          </a:xfrm>
        </p:spPr>
        <p:txBody>
          <a:bodyPr/>
          <a:lstStyle/>
          <a:p>
            <a:r>
              <a:rPr lang="en-GB" dirty="0"/>
              <a:t>Reading </a:t>
            </a:r>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381393"/>
            <a:ext cx="4249726" cy="362425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67862" y="642026"/>
            <a:ext cx="4839444" cy="37194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b="1"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sz="2000" dirty="0"/>
              <a:t>There has been a tendency for three types of questions to be the most popular. </a:t>
            </a:r>
          </a:p>
          <a:p>
            <a:pPr marL="114300" indent="0">
              <a:buNone/>
            </a:pPr>
            <a:endParaRPr lang="en-GB" sz="2000" dirty="0"/>
          </a:p>
          <a:p>
            <a:pPr>
              <a:lnSpc>
                <a:spcPct val="150000"/>
              </a:lnSpc>
            </a:pPr>
            <a:r>
              <a:rPr lang="en-GB" sz="2000" dirty="0">
                <a:solidFill>
                  <a:srgbClr val="009900"/>
                </a:solidFill>
              </a:rPr>
              <a:t>Words in context</a:t>
            </a:r>
          </a:p>
          <a:p>
            <a:pPr>
              <a:lnSpc>
                <a:spcPct val="150000"/>
              </a:lnSpc>
            </a:pPr>
            <a:r>
              <a:rPr lang="en-US" sz="2000" dirty="0">
                <a:solidFill>
                  <a:srgbClr val="009900"/>
                </a:solidFill>
              </a:rPr>
              <a:t>Retrieving and recording</a:t>
            </a:r>
          </a:p>
          <a:p>
            <a:pPr>
              <a:lnSpc>
                <a:spcPct val="150000"/>
              </a:lnSpc>
            </a:pPr>
            <a:r>
              <a:rPr lang="en-GB" sz="2000" dirty="0">
                <a:solidFill>
                  <a:srgbClr val="009900"/>
                </a:solidFill>
              </a:rPr>
              <a:t>Inferences</a:t>
            </a:r>
          </a:p>
          <a:p>
            <a:endParaRPr lang="en-GB" dirty="0"/>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a:xfrm>
            <a:off x="82678" y="0"/>
            <a:ext cx="8520600" cy="434776"/>
          </a:xfrm>
        </p:spPr>
        <p:txBody>
          <a:bodyPr/>
          <a:lstStyle/>
          <a:p>
            <a:r>
              <a:rPr lang="en-GB" b="1" dirty="0"/>
              <a:t>Maths Paper 1 (Arithmetic) Thursday 11</a:t>
            </a:r>
            <a:r>
              <a:rPr lang="en-GB" b="1" baseline="30000" dirty="0"/>
              <a:t>th</a:t>
            </a:r>
            <a:r>
              <a:rPr lang="en-GB" b="1"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82678" y="434776"/>
            <a:ext cx="8282094" cy="2105498"/>
          </a:xfrm>
        </p:spPr>
        <p:txBody>
          <a:bodyPr/>
          <a:lstStyle/>
          <a:p>
            <a:pPr marL="114300" indent="0">
              <a:buNone/>
            </a:pPr>
            <a:r>
              <a:rPr lang="en-GB" dirty="0"/>
              <a:t>The maths arithmetic paper has a total of </a:t>
            </a:r>
            <a:r>
              <a:rPr lang="en-GB" dirty="0">
                <a:solidFill>
                  <a:srgbClr val="009900"/>
                </a:solidFill>
              </a:rPr>
              <a:t>40 marks. </a:t>
            </a:r>
          </a:p>
          <a:p>
            <a:pPr marL="114300" indent="0">
              <a:buNone/>
            </a:pPr>
            <a:endParaRPr lang="en-GB" dirty="0"/>
          </a:p>
          <a:p>
            <a:pPr marL="114300" indent="0">
              <a:buNone/>
            </a:pPr>
            <a:r>
              <a:rPr lang="en-GB" dirty="0"/>
              <a:t>The test covers the four operations (addition, subtraction, multiplication, division), percentages of amounts and calculating with decimals and fractions. </a:t>
            </a:r>
          </a:p>
          <a:p>
            <a:pPr marL="114300" indent="0">
              <a:buNone/>
            </a:pPr>
            <a:endParaRPr lang="en-GB" dirty="0"/>
          </a:p>
          <a:p>
            <a:pPr marL="114300" indent="0">
              <a:buNone/>
            </a:pPr>
            <a:r>
              <a:rPr lang="en-GB" dirty="0"/>
              <a:t>Example question: </a:t>
            </a:r>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0446" y="2298699"/>
            <a:ext cx="3914564" cy="182007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012408" y="2298699"/>
            <a:ext cx="5131592" cy="28234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b="1" dirty="0"/>
              <a:t>Maths Paper 1 (Arithmetic)</a:t>
            </a:r>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461276" y="117100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450682" y="828027"/>
            <a:ext cx="4593912" cy="3694138"/>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
        <p:nvSpPr>
          <p:cNvPr id="4" name="TextBox 3">
            <a:extLst>
              <a:ext uri="{FF2B5EF4-FFF2-40B4-BE49-F238E27FC236}">
                <a16:creationId xmlns:a16="http://schemas.microsoft.com/office/drawing/2014/main" id="{474FB90B-CD7C-4166-971C-0004CADC1CD5}"/>
              </a:ext>
            </a:extLst>
          </p:cNvPr>
          <p:cNvSpPr txBox="1"/>
          <p:nvPr/>
        </p:nvSpPr>
        <p:spPr>
          <a:xfrm>
            <a:off x="3036488" y="4222143"/>
            <a:ext cx="684722" cy="338554"/>
          </a:xfrm>
          <a:prstGeom prst="rect">
            <a:avLst/>
          </a:prstGeom>
          <a:noFill/>
        </p:spPr>
        <p:txBody>
          <a:bodyPr wrap="square" rtlCol="0">
            <a:spAutoFit/>
          </a:bodyPr>
          <a:lstStyle/>
          <a:p>
            <a:r>
              <a:rPr lang="en-GB" sz="1600" dirty="0"/>
              <a:t>24</a:t>
            </a:r>
          </a:p>
        </p:txBody>
      </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b="1"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009900"/>
                </a:solidFill>
              </a:rPr>
              <a:t>Paper 2  - Thursday 11</a:t>
            </a:r>
            <a:r>
              <a:rPr lang="en-GB" baseline="30000" dirty="0">
                <a:solidFill>
                  <a:srgbClr val="009900"/>
                </a:solidFill>
              </a:rPr>
              <a:t>th</a:t>
            </a:r>
            <a:r>
              <a:rPr lang="en-GB" dirty="0">
                <a:solidFill>
                  <a:srgbClr val="009900"/>
                </a:solidFill>
              </a:rPr>
              <a:t> May</a:t>
            </a:r>
          </a:p>
          <a:p>
            <a:pPr marL="114300" indent="0">
              <a:buNone/>
            </a:pPr>
            <a:r>
              <a:rPr lang="en-GB" dirty="0">
                <a:solidFill>
                  <a:srgbClr val="009900"/>
                </a:solidFill>
              </a:rPr>
              <a:t>Paper 3  - Friday 12</a:t>
            </a:r>
            <a:r>
              <a:rPr lang="en-GB" baseline="30000" dirty="0">
                <a:solidFill>
                  <a:srgbClr val="009900"/>
                </a:solidFill>
              </a:rPr>
              <a:t>th</a:t>
            </a:r>
            <a:r>
              <a:rPr lang="en-GB" dirty="0">
                <a:solidFill>
                  <a:srgbClr val="009900"/>
                </a:solidFill>
              </a:rPr>
              <a:t> May   </a:t>
            </a:r>
          </a:p>
          <a:p>
            <a:pPr marL="114300" indent="0">
              <a:buNone/>
            </a:pPr>
            <a:endParaRPr lang="en-GB" dirty="0">
              <a:solidFill>
                <a:srgbClr val="009900"/>
              </a:solidFill>
            </a:endParaRPr>
          </a:p>
          <a:p>
            <a:pPr marL="114300" indent="0">
              <a:buNone/>
            </a:pPr>
            <a:r>
              <a:rPr lang="en-GB">
                <a:solidFill>
                  <a:srgbClr val="009900"/>
                </a:solidFill>
              </a:rPr>
              <a:t>35 </a:t>
            </a:r>
            <a:r>
              <a:rPr lang="en-GB" dirty="0">
                <a:solidFill>
                  <a:srgbClr val="009900"/>
                </a:solidFill>
              </a:rPr>
              <a:t>marks each</a:t>
            </a:r>
          </a:p>
          <a:p>
            <a:pPr marL="114300" indent="0">
              <a:buNone/>
            </a:pPr>
            <a:endParaRPr lang="en-GB" dirty="0"/>
          </a:p>
          <a:p>
            <a:r>
              <a:rPr lang="en-GB" dirty="0"/>
              <a:t>Demonstrate their mathematical knowledge and skills</a:t>
            </a:r>
          </a:p>
          <a:p>
            <a:r>
              <a:rPr lang="en-GB" dirty="0"/>
              <a:t>Solve problems using their mathematical reasoning. </a:t>
            </a:r>
          </a:p>
          <a:p>
            <a:endParaRPr lang="en-GB" dirty="0"/>
          </a:p>
          <a:p>
            <a:pPr marL="114300" indent="0">
              <a:buNone/>
            </a:pPr>
            <a:r>
              <a:rPr lang="en-GB" dirty="0"/>
              <a:t>They cover a wide range of mathematical topics from key stage 2 including,</a:t>
            </a:r>
          </a:p>
          <a:p>
            <a:r>
              <a:rPr lang="en-GB" dirty="0">
                <a:solidFill>
                  <a:srgbClr val="009900"/>
                </a:solidFill>
              </a:rPr>
              <a:t>Number and place value (including Roman numerals);</a:t>
            </a:r>
          </a:p>
          <a:p>
            <a:r>
              <a:rPr lang="en-GB" dirty="0">
                <a:solidFill>
                  <a:srgbClr val="009900"/>
                </a:solidFill>
              </a:rPr>
              <a:t>The four operations;</a:t>
            </a:r>
          </a:p>
          <a:p>
            <a:r>
              <a:rPr lang="en-GB" dirty="0">
                <a:solidFill>
                  <a:srgbClr val="009900"/>
                </a:solidFill>
              </a:rPr>
              <a:t>Geometry (properties of shape, position and direction);</a:t>
            </a:r>
          </a:p>
          <a:p>
            <a:r>
              <a:rPr lang="en-GB" dirty="0">
                <a:solidFill>
                  <a:srgbClr val="009900"/>
                </a:solidFill>
              </a:rPr>
              <a:t>Statistics;</a:t>
            </a:r>
          </a:p>
          <a:p>
            <a:r>
              <a:rPr lang="en-GB" dirty="0">
                <a:solidFill>
                  <a:srgbClr val="009900"/>
                </a:solidFill>
              </a:rPr>
              <a:t>Measurement (length, perimeter, mass, volume, time, money);</a:t>
            </a:r>
          </a:p>
          <a:p>
            <a:r>
              <a:rPr lang="en-GB" dirty="0">
                <a:solidFill>
                  <a:srgbClr val="009900"/>
                </a:solidFill>
              </a:rPr>
              <a:t>Algebra;</a:t>
            </a:r>
          </a:p>
          <a:p>
            <a:r>
              <a:rPr lang="en-GB" dirty="0">
                <a:solidFill>
                  <a:srgbClr val="009900"/>
                </a:solidFill>
              </a:rPr>
              <a:t>Ratio and proportion;</a:t>
            </a:r>
          </a:p>
          <a:p>
            <a:r>
              <a:rPr lang="en-GB" dirty="0">
                <a:solidFill>
                  <a:srgbClr val="009900"/>
                </a:solidFill>
              </a:rPr>
              <a:t>Fractions, decimals and percentages. </a:t>
            </a:r>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500"/>
                                        <p:tgtEl>
                                          <p:spTgt spid="3">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5" end="15"/>
                                            </p:txEl>
                                          </p:spTgt>
                                        </p:tgtEl>
                                        <p:attrNameLst>
                                          <p:attrName>style.visibility</p:attrName>
                                        </p:attrNameLst>
                                      </p:cBhvr>
                                      <p:to>
                                        <p:strVal val="visible"/>
                                      </p:to>
                                    </p:set>
                                    <p:animEffect transition="in" filter="fade">
                                      <p:cBhvr>
                                        <p:cTn id="38" dur="500"/>
                                        <p:tgtEl>
                                          <p:spTgt spid="3">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animEffect transition="in" filter="fade">
                                      <p:cBhvr>
                                        <p:cTn id="4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390247" y="906449"/>
            <a:ext cx="4717504" cy="216275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4478150" y="3440661"/>
            <a:ext cx="3038044" cy="290921"/>
            <a:chOff x="5486400" y="2519039"/>
            <a:chExt cx="3038044"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8016444"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sz="2400" b="1"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99164" y="1439018"/>
            <a:ext cx="8520600" cy="2528684"/>
          </a:xfrm>
        </p:spPr>
        <p:txBody>
          <a:bodyPr/>
          <a:lstStyle/>
          <a:p>
            <a:pPr marL="114300" indent="0">
              <a:buNone/>
            </a:pPr>
            <a:r>
              <a:rPr lang="en-GB" sz="2400" dirty="0"/>
              <a:t>SATs are the Standardised Assessment Tests </a:t>
            </a:r>
          </a:p>
          <a:p>
            <a:pPr marL="114300" indent="0">
              <a:buNone/>
            </a:pPr>
            <a:r>
              <a:rPr lang="en-GB" sz="2400" dirty="0"/>
              <a:t>that are given to children at the end of Key Stage 2. </a:t>
            </a:r>
          </a:p>
          <a:p>
            <a:pPr marL="114300" indent="0">
              <a:buNone/>
            </a:pPr>
            <a:endParaRPr lang="en-GB" sz="2400" dirty="0"/>
          </a:p>
          <a:p>
            <a:pPr marL="114300" indent="0">
              <a:buNone/>
            </a:pPr>
            <a:r>
              <a:rPr lang="en-GB" sz="2400" dirty="0"/>
              <a:t>The SATs take place over four days, </a:t>
            </a:r>
          </a:p>
          <a:p>
            <a:pPr marL="114300" indent="0">
              <a:buNone/>
            </a:pPr>
            <a:r>
              <a:rPr lang="en-GB" sz="2400" dirty="0">
                <a:solidFill>
                  <a:srgbClr val="283593"/>
                </a:solidFill>
              </a:rPr>
              <a:t>Tuesday 9</a:t>
            </a:r>
            <a:r>
              <a:rPr lang="en-GB" sz="2400" baseline="30000" dirty="0">
                <a:solidFill>
                  <a:srgbClr val="283593"/>
                </a:solidFill>
              </a:rPr>
              <a:t>th</a:t>
            </a:r>
            <a:r>
              <a:rPr lang="en-GB" sz="2400" dirty="0">
                <a:solidFill>
                  <a:srgbClr val="283593"/>
                </a:solidFill>
              </a:rPr>
              <a:t> May  - Friday  12</a:t>
            </a:r>
            <a:r>
              <a:rPr lang="en-GB" sz="2400" baseline="30000" dirty="0">
                <a:solidFill>
                  <a:srgbClr val="283593"/>
                </a:solidFill>
              </a:rPr>
              <a:t>th</a:t>
            </a:r>
            <a:r>
              <a:rPr lang="en-GB" sz="2400" dirty="0">
                <a:solidFill>
                  <a:srgbClr val="283593"/>
                </a:solidFill>
              </a:rPr>
              <a:t> May.</a:t>
            </a: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217850" y="1526373"/>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224370" y="207250"/>
            <a:ext cx="4921162" cy="2413001"/>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E33465B-FEAE-4E7E-97E8-15CAF04D4DD3}"/>
              </a:ext>
            </a:extLst>
          </p:cNvPr>
          <p:cNvPicPr>
            <a:picLocks noChangeAspect="1"/>
          </p:cNvPicPr>
          <p:nvPr/>
        </p:nvPicPr>
        <p:blipFill>
          <a:blip r:embed="rId5"/>
          <a:stretch>
            <a:fillRect/>
          </a:stretch>
        </p:blipFill>
        <p:spPr>
          <a:xfrm>
            <a:off x="5601585" y="2862469"/>
            <a:ext cx="3230715" cy="215381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4226850" cy="214387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37200" y="1955556"/>
            <a:ext cx="4250249" cy="2980694"/>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3304888" y="2833598"/>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718677" y="4534769"/>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40899" y="842838"/>
            <a:ext cx="4343261" cy="421845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380103" y="207249"/>
            <a:ext cx="2383792" cy="434777"/>
          </a:xfrm>
        </p:spPr>
        <p:txBody>
          <a:bodyPr/>
          <a:lstStyle/>
          <a:p>
            <a:pPr marL="114300" indent="0">
              <a:buNone/>
            </a:pPr>
            <a:r>
              <a:rPr lang="en-GB" dirty="0"/>
              <a:t>Example question:</a:t>
            </a:r>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930636" y="787179"/>
            <a:ext cx="4189136" cy="3593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195606" y="68859"/>
            <a:ext cx="8520600" cy="434776"/>
          </a:xfrm>
        </p:spPr>
        <p:txBody>
          <a:bodyPr/>
          <a:lstStyle/>
          <a:p>
            <a:r>
              <a:rPr lang="en-GB" b="1" dirty="0">
                <a:solidFill>
                  <a:srgbClr val="009900"/>
                </a:solidFill>
              </a:rPr>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79512" y="1030928"/>
            <a:ext cx="8752787" cy="4043713"/>
          </a:xfrm>
        </p:spPr>
        <p:txBody>
          <a:bodyPr/>
          <a:lstStyle/>
          <a:p>
            <a:pPr>
              <a:lnSpc>
                <a:spcPct val="150000"/>
              </a:lnSpc>
            </a:pPr>
            <a:r>
              <a:rPr lang="en-GB" dirty="0"/>
              <a:t>Talk to your child’s class teacher if you have any concerns rather than worry your child.</a:t>
            </a:r>
          </a:p>
          <a:p>
            <a:pPr>
              <a:lnSpc>
                <a:spcPct val="150000"/>
              </a:lnSpc>
            </a:pPr>
            <a:r>
              <a:rPr lang="en-GB" dirty="0"/>
              <a:t>Ensure your child is eating and drinking well and getting a good amount of sleep.</a:t>
            </a:r>
            <a:endParaRPr lang="en-GB" dirty="0">
              <a:solidFill>
                <a:schemeClr val="bg2">
                  <a:lumMod val="10000"/>
                </a:schemeClr>
              </a:solidFill>
            </a:endParaRPr>
          </a:p>
          <a:p>
            <a:pPr>
              <a:lnSpc>
                <a:spcPct val="150000"/>
              </a:lnSpc>
            </a:pPr>
            <a:r>
              <a:rPr lang="en-GB" dirty="0">
                <a:solidFill>
                  <a:schemeClr val="bg2">
                    <a:lumMod val="10000"/>
                  </a:schemeClr>
                </a:solidFill>
              </a:rPr>
              <a:t>Ensure your child has the best possible attendance at school.</a:t>
            </a:r>
          </a:p>
          <a:p>
            <a:pPr>
              <a:lnSpc>
                <a:spcPct val="150000"/>
              </a:lnSpc>
            </a:pPr>
            <a:r>
              <a:rPr lang="en-GB" dirty="0">
                <a:solidFill>
                  <a:schemeClr val="bg2">
                    <a:lumMod val="10000"/>
                  </a:schemeClr>
                </a:solidFill>
              </a:rPr>
              <a:t>Support your child with any homework tasks. Make good use of the revision guides! </a:t>
            </a:r>
          </a:p>
          <a:p>
            <a:pPr>
              <a:lnSpc>
                <a:spcPct val="150000"/>
              </a:lnSpc>
            </a:pPr>
            <a:r>
              <a:rPr lang="en-GB" dirty="0">
                <a:solidFill>
                  <a:schemeClr val="bg2">
                    <a:lumMod val="10000"/>
                  </a:schemeClr>
                </a:solidFill>
              </a:rPr>
              <a:t>Practise times tables.</a:t>
            </a:r>
          </a:p>
          <a:p>
            <a:pPr>
              <a:lnSpc>
                <a:spcPct val="150000"/>
              </a:lnSpc>
            </a:pPr>
            <a:r>
              <a:rPr lang="en-GB" dirty="0">
                <a:solidFill>
                  <a:schemeClr val="bg2">
                    <a:lumMod val="10000"/>
                  </a:schemeClr>
                </a:solidFill>
              </a:rPr>
              <a:t>Talk to your child about what they have learnt at school and what book(s) they are reading (the character, the plot, their opinion).</a:t>
            </a:r>
          </a:p>
          <a:p>
            <a:pPr>
              <a:lnSpc>
                <a:spcPct val="150000"/>
              </a:lnSpc>
            </a:pPr>
            <a:r>
              <a:rPr lang="en-GB" dirty="0">
                <a:solidFill>
                  <a:schemeClr val="bg2">
                    <a:lumMod val="10000"/>
                  </a:schemeClr>
                </a:solidFill>
              </a:rPr>
              <a:t>Make sure your child has a good sleep and healthy breakfast every morning of the SATs.</a:t>
            </a:r>
          </a:p>
          <a:p>
            <a:endParaRPr lang="en-GB" sz="1200" dirty="0"/>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dirty="0"/>
          </a:p>
          <a:p>
            <a:pPr marL="114300" indent="0">
              <a:buNone/>
            </a:pPr>
            <a:r>
              <a:rPr lang="en-GB" dirty="0"/>
              <a:t>They are a reflection of your child on one day / one test!</a:t>
            </a:r>
          </a:p>
          <a:p>
            <a:pPr marL="114300" indent="0">
              <a:buNone/>
            </a:pPr>
            <a:endParaRPr lang="en-GB" dirty="0"/>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05BFF-5354-422A-A50E-2FAAD58E2AAA}"/>
              </a:ext>
            </a:extLst>
          </p:cNvPr>
          <p:cNvPicPr>
            <a:picLocks noChangeAspect="1"/>
          </p:cNvPicPr>
          <p:nvPr/>
        </p:nvPicPr>
        <p:blipFill>
          <a:blip r:embed="rId2"/>
          <a:stretch>
            <a:fillRect/>
          </a:stretch>
        </p:blipFill>
        <p:spPr>
          <a:xfrm>
            <a:off x="588395" y="195125"/>
            <a:ext cx="7967209" cy="4845008"/>
          </a:xfrm>
          <a:prstGeom prst="rect">
            <a:avLst/>
          </a:prstGeom>
        </p:spPr>
      </p:pic>
      <p:sp>
        <p:nvSpPr>
          <p:cNvPr id="3" name="TextBox 2">
            <a:extLst>
              <a:ext uri="{FF2B5EF4-FFF2-40B4-BE49-F238E27FC236}">
                <a16:creationId xmlns:a16="http://schemas.microsoft.com/office/drawing/2014/main" id="{2DC688A3-4379-4603-8E9B-42CA9FB0BFDE}"/>
              </a:ext>
            </a:extLst>
          </p:cNvPr>
          <p:cNvSpPr txBox="1"/>
          <p:nvPr/>
        </p:nvSpPr>
        <p:spPr>
          <a:xfrm>
            <a:off x="1518700" y="103367"/>
            <a:ext cx="4389120" cy="369332"/>
          </a:xfrm>
          <a:prstGeom prst="rect">
            <a:avLst/>
          </a:prstGeom>
          <a:noFill/>
        </p:spPr>
        <p:txBody>
          <a:bodyPr wrap="square" rtlCol="0">
            <a:spAutoFit/>
          </a:bodyPr>
          <a:lstStyle/>
          <a:p>
            <a:r>
              <a:rPr lang="en-GB" b="1" dirty="0">
                <a:solidFill>
                  <a:srgbClr val="009900"/>
                </a:solidFill>
              </a:rPr>
              <a:t>PIXL – 10 FOR 10 READING / MATHS</a:t>
            </a:r>
          </a:p>
        </p:txBody>
      </p:sp>
    </p:spTree>
    <p:extLst>
      <p:ext uri="{BB962C8B-B14F-4D97-AF65-F5344CB8AC3E}">
        <p14:creationId xmlns:p14="http://schemas.microsoft.com/office/powerpoint/2010/main" val="380525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C17B8F-879F-4822-8101-C3A58143E2FD}"/>
              </a:ext>
            </a:extLst>
          </p:cNvPr>
          <p:cNvPicPr>
            <a:picLocks noChangeAspect="1"/>
          </p:cNvPicPr>
          <p:nvPr/>
        </p:nvPicPr>
        <p:blipFill>
          <a:blip r:embed="rId2"/>
          <a:stretch>
            <a:fillRect/>
          </a:stretch>
        </p:blipFill>
        <p:spPr>
          <a:xfrm>
            <a:off x="787842" y="182902"/>
            <a:ext cx="6836795" cy="4777696"/>
          </a:xfrm>
          <a:prstGeom prst="rect">
            <a:avLst/>
          </a:prstGeom>
        </p:spPr>
      </p:pic>
    </p:spTree>
    <p:extLst>
      <p:ext uri="{BB962C8B-B14F-4D97-AF65-F5344CB8AC3E}">
        <p14:creationId xmlns:p14="http://schemas.microsoft.com/office/powerpoint/2010/main" val="263517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sz="2400" b="1" dirty="0"/>
              <a:t>When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736884" cy="4285922"/>
          </a:xfrm>
        </p:spPr>
        <p:txBody>
          <a:bodyPr/>
          <a:lstStyle/>
          <a:p>
            <a:pPr marL="114300" indent="0">
              <a:lnSpc>
                <a:spcPct val="150000"/>
              </a:lnSpc>
              <a:buNone/>
            </a:pPr>
            <a:r>
              <a:rPr lang="en-GB" sz="2000" b="1" dirty="0"/>
              <a:t>The SATs papers consist of:</a:t>
            </a:r>
          </a:p>
          <a:p>
            <a:pPr marL="114300" indent="0">
              <a:lnSpc>
                <a:spcPct val="150000"/>
              </a:lnSpc>
              <a:buNone/>
            </a:pPr>
            <a:r>
              <a:rPr lang="en-GB" sz="2000" dirty="0"/>
              <a:t>Spelling, punctuation and grammar Spelling (2 papers) </a:t>
            </a:r>
            <a:r>
              <a:rPr lang="en-GB" sz="2000" b="1" dirty="0"/>
              <a:t>– Tuesday 9</a:t>
            </a:r>
            <a:r>
              <a:rPr lang="en-GB" sz="2000" b="1" baseline="30000" dirty="0"/>
              <a:t>th</a:t>
            </a:r>
            <a:r>
              <a:rPr lang="en-GB" sz="2000" b="1" dirty="0"/>
              <a:t> May </a:t>
            </a:r>
          </a:p>
          <a:p>
            <a:pPr marL="114300" indent="0">
              <a:lnSpc>
                <a:spcPct val="150000"/>
              </a:lnSpc>
              <a:buNone/>
            </a:pPr>
            <a:r>
              <a:rPr lang="en-GB" sz="2000" dirty="0"/>
              <a:t>Reading – </a:t>
            </a:r>
            <a:r>
              <a:rPr lang="en-GB" sz="2000" b="1" dirty="0"/>
              <a:t>Wednesday 10</a:t>
            </a:r>
            <a:r>
              <a:rPr lang="en-GB" sz="2000" b="1" baseline="30000" dirty="0"/>
              <a:t>th</a:t>
            </a:r>
            <a:r>
              <a:rPr lang="en-GB" sz="2000" b="1" dirty="0"/>
              <a:t> May</a:t>
            </a:r>
          </a:p>
          <a:p>
            <a:pPr marL="114300" indent="0">
              <a:lnSpc>
                <a:spcPct val="150000"/>
              </a:lnSpc>
              <a:buNone/>
            </a:pPr>
            <a:r>
              <a:rPr lang="en-GB" sz="2000" dirty="0"/>
              <a:t>Maths (paper 1: Arithmetic) </a:t>
            </a:r>
            <a:r>
              <a:rPr lang="en-GB" sz="2000" b="1" dirty="0"/>
              <a:t>–Thursday 11</a:t>
            </a:r>
            <a:r>
              <a:rPr lang="en-GB" sz="2000" b="1" baseline="30000" dirty="0"/>
              <a:t>th</a:t>
            </a:r>
            <a:r>
              <a:rPr lang="en-GB" sz="2000" b="1" dirty="0"/>
              <a:t> May </a:t>
            </a:r>
          </a:p>
          <a:p>
            <a:pPr marL="114300" indent="0">
              <a:lnSpc>
                <a:spcPct val="150000"/>
              </a:lnSpc>
              <a:buNone/>
            </a:pPr>
            <a:r>
              <a:rPr lang="en-GB" sz="2000" dirty="0"/>
              <a:t>Maths (paper 2: Reasoning) </a:t>
            </a:r>
            <a:r>
              <a:rPr lang="en-GB" sz="2000" b="1" dirty="0"/>
              <a:t>–Thursday 11</a:t>
            </a:r>
            <a:r>
              <a:rPr lang="en-GB" sz="2000" b="1" baseline="30000" dirty="0"/>
              <a:t>th</a:t>
            </a:r>
            <a:r>
              <a:rPr lang="en-GB" sz="2000" b="1" dirty="0"/>
              <a:t> May </a:t>
            </a:r>
          </a:p>
          <a:p>
            <a:pPr marL="114300" indent="0">
              <a:lnSpc>
                <a:spcPct val="150000"/>
              </a:lnSpc>
              <a:buNone/>
            </a:pPr>
            <a:r>
              <a:rPr lang="en-GB" sz="2000" dirty="0"/>
              <a:t>Maths (paper 3: Reasoning) </a:t>
            </a:r>
            <a:r>
              <a:rPr lang="en-GB" sz="2000" b="1" dirty="0"/>
              <a:t>–Friday 12</a:t>
            </a:r>
            <a:r>
              <a:rPr lang="en-GB" sz="2000" b="1" baseline="30000" dirty="0"/>
              <a:t>th</a:t>
            </a:r>
            <a:r>
              <a:rPr lang="en-GB" sz="2000" b="1" dirty="0"/>
              <a:t> May</a:t>
            </a:r>
          </a:p>
          <a:p>
            <a:pPr lvl="1">
              <a:lnSpc>
                <a:spcPct val="100000"/>
              </a:lnSpc>
              <a:spcBef>
                <a:spcPts val="0"/>
              </a:spcBef>
            </a:pPr>
            <a:endParaRPr lang="en-GB" sz="2000" dirty="0">
              <a:solidFill>
                <a:srgbClr val="283593"/>
              </a:solidFill>
              <a:latin typeface="+mn-lt"/>
            </a:endParaRP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20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endParaRPr lang="en-GB" sz="2000" noProof="0" dirty="0">
              <a:solidFill>
                <a:srgbClr val="000000"/>
              </a:solidFill>
              <a:latin typeface="Arial"/>
            </a:endParaRP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2000" b="0" i="0" u="none" strike="noStrike" kern="0" cap="none" spc="0" normalizeH="0" baseline="0" noProof="0" dirty="0">
                <a:ln>
                  <a:noFill/>
                </a:ln>
                <a:solidFill>
                  <a:srgbClr val="000000"/>
                </a:solidFill>
                <a:effectLst/>
                <a:uLnTx/>
                <a:uFillTx/>
                <a:latin typeface="Arial"/>
                <a:sym typeface="Nunito"/>
              </a:rPr>
              <a:t>There is no Year 6 SATs writing test. </a:t>
            </a:r>
          </a:p>
        </p:txBody>
      </p:sp>
    </p:spTree>
    <p:extLst>
      <p:ext uri="{BB962C8B-B14F-4D97-AF65-F5344CB8AC3E}">
        <p14:creationId xmlns:p14="http://schemas.microsoft.com/office/powerpoint/2010/main" val="1239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sz="2400" b="1" dirty="0"/>
              <a:t>How are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65210" y="739302"/>
            <a:ext cx="8520600" cy="4196948"/>
          </a:xfrm>
        </p:spPr>
        <p:txBody>
          <a:bodyPr/>
          <a:lstStyle/>
          <a:p>
            <a:pPr>
              <a:lnSpc>
                <a:spcPct val="150000"/>
              </a:lnSpc>
            </a:pPr>
            <a:r>
              <a:rPr lang="en-GB" dirty="0"/>
              <a:t>Normal school hours</a:t>
            </a:r>
          </a:p>
          <a:p>
            <a:pPr>
              <a:lnSpc>
                <a:spcPct val="150000"/>
              </a:lnSpc>
            </a:pPr>
            <a:r>
              <a:rPr lang="en-GB" dirty="0"/>
              <a:t>Examination conditions</a:t>
            </a:r>
          </a:p>
          <a:p>
            <a:pPr>
              <a:lnSpc>
                <a:spcPct val="150000"/>
              </a:lnSpc>
            </a:pPr>
            <a:r>
              <a:rPr lang="en-GB" dirty="0"/>
              <a:t>Papers are sent away to be marked </a:t>
            </a:r>
            <a:r>
              <a:rPr lang="en-GB" dirty="0">
                <a:solidFill>
                  <a:srgbClr val="009900"/>
                </a:solidFill>
              </a:rPr>
              <a:t>externally. </a:t>
            </a:r>
          </a:p>
          <a:p>
            <a:pPr>
              <a:lnSpc>
                <a:spcPct val="150000"/>
              </a:lnSpc>
            </a:pPr>
            <a:r>
              <a:rPr lang="en-GB" dirty="0"/>
              <a:t>The results are sent to the school in July. </a:t>
            </a:r>
          </a:p>
          <a:p>
            <a:pPr>
              <a:lnSpc>
                <a:spcPct val="150000"/>
              </a:lnSpc>
            </a:pPr>
            <a:r>
              <a:rPr lang="en-GB" dirty="0"/>
              <a:t>No longer than 60 minutes: </a:t>
            </a:r>
          </a:p>
          <a:p>
            <a:pPr lvl="1">
              <a:lnSpc>
                <a:spcPct val="150000"/>
              </a:lnSpc>
              <a:spcBef>
                <a:spcPts val="0"/>
              </a:spcBef>
            </a:pPr>
            <a:r>
              <a:rPr lang="en-GB" sz="1400" dirty="0">
                <a:solidFill>
                  <a:srgbClr val="009900"/>
                </a:solidFill>
                <a:latin typeface="+mn-lt"/>
              </a:rPr>
              <a:t>Spelling, punctuation and grammar (paper 1: Grammar/ Punctuation) – 45 minutes</a:t>
            </a:r>
          </a:p>
          <a:p>
            <a:pPr lvl="1">
              <a:lnSpc>
                <a:spcPct val="150000"/>
              </a:lnSpc>
              <a:spcBef>
                <a:spcPts val="0"/>
              </a:spcBef>
            </a:pPr>
            <a:r>
              <a:rPr lang="en-GB" sz="1400" dirty="0">
                <a:solidFill>
                  <a:srgbClr val="009900"/>
                </a:solidFill>
                <a:latin typeface="+mn-lt"/>
              </a:rPr>
              <a:t>Spelling, punctuation and grammar (paper 2: Spelling) – 15 minutes</a:t>
            </a:r>
          </a:p>
          <a:p>
            <a:pPr lvl="1">
              <a:lnSpc>
                <a:spcPct val="150000"/>
              </a:lnSpc>
              <a:spcBef>
                <a:spcPts val="0"/>
              </a:spcBef>
            </a:pPr>
            <a:r>
              <a:rPr lang="en-GB" sz="1400" dirty="0">
                <a:solidFill>
                  <a:srgbClr val="009900"/>
                </a:solidFill>
                <a:latin typeface="+mn-lt"/>
              </a:rPr>
              <a:t>Reading – 60 minutes </a:t>
            </a:r>
          </a:p>
          <a:p>
            <a:pPr lvl="1">
              <a:lnSpc>
                <a:spcPct val="150000"/>
              </a:lnSpc>
              <a:spcBef>
                <a:spcPts val="0"/>
              </a:spcBef>
            </a:pPr>
            <a:r>
              <a:rPr lang="en-GB" sz="1400" dirty="0">
                <a:solidFill>
                  <a:srgbClr val="009900"/>
                </a:solidFill>
                <a:latin typeface="+mn-lt"/>
              </a:rPr>
              <a:t>Maths (paper 1: Arithmetic) – 30 minutes</a:t>
            </a:r>
          </a:p>
          <a:p>
            <a:pPr lvl="1">
              <a:lnSpc>
                <a:spcPct val="150000"/>
              </a:lnSpc>
              <a:spcBef>
                <a:spcPts val="0"/>
              </a:spcBef>
            </a:pPr>
            <a:r>
              <a:rPr lang="en-GB" sz="1400" dirty="0">
                <a:solidFill>
                  <a:srgbClr val="009900"/>
                </a:solidFill>
                <a:latin typeface="+mn-lt"/>
              </a:rPr>
              <a:t>Maths (paper 2: Reasoning) – 40 minutes</a:t>
            </a:r>
          </a:p>
          <a:p>
            <a:pPr lvl="1">
              <a:lnSpc>
                <a:spcPct val="150000"/>
              </a:lnSpc>
              <a:spcBef>
                <a:spcPts val="0"/>
              </a:spcBef>
            </a:pPr>
            <a:r>
              <a:rPr lang="en-GB" sz="1400" dirty="0">
                <a:solidFill>
                  <a:srgbClr val="009900"/>
                </a:solidFill>
                <a:latin typeface="+mn-lt"/>
              </a:rPr>
              <a:t>Maths (paper 3: Reasoning) – 40 minutes</a:t>
            </a:r>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sz="2400" b="1"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a:xfrm>
            <a:off x="0" y="747253"/>
            <a:ext cx="8520600" cy="3829573"/>
          </a:xfrm>
        </p:spPr>
        <p:txBody>
          <a:bodyPr/>
          <a:lstStyle/>
          <a:p>
            <a:pPr marL="114300" indent="0">
              <a:buNone/>
            </a:pPr>
            <a:r>
              <a:rPr lang="en-GB" sz="1800" dirty="0"/>
              <a:t>Tests are marked externally. Once marked, the tests will be given the following scores:</a:t>
            </a:r>
          </a:p>
          <a:p>
            <a:pPr marL="114300" indent="0">
              <a:buNone/>
            </a:pPr>
            <a:endParaRPr lang="en-GB" sz="1800" dirty="0"/>
          </a:p>
          <a:p>
            <a:pPr>
              <a:lnSpc>
                <a:spcPct val="200000"/>
              </a:lnSpc>
            </a:pPr>
            <a:r>
              <a:rPr lang="en-GB" sz="1800" dirty="0"/>
              <a:t>A raw score (total number of marks achieved for each paper);</a:t>
            </a:r>
          </a:p>
          <a:p>
            <a:pPr>
              <a:lnSpc>
                <a:spcPct val="200000"/>
              </a:lnSpc>
            </a:pPr>
            <a:r>
              <a:rPr lang="en-GB" sz="1800" dirty="0"/>
              <a:t>A scaled score (see below);</a:t>
            </a:r>
          </a:p>
          <a:p>
            <a:pPr>
              <a:lnSpc>
                <a:spcPct val="200000"/>
              </a:lnSpc>
            </a:pPr>
            <a:r>
              <a:rPr lang="en-GB" sz="1800" dirty="0"/>
              <a:t>A judgement on if the National Standard has been met. </a:t>
            </a:r>
          </a:p>
          <a:p>
            <a:endParaRPr lang="en-GB" dirty="0"/>
          </a:p>
          <a:p>
            <a:pPr marL="114300" indent="0">
              <a:buNone/>
            </a:pPr>
            <a:endParaRPr lang="en-GB" dirty="0"/>
          </a:p>
          <a:p>
            <a:pPr marL="114300" indent="0">
              <a:buNone/>
            </a:pPr>
            <a:r>
              <a:rPr lang="en-GB" dirty="0"/>
              <a:t>Scaled scores range from 80 to 120. </a:t>
            </a:r>
          </a:p>
          <a:p>
            <a:pPr marL="114300" indent="0">
              <a:buNone/>
            </a:pPr>
            <a:endParaRPr lang="en-GB" dirty="0"/>
          </a:p>
          <a:p>
            <a:pPr marL="114300" indent="0">
              <a:buNone/>
            </a:pPr>
            <a:r>
              <a:rPr lang="en-GB" b="1" dirty="0">
                <a:solidFill>
                  <a:srgbClr val="009900"/>
                </a:solidFill>
              </a:rPr>
              <a:t>A scaled score of 100 or more shows the pupil is meeting the National Standard. </a:t>
            </a: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sz="2000" b="1" dirty="0">
                <a:solidFill>
                  <a:srgbClr val="009900"/>
                </a:solidFill>
              </a:rPr>
              <a:t>Spelling, Punctuation and Grammar: Tuesday 9</a:t>
            </a:r>
            <a:r>
              <a:rPr lang="en-GB" sz="2000" b="1" baseline="30000" dirty="0">
                <a:solidFill>
                  <a:srgbClr val="009900"/>
                </a:solidFill>
              </a:rPr>
              <a:t>th</a:t>
            </a:r>
            <a:r>
              <a:rPr lang="en-GB" sz="2000" b="1" dirty="0">
                <a:solidFill>
                  <a:srgbClr val="009900"/>
                </a:solidFill>
              </a:rPr>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a:xfrm>
            <a:off x="0" y="969890"/>
            <a:ext cx="8520600" cy="3829573"/>
          </a:xfrm>
        </p:spPr>
        <p:txBody>
          <a:bodyPr/>
          <a:lstStyle/>
          <a:p>
            <a:pPr marL="114300" indent="0">
              <a:buNone/>
            </a:pPr>
            <a:r>
              <a:rPr lang="en-GB" sz="2000" dirty="0"/>
              <a:t>Spelling, Punctuation and Grammar consists of two papers:</a:t>
            </a:r>
          </a:p>
          <a:p>
            <a:pPr marL="114300" indent="0">
              <a:buNone/>
            </a:pPr>
            <a:endParaRPr lang="en-GB" sz="2000" dirty="0"/>
          </a:p>
          <a:p>
            <a:r>
              <a:rPr lang="en-GB" sz="1800" b="1" dirty="0">
                <a:solidFill>
                  <a:srgbClr val="009900"/>
                </a:solidFill>
              </a:rPr>
              <a:t>Paper 1 </a:t>
            </a:r>
            <a:r>
              <a:rPr lang="en-GB" sz="1800" dirty="0"/>
              <a:t>focuses on all three elements (spelling, punctuation and grammar). </a:t>
            </a:r>
          </a:p>
          <a:p>
            <a:pPr marL="114300" indent="0">
              <a:buNone/>
            </a:pPr>
            <a:r>
              <a:rPr lang="en-GB" sz="1800" dirty="0"/>
              <a:t>     The paper lasts for </a:t>
            </a:r>
            <a:r>
              <a:rPr lang="en-GB" sz="1800" dirty="0">
                <a:solidFill>
                  <a:srgbClr val="009900"/>
                </a:solidFill>
              </a:rPr>
              <a:t>45 minutes</a:t>
            </a:r>
            <a:r>
              <a:rPr lang="en-GB" sz="1800" dirty="0"/>
              <a:t>. </a:t>
            </a:r>
          </a:p>
          <a:p>
            <a:endParaRPr lang="en-GB" sz="2000" dirty="0"/>
          </a:p>
          <a:p>
            <a:pPr marL="114300" indent="0">
              <a:buNone/>
            </a:pPr>
            <a:endParaRPr lang="en-GB" sz="2000" dirty="0"/>
          </a:p>
          <a:p>
            <a:r>
              <a:rPr lang="en-GB" sz="1800" b="1" dirty="0">
                <a:solidFill>
                  <a:srgbClr val="009900"/>
                </a:solidFill>
              </a:rPr>
              <a:t>Paper 2 </a:t>
            </a:r>
            <a:r>
              <a:rPr lang="en-GB" sz="1800" dirty="0"/>
              <a:t>consists of a spelling test only. </a:t>
            </a:r>
          </a:p>
          <a:p>
            <a:pPr marL="114300" indent="0">
              <a:buNone/>
            </a:pPr>
            <a:r>
              <a:rPr lang="en-GB" sz="1800" dirty="0"/>
              <a:t>     Approximately </a:t>
            </a:r>
            <a:r>
              <a:rPr lang="en-GB" sz="1800" dirty="0">
                <a:solidFill>
                  <a:srgbClr val="009900"/>
                </a:solidFill>
              </a:rPr>
              <a:t>15 minutes</a:t>
            </a:r>
            <a:r>
              <a:rPr lang="en-GB" sz="1800" dirty="0"/>
              <a:t>, although this is not a set amount of time </a:t>
            </a:r>
          </a:p>
          <a:p>
            <a:pPr marL="114300" indent="0">
              <a:buNone/>
            </a:pPr>
            <a:r>
              <a:rPr lang="en-GB" sz="1800" dirty="0"/>
              <a:t>     (pupils should be given as much time as they need to complete the test).</a:t>
            </a: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2000" b="1"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279895" y="927308"/>
            <a:ext cx="4514742" cy="3829573"/>
          </a:xfrm>
        </p:spPr>
        <p:txBody>
          <a:bodyPr/>
          <a:lstStyle/>
          <a:p>
            <a:pPr marL="114300" indent="0">
              <a:buNone/>
            </a:pPr>
            <a:r>
              <a:rPr lang="en-GB" dirty="0"/>
              <a:t>This test focuses on:</a:t>
            </a:r>
          </a:p>
          <a:p>
            <a:pPr>
              <a:lnSpc>
                <a:spcPct val="200000"/>
              </a:lnSpc>
            </a:pPr>
            <a:r>
              <a:rPr lang="en-GB" dirty="0">
                <a:solidFill>
                  <a:srgbClr val="009900"/>
                </a:solidFill>
                <a:latin typeface="+mn-lt"/>
              </a:rPr>
              <a:t>Grammatical terms/ word classes;</a:t>
            </a:r>
          </a:p>
          <a:p>
            <a:pPr>
              <a:lnSpc>
                <a:spcPct val="200000"/>
              </a:lnSpc>
            </a:pPr>
            <a:r>
              <a:rPr lang="en-GB" dirty="0">
                <a:solidFill>
                  <a:srgbClr val="009900"/>
                </a:solidFill>
              </a:rPr>
              <a:t>Functions of sentences;</a:t>
            </a:r>
          </a:p>
          <a:p>
            <a:pPr>
              <a:lnSpc>
                <a:spcPct val="200000"/>
              </a:lnSpc>
            </a:pPr>
            <a:r>
              <a:rPr lang="en-GB" dirty="0">
                <a:solidFill>
                  <a:srgbClr val="009900"/>
                </a:solidFill>
                <a:latin typeface="+mn-lt"/>
              </a:rPr>
              <a:t>Combining words, phrases and clauses;</a:t>
            </a:r>
          </a:p>
          <a:p>
            <a:pPr>
              <a:lnSpc>
                <a:spcPct val="200000"/>
              </a:lnSpc>
            </a:pPr>
            <a:r>
              <a:rPr lang="en-GB" dirty="0">
                <a:solidFill>
                  <a:srgbClr val="009900"/>
                </a:solidFill>
              </a:rPr>
              <a:t>Verb forms, tenses and consistency;</a:t>
            </a:r>
          </a:p>
          <a:p>
            <a:pPr>
              <a:lnSpc>
                <a:spcPct val="200000"/>
              </a:lnSpc>
            </a:pPr>
            <a:r>
              <a:rPr lang="en-GB" dirty="0">
                <a:solidFill>
                  <a:srgbClr val="009900"/>
                </a:solidFill>
              </a:rPr>
              <a:t>Punctuation;</a:t>
            </a:r>
          </a:p>
          <a:p>
            <a:pPr>
              <a:lnSpc>
                <a:spcPct val="200000"/>
              </a:lnSpc>
            </a:pPr>
            <a:r>
              <a:rPr lang="en-GB" dirty="0">
                <a:solidFill>
                  <a:srgbClr val="009900"/>
                </a:solidFill>
              </a:rPr>
              <a:t>Vocabulary;</a:t>
            </a:r>
          </a:p>
          <a:p>
            <a:pPr>
              <a:lnSpc>
                <a:spcPct val="200000"/>
              </a:lnSpc>
            </a:pPr>
            <a:r>
              <a:rPr lang="en-GB" dirty="0">
                <a:solidFill>
                  <a:srgbClr val="009900"/>
                </a:solidFill>
                <a:latin typeface="+mn-lt"/>
              </a:rPr>
              <a:t>Standard English and formality.</a:t>
            </a:r>
          </a:p>
          <a:p>
            <a:pPr marL="114300" indent="0">
              <a:buNone/>
            </a:pPr>
            <a:endParaRPr lang="en-GB" dirty="0"/>
          </a:p>
        </p:txBody>
      </p:sp>
      <p:sp>
        <p:nvSpPr>
          <p:cNvPr id="4" name="Text Placeholder 2">
            <a:extLst>
              <a:ext uri="{FF2B5EF4-FFF2-40B4-BE49-F238E27FC236}">
                <a16:creationId xmlns:a16="http://schemas.microsoft.com/office/drawing/2014/main" id="{41FDB115-09C5-4ABF-8613-DD423D23F0DD}"/>
              </a:ext>
            </a:extLst>
          </p:cNvPr>
          <p:cNvSpPr txBox="1">
            <a:spLocks/>
          </p:cNvSpPr>
          <p:nvPr/>
        </p:nvSpPr>
        <p:spPr>
          <a:xfrm>
            <a:off x="4645160" y="713588"/>
            <a:ext cx="3703709" cy="3829573"/>
          </a:xfrm>
          <a:prstGeom prst="rect">
            <a:avLst/>
          </a:prstGeom>
        </p:spPr>
        <p:txBody>
          <a:bodyPr spcFirstLastPara="1" vert="horz" wrap="square" lIns="91425" tIns="91425" rIns="91425" bIns="91425" rtlCol="0" anchor="t" anchorCtr="0">
            <a:noAutofit/>
          </a:bodyPr>
          <a:lstStyle>
            <a:lvl1pPr marL="457200" lvl="0" indent="-342900" algn="l" defTabSz="342900" rtl="0" eaLnBrk="1" latinLnBrk="0" hangingPunct="1">
              <a:spcBef>
                <a:spcPts val="0"/>
              </a:spcBef>
              <a:spcAft>
                <a:spcPts val="0"/>
              </a:spcAft>
              <a:buClr>
                <a:schemeClr val="accent1"/>
              </a:buClr>
              <a:buSzPts val="1800"/>
              <a:buFont typeface="Nunito"/>
              <a:buChar char="●"/>
              <a:defRPr sz="1600" kern="1200">
                <a:solidFill>
                  <a:schemeClr val="tx1"/>
                </a:solidFill>
                <a:latin typeface="+mn-lt"/>
                <a:ea typeface="Nunito"/>
                <a:cs typeface="Nunito"/>
                <a:sym typeface="Nunito"/>
              </a:defRPr>
            </a:lvl1pPr>
            <a:lvl2pPr marL="914400" lvl="1" indent="-317500" algn="l" defTabSz="342900" rtl="0" eaLnBrk="1" latinLnBrk="0" hangingPunct="1">
              <a:spcBef>
                <a:spcPts val="1600"/>
              </a:spcBef>
              <a:spcAft>
                <a:spcPts val="0"/>
              </a:spcAft>
              <a:buClr>
                <a:schemeClr val="accent1"/>
              </a:buClr>
              <a:buSzPts val="1400"/>
              <a:buFont typeface="Nunito"/>
              <a:buChar char="○"/>
              <a:defRPr sz="1200" kern="1200">
                <a:solidFill>
                  <a:schemeClr val="tx1">
                    <a:lumMod val="75000"/>
                    <a:lumOff val="25000"/>
                  </a:schemeClr>
                </a:solidFill>
                <a:latin typeface="Nunito"/>
                <a:ea typeface="Nunito"/>
                <a:cs typeface="Nunito"/>
                <a:sym typeface="Nunito"/>
              </a:defRPr>
            </a:lvl2pPr>
            <a:lvl3pPr marL="1371600" lvl="2" indent="-317500" algn="l" defTabSz="342900" rtl="0" eaLnBrk="1" latinLnBrk="0" hangingPunct="1">
              <a:spcBef>
                <a:spcPts val="1600"/>
              </a:spcBef>
              <a:spcAft>
                <a:spcPts val="0"/>
              </a:spcAft>
              <a:buClr>
                <a:schemeClr val="accent1"/>
              </a:buClr>
              <a:buSzPts val="1400"/>
              <a:buFont typeface="Wingdings 3" charset="2"/>
              <a:buChar char="■"/>
              <a:defRPr sz="1050" kern="1200">
                <a:solidFill>
                  <a:schemeClr val="tx1">
                    <a:lumMod val="75000"/>
                    <a:lumOff val="25000"/>
                  </a:schemeClr>
                </a:solidFill>
                <a:latin typeface="+mn-lt"/>
                <a:ea typeface="+mn-ea"/>
                <a:cs typeface="+mn-cs"/>
              </a:defRPr>
            </a:lvl3pPr>
            <a:lvl4pPr marL="1828800" lvl="3" indent="-317500" algn="l" defTabSz="342900" rtl="0" eaLnBrk="1" latinLnBrk="0" hangingPunct="1">
              <a:spcBef>
                <a:spcPts val="1600"/>
              </a:spcBef>
              <a:spcAft>
                <a:spcPts val="0"/>
              </a:spcAft>
              <a:buClr>
                <a:schemeClr val="accent1"/>
              </a:buClr>
              <a:buSzPts val="1400"/>
              <a:buFont typeface="Nunito"/>
              <a:buChar char="●"/>
              <a:defRPr sz="900" kern="1200">
                <a:solidFill>
                  <a:schemeClr val="tx1">
                    <a:lumMod val="75000"/>
                    <a:lumOff val="25000"/>
                  </a:schemeClr>
                </a:solidFill>
                <a:latin typeface="Nunito"/>
                <a:ea typeface="Nunito"/>
                <a:cs typeface="Nunito"/>
                <a:sym typeface="Nunito"/>
              </a:defRPr>
            </a:lvl4pPr>
            <a:lvl5pPr marL="2286000" lvl="4" indent="-317500" algn="l" defTabSz="342900" rtl="0" eaLnBrk="1" latinLnBrk="0" hangingPunct="1">
              <a:spcBef>
                <a:spcPts val="1600"/>
              </a:spcBef>
              <a:spcAft>
                <a:spcPts val="0"/>
              </a:spcAft>
              <a:buClr>
                <a:schemeClr val="accent1"/>
              </a:buClr>
              <a:buSzPts val="1400"/>
              <a:buFont typeface="Nunito"/>
              <a:buChar char="○"/>
              <a:defRPr sz="900" kern="1200">
                <a:solidFill>
                  <a:schemeClr val="tx1">
                    <a:lumMod val="75000"/>
                    <a:lumOff val="25000"/>
                  </a:schemeClr>
                </a:solidFill>
                <a:latin typeface="Nunito"/>
                <a:ea typeface="Nunito"/>
                <a:cs typeface="Nunito"/>
                <a:sym typeface="Nunito"/>
              </a:defRPr>
            </a:lvl5pPr>
            <a:lvl6pPr marL="2743200" lvl="5" indent="-317500" algn="l" defTabSz="342900" rtl="0" eaLnBrk="1" latinLnBrk="0" hangingPunct="1">
              <a:spcBef>
                <a:spcPts val="1600"/>
              </a:spcBef>
              <a:spcAft>
                <a:spcPts val="0"/>
              </a:spcAft>
              <a:buClr>
                <a:schemeClr val="accent1"/>
              </a:buClr>
              <a:buSzPts val="1400"/>
              <a:buFont typeface="Nunito"/>
              <a:buChar char="■"/>
              <a:defRPr sz="900" kern="1200">
                <a:solidFill>
                  <a:schemeClr val="tx1">
                    <a:lumMod val="75000"/>
                    <a:lumOff val="25000"/>
                  </a:schemeClr>
                </a:solidFill>
                <a:latin typeface="Nunito"/>
                <a:ea typeface="Nunito"/>
                <a:cs typeface="Nunito"/>
                <a:sym typeface="Nunito"/>
              </a:defRPr>
            </a:lvl6pPr>
            <a:lvl7pPr marL="3200400" lvl="6" indent="-317500" algn="l" defTabSz="342900" rtl="0" eaLnBrk="1" latinLnBrk="0" hangingPunct="1">
              <a:spcBef>
                <a:spcPts val="1600"/>
              </a:spcBef>
              <a:spcAft>
                <a:spcPts val="0"/>
              </a:spcAft>
              <a:buClr>
                <a:schemeClr val="accent1"/>
              </a:buClr>
              <a:buSzPts val="1400"/>
              <a:buFont typeface="Nunito"/>
              <a:buChar char="●"/>
              <a:defRPr sz="900" kern="1200">
                <a:solidFill>
                  <a:schemeClr val="tx1">
                    <a:lumMod val="75000"/>
                    <a:lumOff val="25000"/>
                  </a:schemeClr>
                </a:solidFill>
                <a:latin typeface="Nunito"/>
                <a:ea typeface="Nunito"/>
                <a:cs typeface="Nunito"/>
                <a:sym typeface="Nunito"/>
              </a:defRPr>
            </a:lvl7pPr>
            <a:lvl8pPr marL="3657600" lvl="7" indent="-317500" algn="l" defTabSz="342900" rtl="0" eaLnBrk="1" latinLnBrk="0" hangingPunct="1">
              <a:spcBef>
                <a:spcPts val="1600"/>
              </a:spcBef>
              <a:spcAft>
                <a:spcPts val="0"/>
              </a:spcAft>
              <a:buClr>
                <a:schemeClr val="accent1"/>
              </a:buClr>
              <a:buSzPts val="1400"/>
              <a:buFont typeface="Nunito"/>
              <a:buChar char="○"/>
              <a:defRPr sz="900" kern="1200">
                <a:solidFill>
                  <a:schemeClr val="tx1">
                    <a:lumMod val="75000"/>
                    <a:lumOff val="25000"/>
                  </a:schemeClr>
                </a:solidFill>
                <a:latin typeface="Nunito"/>
                <a:ea typeface="Nunito"/>
                <a:cs typeface="Nunito"/>
                <a:sym typeface="Nunito"/>
              </a:defRPr>
            </a:lvl8pPr>
            <a:lvl9pPr marL="4114800" lvl="8" indent="-317500" algn="l" defTabSz="342900" rtl="0" eaLnBrk="1" latinLnBrk="0" hangingPunct="1">
              <a:spcBef>
                <a:spcPts val="1600"/>
              </a:spcBef>
              <a:spcAft>
                <a:spcPts val="1600"/>
              </a:spcAft>
              <a:buClr>
                <a:schemeClr val="accent1"/>
              </a:buClr>
              <a:buSzPts val="1400"/>
              <a:buFont typeface="Nunito"/>
              <a:buChar char="■"/>
              <a:defRPr sz="900" kern="1200">
                <a:solidFill>
                  <a:schemeClr val="tx1">
                    <a:lumMod val="75000"/>
                    <a:lumOff val="25000"/>
                  </a:schemeClr>
                </a:solidFill>
                <a:latin typeface="Nunito"/>
                <a:ea typeface="Nunito"/>
                <a:cs typeface="Nunito"/>
                <a:sym typeface="Nunito"/>
              </a:defRPr>
            </a:lvl9pPr>
          </a:lstStyle>
          <a:p>
            <a:pPr marL="114300" indent="0">
              <a:buNone/>
            </a:pPr>
            <a:r>
              <a:rPr lang="en-GB" dirty="0"/>
              <a:t>This test requires a range of answer types - but does not require longer formal answers. </a:t>
            </a:r>
          </a:p>
          <a:p>
            <a:pPr indent="-298450">
              <a:lnSpc>
                <a:spcPct val="200000"/>
              </a:lnSpc>
              <a:buFont typeface="Arial" panose="020B0604020202020204" pitchFamily="34" charset="0"/>
              <a:buChar char="•"/>
            </a:pPr>
            <a:r>
              <a:rPr lang="en-GB" dirty="0">
                <a:solidFill>
                  <a:srgbClr val="009900"/>
                </a:solidFill>
              </a:rPr>
              <a:t>Circling</a:t>
            </a:r>
          </a:p>
          <a:p>
            <a:pPr indent="-298450">
              <a:lnSpc>
                <a:spcPct val="200000"/>
              </a:lnSpc>
              <a:buFont typeface="Arial" panose="020B0604020202020204" pitchFamily="34" charset="0"/>
              <a:buChar char="•"/>
            </a:pPr>
            <a:r>
              <a:rPr lang="en-GB" dirty="0">
                <a:solidFill>
                  <a:srgbClr val="009900"/>
                </a:solidFill>
              </a:rPr>
              <a:t>Drawing lines to connect</a:t>
            </a:r>
          </a:p>
          <a:p>
            <a:pPr indent="-298450">
              <a:lnSpc>
                <a:spcPct val="200000"/>
              </a:lnSpc>
              <a:buFont typeface="Arial" panose="020B0604020202020204" pitchFamily="34" charset="0"/>
              <a:buChar char="•"/>
            </a:pPr>
            <a:r>
              <a:rPr lang="en-GB" dirty="0">
                <a:solidFill>
                  <a:srgbClr val="009900"/>
                </a:solidFill>
              </a:rPr>
              <a:t>Multiple choice questions </a:t>
            </a:r>
          </a:p>
          <a:p>
            <a:pPr marL="158750" indent="0">
              <a:buNone/>
            </a:pPr>
            <a:r>
              <a:rPr lang="en-GB" dirty="0">
                <a:solidFill>
                  <a:srgbClr val="009900"/>
                </a:solidFill>
              </a:rPr>
              <a:t>     (including ticking tables)</a:t>
            </a:r>
          </a:p>
          <a:p>
            <a:pPr indent="-298450">
              <a:lnSpc>
                <a:spcPct val="200000"/>
              </a:lnSpc>
              <a:buFont typeface="Arial" panose="020B0604020202020204" pitchFamily="34" charset="0"/>
              <a:buChar char="•"/>
            </a:pPr>
            <a:r>
              <a:rPr lang="en-GB" dirty="0">
                <a:solidFill>
                  <a:srgbClr val="009900"/>
                </a:solidFill>
              </a:rPr>
              <a:t>One-word answers</a:t>
            </a:r>
          </a:p>
          <a:p>
            <a:pPr indent="-298450">
              <a:lnSpc>
                <a:spcPct val="200000"/>
              </a:lnSpc>
              <a:buFontTx/>
              <a:buChar char="-"/>
            </a:pPr>
            <a:r>
              <a:rPr lang="en-GB" dirty="0">
                <a:solidFill>
                  <a:srgbClr val="009900"/>
                </a:solidFill>
              </a:rPr>
              <a:t>Short answer questions </a:t>
            </a:r>
          </a:p>
          <a:p>
            <a:pPr marL="114300" indent="0">
              <a:buFont typeface="Nunito"/>
              <a:buNone/>
            </a:pPr>
            <a:endParaRPr lang="en-GB" dirty="0"/>
          </a:p>
          <a:p>
            <a:pPr marL="114300" indent="0">
              <a:buFont typeface="Nunito"/>
              <a:buNone/>
            </a:pPr>
            <a:endParaRPr lang="en-GB" dirty="0"/>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500"/>
                                        <p:tgtEl>
                                          <p:spTgt spid="4">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b="1" dirty="0">
                <a:solidFill>
                  <a:srgbClr val="009900"/>
                </a:solidFill>
              </a:rPr>
              <a:t>Spelling, Punctuation and Grammar: Paper 1</a:t>
            </a:r>
          </a:p>
        </p:txBody>
      </p:sp>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3"/>
          <a:stretch>
            <a:fillRect/>
          </a:stretch>
        </p:blipFill>
        <p:spPr>
          <a:xfrm>
            <a:off x="487413" y="758946"/>
            <a:ext cx="6013909" cy="258708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4"/>
          <a:stretch>
            <a:fillRect/>
          </a:stretch>
        </p:blipFill>
        <p:spPr>
          <a:xfrm>
            <a:off x="1394032" y="3729162"/>
            <a:ext cx="6389079" cy="1025519"/>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1394033" y="3735662"/>
            <a:ext cx="6389078" cy="859768"/>
            <a:chOff x="3001041" y="1676447"/>
            <a:chExt cx="6389078" cy="859768"/>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8108330" y="1676447"/>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b="1"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152673" y="1017599"/>
            <a:ext cx="8520600" cy="434776"/>
          </a:xfrm>
        </p:spPr>
        <p:txBody>
          <a:bodyPr/>
          <a:lstStyle/>
          <a:p>
            <a:pPr marL="114300" indent="0">
              <a:buNone/>
            </a:pPr>
            <a:r>
              <a:rPr lang="en-GB" dirty="0"/>
              <a:t>Shorter paper that focuses solely on spellings. </a:t>
            </a:r>
          </a:p>
          <a:p>
            <a:pPr marL="114300" indent="0">
              <a:buNone/>
            </a:pPr>
            <a:endParaRPr lang="en-GB" dirty="0"/>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524786" y="1643514"/>
            <a:ext cx="6251287" cy="2856923"/>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BACE33F-2520-4B92-BE1A-916A8ED603DE}"/>
              </a:ext>
            </a:extLst>
          </p:cNvPr>
          <p:cNvSpPr txBox="1"/>
          <p:nvPr/>
        </p:nvSpPr>
        <p:spPr>
          <a:xfrm>
            <a:off x="5446643" y="4751584"/>
            <a:ext cx="1113183" cy="369332"/>
          </a:xfrm>
          <a:prstGeom prst="rect">
            <a:avLst/>
          </a:prstGeom>
          <a:noFill/>
        </p:spPr>
        <p:txBody>
          <a:bodyPr wrap="square" rtlCol="0">
            <a:spAutoFit/>
          </a:bodyPr>
          <a:lstStyle/>
          <a:p>
            <a:r>
              <a:rPr lang="en-GB" dirty="0"/>
              <a:t>creature</a:t>
            </a:r>
          </a:p>
        </p:txBody>
      </p:sp>
    </p:spTree>
    <p:extLst>
      <p:ext uri="{BB962C8B-B14F-4D97-AF65-F5344CB8AC3E}">
        <p14:creationId xmlns:p14="http://schemas.microsoft.com/office/powerpoint/2010/main" val="34406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1043</TotalTime>
  <Words>1163</Words>
  <Application>Microsoft Office PowerPoint</Application>
  <PresentationFormat>On-screen Show (16:9)</PresentationFormat>
  <Paragraphs>174</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Trebuchet MS</vt:lpstr>
      <vt:lpstr>Wingdings</vt:lpstr>
      <vt:lpstr>Arial</vt:lpstr>
      <vt:lpstr>Wingdings 3</vt:lpstr>
      <vt:lpstr>Cambria Math</vt:lpstr>
      <vt:lpstr>Nunito Sans Light</vt:lpstr>
      <vt:lpstr>Nunito</vt:lpstr>
      <vt:lpstr>Facet</vt:lpstr>
      <vt:lpstr>  Year 6 SATs 2023  Presentation for Parents</vt:lpstr>
      <vt:lpstr>What are the SATs? </vt:lpstr>
      <vt:lpstr>When are the SATs? </vt:lpstr>
      <vt:lpstr>How are the SATs are completed?</vt:lpstr>
      <vt:lpstr>The results</vt:lpstr>
      <vt:lpstr>Spelling, Punctuation and Grammar: Tuesday 9th May</vt:lpstr>
      <vt:lpstr>Spelling, Punctuation and Grammar: Paper 1</vt:lpstr>
      <vt:lpstr>Spelling, Punctuation and Grammar: Paper 1</vt:lpstr>
      <vt:lpstr>Spelling, Punctuation and Grammar: Paper 2</vt:lpstr>
      <vt:lpstr>Reading -  Wednesday 10th May</vt:lpstr>
      <vt:lpstr>Reading</vt:lpstr>
      <vt:lpstr>Reading </vt:lpstr>
      <vt:lpstr>Reading </vt:lpstr>
      <vt:lpstr>Reading </vt:lpstr>
      <vt:lpstr>Maths Paper 1 (Arithmetic) Thursday 11th May</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Mrs L Graham</dc:creator>
  <cp:lastModifiedBy>Mrs C Lovegrove</cp:lastModifiedBy>
  <cp:revision>39</cp:revision>
  <cp:lastPrinted>2022-03-31T07:00:53Z</cp:lastPrinted>
  <dcterms:modified xsi:type="dcterms:W3CDTF">2023-03-26T19:33:27Z</dcterms:modified>
</cp:coreProperties>
</file>