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62" r:id="rId4"/>
    <p:sldId id="257" r:id="rId5"/>
    <p:sldId id="259" r:id="rId6"/>
    <p:sldId id="260" r:id="rId7"/>
    <p:sldId id="371" r:id="rId8"/>
    <p:sldId id="261" r:id="rId9"/>
    <p:sldId id="342" r:id="rId10"/>
    <p:sldId id="372" r:id="rId11"/>
    <p:sldId id="370" r:id="rId12"/>
    <p:sldId id="3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0818" autoAdjust="0"/>
  </p:normalViewPr>
  <p:slideViewPr>
    <p:cSldViewPr snapToGrid="0">
      <p:cViewPr varScale="1">
        <p:scale>
          <a:sx n="92" d="100"/>
          <a:sy n="92" d="100"/>
        </p:scale>
        <p:origin x="12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65EF5-CDB5-4510-9E2B-31DB65E9520B}"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083598E2-D581-4353-AC20-619FB8E341D7}">
      <dgm:prSet custT="1"/>
      <dgm:spPr/>
      <dgm:t>
        <a:bodyPr/>
        <a:lstStyle/>
        <a:p>
          <a:r>
            <a:rPr lang="en-US" sz="2400" dirty="0"/>
            <a:t>The check is taken in June – Year 4 </a:t>
          </a:r>
        </a:p>
        <a:p>
          <a:r>
            <a:rPr lang="en-US" sz="2400" dirty="0"/>
            <a:t>(1</a:t>
          </a:r>
          <a:r>
            <a:rPr lang="en-US" sz="2400" baseline="30000" dirty="0"/>
            <a:t>st</a:t>
          </a:r>
          <a:r>
            <a:rPr lang="en-US" sz="2400" dirty="0"/>
            <a:t> – fortnight)</a:t>
          </a:r>
        </a:p>
      </dgm:t>
    </dgm:pt>
    <dgm:pt modelId="{8F26E139-8357-41E5-AA97-DF061578FA0F}" type="parTrans" cxnId="{90F8CB7C-496E-4DB2-B987-3A4FE59D6112}">
      <dgm:prSet/>
      <dgm:spPr/>
      <dgm:t>
        <a:bodyPr/>
        <a:lstStyle/>
        <a:p>
          <a:endParaRPr lang="en-US"/>
        </a:p>
      </dgm:t>
    </dgm:pt>
    <dgm:pt modelId="{4E547D01-4E92-4719-8FE9-5A31DF266290}" type="sibTrans" cxnId="{90F8CB7C-496E-4DB2-B987-3A4FE59D6112}">
      <dgm:prSet/>
      <dgm:spPr/>
      <dgm:t>
        <a:bodyPr/>
        <a:lstStyle/>
        <a:p>
          <a:endParaRPr lang="en-US"/>
        </a:p>
      </dgm:t>
    </dgm:pt>
    <dgm:pt modelId="{083D678A-200D-4585-AF6B-C7E3D7E33A02}">
      <dgm:prSet custT="1"/>
      <dgm:spPr/>
      <dgm:t>
        <a:bodyPr/>
        <a:lstStyle/>
        <a:p>
          <a:r>
            <a:rPr lang="en-GB" sz="2400" dirty="0"/>
            <a:t>It is an on-screen check consisting of 25 times table questions. </a:t>
          </a:r>
          <a:endParaRPr lang="en-US" sz="2400" dirty="0"/>
        </a:p>
      </dgm:t>
    </dgm:pt>
    <dgm:pt modelId="{2368DA56-0854-4FDD-AF3C-F3ED5F89423C}" type="parTrans" cxnId="{EA368EFF-34DC-4BAF-9848-B34B5F7AD6AD}">
      <dgm:prSet/>
      <dgm:spPr/>
      <dgm:t>
        <a:bodyPr/>
        <a:lstStyle/>
        <a:p>
          <a:endParaRPr lang="en-US"/>
        </a:p>
      </dgm:t>
    </dgm:pt>
    <dgm:pt modelId="{33DAEA70-9283-4C76-BB7E-9EEAB68A3637}" type="sibTrans" cxnId="{EA368EFF-34DC-4BAF-9848-B34B5F7AD6AD}">
      <dgm:prSet/>
      <dgm:spPr/>
      <dgm:t>
        <a:bodyPr/>
        <a:lstStyle/>
        <a:p>
          <a:endParaRPr lang="en-US"/>
        </a:p>
      </dgm:t>
    </dgm:pt>
    <dgm:pt modelId="{E890715C-3943-4016-944E-7A94553AD7EC}">
      <dgm:prSet custT="1"/>
      <dgm:spPr/>
      <dgm:t>
        <a:bodyPr/>
        <a:lstStyle/>
        <a:p>
          <a:r>
            <a:rPr lang="en-GB" sz="2000" dirty="0"/>
            <a:t>There is an initial practice session where the children run through a whole test – this will be a few days before the actual assessment. </a:t>
          </a:r>
          <a:endParaRPr lang="en-US" sz="2000" dirty="0"/>
        </a:p>
      </dgm:t>
    </dgm:pt>
    <dgm:pt modelId="{3C06D87D-E2C2-4D51-91B2-3D085E51DC2F}" type="parTrans" cxnId="{170FB43E-9E7F-43C5-9613-9D353D460006}">
      <dgm:prSet/>
      <dgm:spPr/>
      <dgm:t>
        <a:bodyPr/>
        <a:lstStyle/>
        <a:p>
          <a:endParaRPr lang="en-US"/>
        </a:p>
      </dgm:t>
    </dgm:pt>
    <dgm:pt modelId="{9A1FA279-36E1-4838-8ADE-B5CCEFECDAD4}" type="sibTrans" cxnId="{170FB43E-9E7F-43C5-9613-9D353D460006}">
      <dgm:prSet/>
      <dgm:spPr/>
      <dgm:t>
        <a:bodyPr/>
        <a:lstStyle/>
        <a:p>
          <a:endParaRPr lang="en-US"/>
        </a:p>
      </dgm:t>
    </dgm:pt>
    <dgm:pt modelId="{EBCADAF3-7B35-42C5-BD52-DB33A4C951E0}">
      <dgm:prSet custT="1"/>
      <dgm:spPr/>
      <dgm:t>
        <a:bodyPr/>
        <a:lstStyle/>
        <a:p>
          <a:r>
            <a:rPr lang="en-GB" sz="2400" dirty="0"/>
            <a:t>Your child will then be able to answer 3 practice questions before taking the actual check. </a:t>
          </a:r>
          <a:endParaRPr lang="en-US" sz="2400" dirty="0"/>
        </a:p>
      </dgm:t>
    </dgm:pt>
    <dgm:pt modelId="{75EBBB7B-68F7-4CD8-BD46-CFAC9C04885C}" type="parTrans" cxnId="{5FAA9C07-3505-4227-B31E-A96E6C18A72F}">
      <dgm:prSet/>
      <dgm:spPr/>
      <dgm:t>
        <a:bodyPr/>
        <a:lstStyle/>
        <a:p>
          <a:endParaRPr lang="en-US"/>
        </a:p>
      </dgm:t>
    </dgm:pt>
    <dgm:pt modelId="{2D817DD1-4CF6-4A11-BF4A-5276F6A98AD3}" type="sibTrans" cxnId="{5FAA9C07-3505-4227-B31E-A96E6C18A72F}">
      <dgm:prSet/>
      <dgm:spPr/>
      <dgm:t>
        <a:bodyPr/>
        <a:lstStyle/>
        <a:p>
          <a:endParaRPr lang="en-US"/>
        </a:p>
      </dgm:t>
    </dgm:pt>
    <dgm:pt modelId="{9860EBFE-8A24-485C-9B3B-7AE2F2C886B0}">
      <dgm:prSet/>
      <dgm:spPr/>
      <dgm:t>
        <a:bodyPr/>
        <a:lstStyle/>
        <a:p>
          <a:r>
            <a:rPr lang="en-GB" dirty="0"/>
            <a:t>They will then have 6 seconds to answer each question. </a:t>
          </a:r>
          <a:endParaRPr lang="en-US" dirty="0"/>
        </a:p>
      </dgm:t>
    </dgm:pt>
    <dgm:pt modelId="{A35174C5-D456-4152-A05D-2984F030569D}" type="parTrans" cxnId="{FB784D86-0A8F-4BDF-AE79-08D3CE9B2948}">
      <dgm:prSet/>
      <dgm:spPr/>
      <dgm:t>
        <a:bodyPr/>
        <a:lstStyle/>
        <a:p>
          <a:endParaRPr lang="en-US"/>
        </a:p>
      </dgm:t>
    </dgm:pt>
    <dgm:pt modelId="{5B877810-2C89-4F07-AEE3-BFEB2B77D40B}" type="sibTrans" cxnId="{FB784D86-0A8F-4BDF-AE79-08D3CE9B2948}">
      <dgm:prSet/>
      <dgm:spPr/>
      <dgm:t>
        <a:bodyPr/>
        <a:lstStyle/>
        <a:p>
          <a:endParaRPr lang="en-US"/>
        </a:p>
      </dgm:t>
    </dgm:pt>
    <dgm:pt modelId="{F3694C88-4C46-4312-9DC3-DC1E7EE321C1}">
      <dgm:prSet/>
      <dgm:spPr/>
      <dgm:t>
        <a:bodyPr/>
        <a:lstStyle/>
        <a:p>
          <a:r>
            <a:rPr lang="en-GB" dirty="0"/>
            <a:t>On average, the check should take no longer than 5 minutes to complete.</a:t>
          </a:r>
          <a:endParaRPr lang="en-US" dirty="0"/>
        </a:p>
      </dgm:t>
    </dgm:pt>
    <dgm:pt modelId="{502EF903-3553-45F9-B219-5B23B1ACF0D5}" type="parTrans" cxnId="{04C086BC-14ED-4638-9403-7CC0ED5CAD27}">
      <dgm:prSet/>
      <dgm:spPr/>
      <dgm:t>
        <a:bodyPr/>
        <a:lstStyle/>
        <a:p>
          <a:endParaRPr lang="en-US"/>
        </a:p>
      </dgm:t>
    </dgm:pt>
    <dgm:pt modelId="{A392D26A-1719-456A-9F28-28C7C5FEE153}" type="sibTrans" cxnId="{04C086BC-14ED-4638-9403-7CC0ED5CAD27}">
      <dgm:prSet/>
      <dgm:spPr/>
      <dgm:t>
        <a:bodyPr/>
        <a:lstStyle/>
        <a:p>
          <a:endParaRPr lang="en-US"/>
        </a:p>
      </dgm:t>
    </dgm:pt>
    <dgm:pt modelId="{DF92798A-7A91-467C-8804-9FAA2FE12DF7}" type="pres">
      <dgm:prSet presAssocID="{85465EF5-CDB5-4510-9E2B-31DB65E9520B}" presName="Name0" presStyleCnt="0">
        <dgm:presLayoutVars>
          <dgm:dir/>
          <dgm:resizeHandles val="exact"/>
        </dgm:presLayoutVars>
      </dgm:prSet>
      <dgm:spPr/>
    </dgm:pt>
    <dgm:pt modelId="{C15F1638-6EFF-461E-9E0A-376E92A1E215}" type="pres">
      <dgm:prSet presAssocID="{083598E2-D581-4353-AC20-619FB8E341D7}" presName="node" presStyleLbl="node1" presStyleIdx="0" presStyleCnt="6">
        <dgm:presLayoutVars>
          <dgm:bulletEnabled val="1"/>
        </dgm:presLayoutVars>
      </dgm:prSet>
      <dgm:spPr/>
    </dgm:pt>
    <dgm:pt modelId="{524686A6-BF98-46C1-A1E6-36C4D3EC2027}" type="pres">
      <dgm:prSet presAssocID="{4E547D01-4E92-4719-8FE9-5A31DF266290}" presName="sibTrans" presStyleLbl="sibTrans1D1" presStyleIdx="0" presStyleCnt="5"/>
      <dgm:spPr/>
    </dgm:pt>
    <dgm:pt modelId="{E5C6B5B9-FF8E-4302-88A7-95B7A29DC6A0}" type="pres">
      <dgm:prSet presAssocID="{4E547D01-4E92-4719-8FE9-5A31DF266290}" presName="connectorText" presStyleLbl="sibTrans1D1" presStyleIdx="0" presStyleCnt="5"/>
      <dgm:spPr/>
    </dgm:pt>
    <dgm:pt modelId="{63B4AB11-8C31-42A5-8EB9-0234AE1E8761}" type="pres">
      <dgm:prSet presAssocID="{083D678A-200D-4585-AF6B-C7E3D7E33A02}" presName="node" presStyleLbl="node1" presStyleIdx="1" presStyleCnt="6">
        <dgm:presLayoutVars>
          <dgm:bulletEnabled val="1"/>
        </dgm:presLayoutVars>
      </dgm:prSet>
      <dgm:spPr/>
    </dgm:pt>
    <dgm:pt modelId="{6FFD2154-93C2-47DD-813E-54B74C39F498}" type="pres">
      <dgm:prSet presAssocID="{33DAEA70-9283-4C76-BB7E-9EEAB68A3637}" presName="sibTrans" presStyleLbl="sibTrans1D1" presStyleIdx="1" presStyleCnt="5"/>
      <dgm:spPr/>
    </dgm:pt>
    <dgm:pt modelId="{344EC204-D319-40E4-A332-7943413C9837}" type="pres">
      <dgm:prSet presAssocID="{33DAEA70-9283-4C76-BB7E-9EEAB68A3637}" presName="connectorText" presStyleLbl="sibTrans1D1" presStyleIdx="1" presStyleCnt="5"/>
      <dgm:spPr/>
    </dgm:pt>
    <dgm:pt modelId="{3B305C9B-7E43-4046-990A-20754BB83B39}" type="pres">
      <dgm:prSet presAssocID="{E890715C-3943-4016-944E-7A94553AD7EC}" presName="node" presStyleLbl="node1" presStyleIdx="2" presStyleCnt="6">
        <dgm:presLayoutVars>
          <dgm:bulletEnabled val="1"/>
        </dgm:presLayoutVars>
      </dgm:prSet>
      <dgm:spPr/>
    </dgm:pt>
    <dgm:pt modelId="{86714359-3B51-4137-9927-F1164D3F55AB}" type="pres">
      <dgm:prSet presAssocID="{9A1FA279-36E1-4838-8ADE-B5CCEFECDAD4}" presName="sibTrans" presStyleLbl="sibTrans1D1" presStyleIdx="2" presStyleCnt="5"/>
      <dgm:spPr/>
    </dgm:pt>
    <dgm:pt modelId="{E17B19A2-E640-401D-9B8E-6AB755B52988}" type="pres">
      <dgm:prSet presAssocID="{9A1FA279-36E1-4838-8ADE-B5CCEFECDAD4}" presName="connectorText" presStyleLbl="sibTrans1D1" presStyleIdx="2" presStyleCnt="5"/>
      <dgm:spPr/>
    </dgm:pt>
    <dgm:pt modelId="{A8EE6386-CC14-4375-8615-250B9A0D301C}" type="pres">
      <dgm:prSet presAssocID="{EBCADAF3-7B35-42C5-BD52-DB33A4C951E0}" presName="node" presStyleLbl="node1" presStyleIdx="3" presStyleCnt="6">
        <dgm:presLayoutVars>
          <dgm:bulletEnabled val="1"/>
        </dgm:presLayoutVars>
      </dgm:prSet>
      <dgm:spPr/>
    </dgm:pt>
    <dgm:pt modelId="{8658BA48-AEA4-4F81-A39D-AFBE09F28706}" type="pres">
      <dgm:prSet presAssocID="{2D817DD1-4CF6-4A11-BF4A-5276F6A98AD3}" presName="sibTrans" presStyleLbl="sibTrans1D1" presStyleIdx="3" presStyleCnt="5"/>
      <dgm:spPr/>
    </dgm:pt>
    <dgm:pt modelId="{1AA0B7CB-4442-4B34-99FA-4A10D06AEB9E}" type="pres">
      <dgm:prSet presAssocID="{2D817DD1-4CF6-4A11-BF4A-5276F6A98AD3}" presName="connectorText" presStyleLbl="sibTrans1D1" presStyleIdx="3" presStyleCnt="5"/>
      <dgm:spPr/>
    </dgm:pt>
    <dgm:pt modelId="{826EC1AC-F0F0-4EC9-877D-F23FDB56ECDD}" type="pres">
      <dgm:prSet presAssocID="{9860EBFE-8A24-485C-9B3B-7AE2F2C886B0}" presName="node" presStyleLbl="node1" presStyleIdx="4" presStyleCnt="6">
        <dgm:presLayoutVars>
          <dgm:bulletEnabled val="1"/>
        </dgm:presLayoutVars>
      </dgm:prSet>
      <dgm:spPr/>
    </dgm:pt>
    <dgm:pt modelId="{60DBB19A-243F-4689-B94A-37CE00E7015E}" type="pres">
      <dgm:prSet presAssocID="{5B877810-2C89-4F07-AEE3-BFEB2B77D40B}" presName="sibTrans" presStyleLbl="sibTrans1D1" presStyleIdx="4" presStyleCnt="5"/>
      <dgm:spPr/>
    </dgm:pt>
    <dgm:pt modelId="{27D43531-DE53-4BC5-93BD-B9F1BB4362A4}" type="pres">
      <dgm:prSet presAssocID="{5B877810-2C89-4F07-AEE3-BFEB2B77D40B}" presName="connectorText" presStyleLbl="sibTrans1D1" presStyleIdx="4" presStyleCnt="5"/>
      <dgm:spPr/>
    </dgm:pt>
    <dgm:pt modelId="{E21E5813-D64E-47ED-904F-80652E50A9EA}" type="pres">
      <dgm:prSet presAssocID="{F3694C88-4C46-4312-9DC3-DC1E7EE321C1}" presName="node" presStyleLbl="node1" presStyleIdx="5" presStyleCnt="6">
        <dgm:presLayoutVars>
          <dgm:bulletEnabled val="1"/>
        </dgm:presLayoutVars>
      </dgm:prSet>
      <dgm:spPr/>
    </dgm:pt>
  </dgm:ptLst>
  <dgm:cxnLst>
    <dgm:cxn modelId="{5FAA9C07-3505-4227-B31E-A96E6C18A72F}" srcId="{85465EF5-CDB5-4510-9E2B-31DB65E9520B}" destId="{EBCADAF3-7B35-42C5-BD52-DB33A4C951E0}" srcOrd="3" destOrd="0" parTransId="{75EBBB7B-68F7-4CD8-BD46-CFAC9C04885C}" sibTransId="{2D817DD1-4CF6-4A11-BF4A-5276F6A98AD3}"/>
    <dgm:cxn modelId="{9AC22B18-974F-4D9E-AC28-E38FEF7DD898}" type="presOf" srcId="{083598E2-D581-4353-AC20-619FB8E341D7}" destId="{C15F1638-6EFF-461E-9E0A-376E92A1E215}" srcOrd="0" destOrd="0" presId="urn:microsoft.com/office/officeart/2016/7/layout/RepeatingBendingProcessNew"/>
    <dgm:cxn modelId="{06B56922-3E91-4F7F-B8EE-8FE5BEF3EC53}" type="presOf" srcId="{9A1FA279-36E1-4838-8ADE-B5CCEFECDAD4}" destId="{E17B19A2-E640-401D-9B8E-6AB755B52988}" srcOrd="1" destOrd="0" presId="urn:microsoft.com/office/officeart/2016/7/layout/RepeatingBendingProcessNew"/>
    <dgm:cxn modelId="{F06E3E25-EA7E-46FD-8C66-C810DB138F78}" type="presOf" srcId="{5B877810-2C89-4F07-AEE3-BFEB2B77D40B}" destId="{60DBB19A-243F-4689-B94A-37CE00E7015E}" srcOrd="0" destOrd="0" presId="urn:microsoft.com/office/officeart/2016/7/layout/RepeatingBendingProcessNew"/>
    <dgm:cxn modelId="{F5E4F832-FCB7-438B-8C34-4225836185BF}" type="presOf" srcId="{4E547D01-4E92-4719-8FE9-5A31DF266290}" destId="{524686A6-BF98-46C1-A1E6-36C4D3EC2027}" srcOrd="0" destOrd="0" presId="urn:microsoft.com/office/officeart/2016/7/layout/RepeatingBendingProcessNew"/>
    <dgm:cxn modelId="{29E8BD35-1A2D-42E2-9916-50CC7F323BA3}" type="presOf" srcId="{33DAEA70-9283-4C76-BB7E-9EEAB68A3637}" destId="{344EC204-D319-40E4-A332-7943413C9837}" srcOrd="1" destOrd="0" presId="urn:microsoft.com/office/officeart/2016/7/layout/RepeatingBendingProcessNew"/>
    <dgm:cxn modelId="{170FB43E-9E7F-43C5-9613-9D353D460006}" srcId="{85465EF5-CDB5-4510-9E2B-31DB65E9520B}" destId="{E890715C-3943-4016-944E-7A94553AD7EC}" srcOrd="2" destOrd="0" parTransId="{3C06D87D-E2C2-4D51-91B2-3D085E51DC2F}" sibTransId="{9A1FA279-36E1-4838-8ADE-B5CCEFECDAD4}"/>
    <dgm:cxn modelId="{37CCD05D-E790-4FD9-AE66-925CD2AD997A}" type="presOf" srcId="{F3694C88-4C46-4312-9DC3-DC1E7EE321C1}" destId="{E21E5813-D64E-47ED-904F-80652E50A9EA}" srcOrd="0" destOrd="0" presId="urn:microsoft.com/office/officeart/2016/7/layout/RepeatingBendingProcessNew"/>
    <dgm:cxn modelId="{00A9D74B-27B4-4C5E-BC3C-06A526495A80}" type="presOf" srcId="{2D817DD1-4CF6-4A11-BF4A-5276F6A98AD3}" destId="{1AA0B7CB-4442-4B34-99FA-4A10D06AEB9E}" srcOrd="1" destOrd="0" presId="urn:microsoft.com/office/officeart/2016/7/layout/RepeatingBendingProcessNew"/>
    <dgm:cxn modelId="{D834EC75-828F-49A6-ABA1-E5D13D3CD975}" type="presOf" srcId="{9860EBFE-8A24-485C-9B3B-7AE2F2C886B0}" destId="{826EC1AC-F0F0-4EC9-877D-F23FDB56ECDD}" srcOrd="0" destOrd="0" presId="urn:microsoft.com/office/officeart/2016/7/layout/RepeatingBendingProcessNew"/>
    <dgm:cxn modelId="{5CAB207C-ADBC-4214-8400-310130EFBB25}" type="presOf" srcId="{EBCADAF3-7B35-42C5-BD52-DB33A4C951E0}" destId="{A8EE6386-CC14-4375-8615-250B9A0D301C}" srcOrd="0" destOrd="0" presId="urn:microsoft.com/office/officeart/2016/7/layout/RepeatingBendingProcessNew"/>
    <dgm:cxn modelId="{90F8CB7C-496E-4DB2-B987-3A4FE59D6112}" srcId="{85465EF5-CDB5-4510-9E2B-31DB65E9520B}" destId="{083598E2-D581-4353-AC20-619FB8E341D7}" srcOrd="0" destOrd="0" parTransId="{8F26E139-8357-41E5-AA97-DF061578FA0F}" sibTransId="{4E547D01-4E92-4719-8FE9-5A31DF266290}"/>
    <dgm:cxn modelId="{EC801286-25AC-4489-A05A-AD409DC4272A}" type="presOf" srcId="{85465EF5-CDB5-4510-9E2B-31DB65E9520B}" destId="{DF92798A-7A91-467C-8804-9FAA2FE12DF7}" srcOrd="0" destOrd="0" presId="urn:microsoft.com/office/officeart/2016/7/layout/RepeatingBendingProcessNew"/>
    <dgm:cxn modelId="{FB784D86-0A8F-4BDF-AE79-08D3CE9B2948}" srcId="{85465EF5-CDB5-4510-9E2B-31DB65E9520B}" destId="{9860EBFE-8A24-485C-9B3B-7AE2F2C886B0}" srcOrd="4" destOrd="0" parTransId="{A35174C5-D456-4152-A05D-2984F030569D}" sibTransId="{5B877810-2C89-4F07-AEE3-BFEB2B77D40B}"/>
    <dgm:cxn modelId="{3AED929D-F91B-4D5D-9737-C06B94F4C6DE}" type="presOf" srcId="{083D678A-200D-4585-AF6B-C7E3D7E33A02}" destId="{63B4AB11-8C31-42A5-8EB9-0234AE1E8761}" srcOrd="0" destOrd="0" presId="urn:microsoft.com/office/officeart/2016/7/layout/RepeatingBendingProcessNew"/>
    <dgm:cxn modelId="{04C086BC-14ED-4638-9403-7CC0ED5CAD27}" srcId="{85465EF5-CDB5-4510-9E2B-31DB65E9520B}" destId="{F3694C88-4C46-4312-9DC3-DC1E7EE321C1}" srcOrd="5" destOrd="0" parTransId="{502EF903-3553-45F9-B219-5B23B1ACF0D5}" sibTransId="{A392D26A-1719-456A-9F28-28C7C5FEE153}"/>
    <dgm:cxn modelId="{40329BE0-88E6-4D3E-A2CF-A7354358C07D}" type="presOf" srcId="{5B877810-2C89-4F07-AEE3-BFEB2B77D40B}" destId="{27D43531-DE53-4BC5-93BD-B9F1BB4362A4}" srcOrd="1" destOrd="0" presId="urn:microsoft.com/office/officeart/2016/7/layout/RepeatingBendingProcessNew"/>
    <dgm:cxn modelId="{FB34CAE4-83E8-49DF-96BF-79E69149694C}" type="presOf" srcId="{E890715C-3943-4016-944E-7A94553AD7EC}" destId="{3B305C9B-7E43-4046-990A-20754BB83B39}" srcOrd="0" destOrd="0" presId="urn:microsoft.com/office/officeart/2016/7/layout/RepeatingBendingProcessNew"/>
    <dgm:cxn modelId="{14EA3EEB-C9C7-44A6-8619-0C19C43B6963}" type="presOf" srcId="{2D817DD1-4CF6-4A11-BF4A-5276F6A98AD3}" destId="{8658BA48-AEA4-4F81-A39D-AFBE09F28706}" srcOrd="0" destOrd="0" presId="urn:microsoft.com/office/officeart/2016/7/layout/RepeatingBendingProcessNew"/>
    <dgm:cxn modelId="{93058AEB-9EBC-4E70-929F-C4E34C1A5761}" type="presOf" srcId="{33DAEA70-9283-4C76-BB7E-9EEAB68A3637}" destId="{6FFD2154-93C2-47DD-813E-54B74C39F498}" srcOrd="0" destOrd="0" presId="urn:microsoft.com/office/officeart/2016/7/layout/RepeatingBendingProcessNew"/>
    <dgm:cxn modelId="{87AD3CF3-88F0-4972-B126-7106C95D9995}" type="presOf" srcId="{4E547D01-4E92-4719-8FE9-5A31DF266290}" destId="{E5C6B5B9-FF8E-4302-88A7-95B7A29DC6A0}" srcOrd="1" destOrd="0" presId="urn:microsoft.com/office/officeart/2016/7/layout/RepeatingBendingProcessNew"/>
    <dgm:cxn modelId="{29F942F6-8AAD-4607-9514-0B1E0834DB54}" type="presOf" srcId="{9A1FA279-36E1-4838-8ADE-B5CCEFECDAD4}" destId="{86714359-3B51-4137-9927-F1164D3F55AB}" srcOrd="0" destOrd="0" presId="urn:microsoft.com/office/officeart/2016/7/layout/RepeatingBendingProcessNew"/>
    <dgm:cxn modelId="{EA368EFF-34DC-4BAF-9848-B34B5F7AD6AD}" srcId="{85465EF5-CDB5-4510-9E2B-31DB65E9520B}" destId="{083D678A-200D-4585-AF6B-C7E3D7E33A02}" srcOrd="1" destOrd="0" parTransId="{2368DA56-0854-4FDD-AF3C-F3ED5F89423C}" sibTransId="{33DAEA70-9283-4C76-BB7E-9EEAB68A3637}"/>
    <dgm:cxn modelId="{A5F9850E-B43C-478C-9766-8C91C00871F6}" type="presParOf" srcId="{DF92798A-7A91-467C-8804-9FAA2FE12DF7}" destId="{C15F1638-6EFF-461E-9E0A-376E92A1E215}" srcOrd="0" destOrd="0" presId="urn:microsoft.com/office/officeart/2016/7/layout/RepeatingBendingProcessNew"/>
    <dgm:cxn modelId="{B9A4E5FC-579A-402A-B236-D9C16694E0B9}" type="presParOf" srcId="{DF92798A-7A91-467C-8804-9FAA2FE12DF7}" destId="{524686A6-BF98-46C1-A1E6-36C4D3EC2027}" srcOrd="1" destOrd="0" presId="urn:microsoft.com/office/officeart/2016/7/layout/RepeatingBendingProcessNew"/>
    <dgm:cxn modelId="{FFBF9486-82A4-4773-A9E8-B024E07AAF4A}" type="presParOf" srcId="{524686A6-BF98-46C1-A1E6-36C4D3EC2027}" destId="{E5C6B5B9-FF8E-4302-88A7-95B7A29DC6A0}" srcOrd="0" destOrd="0" presId="urn:microsoft.com/office/officeart/2016/7/layout/RepeatingBendingProcessNew"/>
    <dgm:cxn modelId="{45F7DCB1-3F83-4E6C-BE17-1BFC62169071}" type="presParOf" srcId="{DF92798A-7A91-467C-8804-9FAA2FE12DF7}" destId="{63B4AB11-8C31-42A5-8EB9-0234AE1E8761}" srcOrd="2" destOrd="0" presId="urn:microsoft.com/office/officeart/2016/7/layout/RepeatingBendingProcessNew"/>
    <dgm:cxn modelId="{9FACEB07-7CC1-4ADC-8C9C-08B98AA8A04C}" type="presParOf" srcId="{DF92798A-7A91-467C-8804-9FAA2FE12DF7}" destId="{6FFD2154-93C2-47DD-813E-54B74C39F498}" srcOrd="3" destOrd="0" presId="urn:microsoft.com/office/officeart/2016/7/layout/RepeatingBendingProcessNew"/>
    <dgm:cxn modelId="{21175E95-2689-4AC1-9864-BEAC249A17C4}" type="presParOf" srcId="{6FFD2154-93C2-47DD-813E-54B74C39F498}" destId="{344EC204-D319-40E4-A332-7943413C9837}" srcOrd="0" destOrd="0" presId="urn:microsoft.com/office/officeart/2016/7/layout/RepeatingBendingProcessNew"/>
    <dgm:cxn modelId="{037DE75A-DB83-4759-8BC5-AD34F351B125}" type="presParOf" srcId="{DF92798A-7A91-467C-8804-9FAA2FE12DF7}" destId="{3B305C9B-7E43-4046-990A-20754BB83B39}" srcOrd="4" destOrd="0" presId="urn:microsoft.com/office/officeart/2016/7/layout/RepeatingBendingProcessNew"/>
    <dgm:cxn modelId="{E04A7208-1355-4C99-8EF2-8D08991956A5}" type="presParOf" srcId="{DF92798A-7A91-467C-8804-9FAA2FE12DF7}" destId="{86714359-3B51-4137-9927-F1164D3F55AB}" srcOrd="5" destOrd="0" presId="urn:microsoft.com/office/officeart/2016/7/layout/RepeatingBendingProcessNew"/>
    <dgm:cxn modelId="{A6D9BA5F-5FA5-40C7-B2B4-0B3599FDCE19}" type="presParOf" srcId="{86714359-3B51-4137-9927-F1164D3F55AB}" destId="{E17B19A2-E640-401D-9B8E-6AB755B52988}" srcOrd="0" destOrd="0" presId="urn:microsoft.com/office/officeart/2016/7/layout/RepeatingBendingProcessNew"/>
    <dgm:cxn modelId="{6E4AA5EF-7FF7-4590-A499-594F41A06E01}" type="presParOf" srcId="{DF92798A-7A91-467C-8804-9FAA2FE12DF7}" destId="{A8EE6386-CC14-4375-8615-250B9A0D301C}" srcOrd="6" destOrd="0" presId="urn:microsoft.com/office/officeart/2016/7/layout/RepeatingBendingProcessNew"/>
    <dgm:cxn modelId="{9713F6FC-BFC1-42F0-8C1C-50B7E767D1B3}" type="presParOf" srcId="{DF92798A-7A91-467C-8804-9FAA2FE12DF7}" destId="{8658BA48-AEA4-4F81-A39D-AFBE09F28706}" srcOrd="7" destOrd="0" presId="urn:microsoft.com/office/officeart/2016/7/layout/RepeatingBendingProcessNew"/>
    <dgm:cxn modelId="{AA1274D3-5216-4F91-9515-3E7A4F93BD0E}" type="presParOf" srcId="{8658BA48-AEA4-4F81-A39D-AFBE09F28706}" destId="{1AA0B7CB-4442-4B34-99FA-4A10D06AEB9E}" srcOrd="0" destOrd="0" presId="urn:microsoft.com/office/officeart/2016/7/layout/RepeatingBendingProcessNew"/>
    <dgm:cxn modelId="{8B4CE98D-3654-4341-A9EA-085EEBA15DE3}" type="presParOf" srcId="{DF92798A-7A91-467C-8804-9FAA2FE12DF7}" destId="{826EC1AC-F0F0-4EC9-877D-F23FDB56ECDD}" srcOrd="8" destOrd="0" presId="urn:microsoft.com/office/officeart/2016/7/layout/RepeatingBendingProcessNew"/>
    <dgm:cxn modelId="{2219AA4F-157A-4D31-AD8F-1B6D2E6C339E}" type="presParOf" srcId="{DF92798A-7A91-467C-8804-9FAA2FE12DF7}" destId="{60DBB19A-243F-4689-B94A-37CE00E7015E}" srcOrd="9" destOrd="0" presId="urn:microsoft.com/office/officeart/2016/7/layout/RepeatingBendingProcessNew"/>
    <dgm:cxn modelId="{8CE16F39-4B7D-4765-AF3E-D29B4DCE08FE}" type="presParOf" srcId="{60DBB19A-243F-4689-B94A-37CE00E7015E}" destId="{27D43531-DE53-4BC5-93BD-B9F1BB4362A4}" srcOrd="0" destOrd="0" presId="urn:microsoft.com/office/officeart/2016/7/layout/RepeatingBendingProcessNew"/>
    <dgm:cxn modelId="{CFB91AED-1F30-4EF1-BA33-6E89A5460A6C}" type="presParOf" srcId="{DF92798A-7A91-467C-8804-9FAA2FE12DF7}" destId="{E21E5813-D64E-47ED-904F-80652E50A9EA}"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9760FD-5F90-4D43-84DE-13335FF9982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E4A8E22-522F-4749-B304-93D8F865844E}">
      <dgm:prSet/>
      <dgm:spPr/>
      <dgm:t>
        <a:bodyPr/>
        <a:lstStyle/>
        <a:p>
          <a:r>
            <a:rPr lang="en-GB"/>
            <a:t>There are several access arrangements available for the check, which can be used to support pupils with specific needs. Your child’s teacher will ensure that the access arrangements are appropriate for your child before they take the check in June.</a:t>
          </a:r>
          <a:endParaRPr lang="en-US"/>
        </a:p>
      </dgm:t>
    </dgm:pt>
    <dgm:pt modelId="{AE37FC87-3F29-42C5-81CC-042AB6309875}" type="parTrans" cxnId="{FE9BABC6-0641-4755-9455-A4A26FE55138}">
      <dgm:prSet/>
      <dgm:spPr/>
      <dgm:t>
        <a:bodyPr/>
        <a:lstStyle/>
        <a:p>
          <a:endParaRPr lang="en-US"/>
        </a:p>
      </dgm:t>
    </dgm:pt>
    <dgm:pt modelId="{AC0FEF47-9DC4-4434-8647-914F99B4A026}" type="sibTrans" cxnId="{FE9BABC6-0641-4755-9455-A4A26FE55138}">
      <dgm:prSet/>
      <dgm:spPr/>
      <dgm:t>
        <a:bodyPr/>
        <a:lstStyle/>
        <a:p>
          <a:endParaRPr lang="en-US"/>
        </a:p>
      </dgm:t>
    </dgm:pt>
    <dgm:pt modelId="{6342248E-ADE6-42EB-B3CF-37B96AB9E8BC}">
      <dgm:prSet/>
      <dgm:spPr/>
      <dgm:t>
        <a:bodyPr/>
        <a:lstStyle/>
        <a:p>
          <a:r>
            <a:rPr lang="en-GB" dirty="0"/>
            <a:t>The check was designed to be inclusive and accessible to as many children as possible, including those with special educational needs or disability (SEND) or English as an additional language (EAL). </a:t>
          </a:r>
          <a:endParaRPr lang="en-US" dirty="0"/>
        </a:p>
      </dgm:t>
    </dgm:pt>
    <dgm:pt modelId="{BE30B54B-4B94-44F6-8172-EA5576312B0F}" type="parTrans" cxnId="{EE4D756D-6987-4B28-A83D-8DDA2D32A87E}">
      <dgm:prSet/>
      <dgm:spPr/>
      <dgm:t>
        <a:bodyPr/>
        <a:lstStyle/>
        <a:p>
          <a:endParaRPr lang="en-US"/>
        </a:p>
      </dgm:t>
    </dgm:pt>
    <dgm:pt modelId="{934E2FB7-92F3-42E9-8DAE-91A7CE79A1E2}" type="sibTrans" cxnId="{EE4D756D-6987-4B28-A83D-8DDA2D32A87E}">
      <dgm:prSet/>
      <dgm:spPr/>
      <dgm:t>
        <a:bodyPr/>
        <a:lstStyle/>
        <a:p>
          <a:endParaRPr lang="en-US"/>
        </a:p>
      </dgm:t>
    </dgm:pt>
    <dgm:pt modelId="{B8BEA53E-C96F-48EB-8A13-C216004864EE}">
      <dgm:prSet/>
      <dgm:spPr/>
      <dgm:t>
        <a:bodyPr/>
        <a:lstStyle/>
        <a:p>
          <a:r>
            <a:rPr lang="en-GB" dirty="0"/>
            <a:t>However, there may be some circumstances in which it will not be appropriate for a pupil to take the check, even when using suitable access arrangements. If you have any concerns about your child accessing the check, you should discuss this with your child’s teacher. </a:t>
          </a:r>
          <a:endParaRPr lang="en-US" dirty="0"/>
        </a:p>
      </dgm:t>
    </dgm:pt>
    <dgm:pt modelId="{7C22E3ED-1191-42EC-AF8D-C948D2999657}" type="parTrans" cxnId="{13131711-C4C7-4D38-8742-582658E5A2DD}">
      <dgm:prSet/>
      <dgm:spPr/>
      <dgm:t>
        <a:bodyPr/>
        <a:lstStyle/>
        <a:p>
          <a:endParaRPr lang="en-US"/>
        </a:p>
      </dgm:t>
    </dgm:pt>
    <dgm:pt modelId="{D2470544-8658-4943-BB8A-1FB75324DFCE}" type="sibTrans" cxnId="{13131711-C4C7-4D38-8742-582658E5A2DD}">
      <dgm:prSet/>
      <dgm:spPr/>
      <dgm:t>
        <a:bodyPr/>
        <a:lstStyle/>
        <a:p>
          <a:endParaRPr lang="en-US"/>
        </a:p>
      </dgm:t>
    </dgm:pt>
    <dgm:pt modelId="{7490A5DC-356D-42D3-BB09-E8D35C3EAADA}" type="pres">
      <dgm:prSet presAssocID="{779760FD-5F90-4D43-84DE-13335FF9982A}" presName="linear" presStyleCnt="0">
        <dgm:presLayoutVars>
          <dgm:animLvl val="lvl"/>
          <dgm:resizeHandles val="exact"/>
        </dgm:presLayoutVars>
      </dgm:prSet>
      <dgm:spPr/>
    </dgm:pt>
    <dgm:pt modelId="{53AC2A3E-36EF-4416-8972-A6D87AFF81BE}" type="pres">
      <dgm:prSet presAssocID="{0E4A8E22-522F-4749-B304-93D8F865844E}" presName="parentText" presStyleLbl="node1" presStyleIdx="0" presStyleCnt="3">
        <dgm:presLayoutVars>
          <dgm:chMax val="0"/>
          <dgm:bulletEnabled val="1"/>
        </dgm:presLayoutVars>
      </dgm:prSet>
      <dgm:spPr/>
    </dgm:pt>
    <dgm:pt modelId="{642D1704-DA05-449E-A347-7EA7F4867925}" type="pres">
      <dgm:prSet presAssocID="{AC0FEF47-9DC4-4434-8647-914F99B4A026}" presName="spacer" presStyleCnt="0"/>
      <dgm:spPr/>
    </dgm:pt>
    <dgm:pt modelId="{DF5EFAFC-F7F2-4D3E-9721-30C5EE396DD3}" type="pres">
      <dgm:prSet presAssocID="{6342248E-ADE6-42EB-B3CF-37B96AB9E8BC}" presName="parentText" presStyleLbl="node1" presStyleIdx="1" presStyleCnt="3">
        <dgm:presLayoutVars>
          <dgm:chMax val="0"/>
          <dgm:bulletEnabled val="1"/>
        </dgm:presLayoutVars>
      </dgm:prSet>
      <dgm:spPr/>
    </dgm:pt>
    <dgm:pt modelId="{0A9F49E3-9EF8-4BEF-A7C6-DAE96882D56A}" type="pres">
      <dgm:prSet presAssocID="{934E2FB7-92F3-42E9-8DAE-91A7CE79A1E2}" presName="spacer" presStyleCnt="0"/>
      <dgm:spPr/>
    </dgm:pt>
    <dgm:pt modelId="{4FA786D6-3932-4498-A390-FA7B2BF7E1AB}" type="pres">
      <dgm:prSet presAssocID="{B8BEA53E-C96F-48EB-8A13-C216004864EE}" presName="parentText" presStyleLbl="node1" presStyleIdx="2" presStyleCnt="3">
        <dgm:presLayoutVars>
          <dgm:chMax val="0"/>
          <dgm:bulletEnabled val="1"/>
        </dgm:presLayoutVars>
      </dgm:prSet>
      <dgm:spPr/>
    </dgm:pt>
  </dgm:ptLst>
  <dgm:cxnLst>
    <dgm:cxn modelId="{13131711-C4C7-4D38-8742-582658E5A2DD}" srcId="{779760FD-5F90-4D43-84DE-13335FF9982A}" destId="{B8BEA53E-C96F-48EB-8A13-C216004864EE}" srcOrd="2" destOrd="0" parTransId="{7C22E3ED-1191-42EC-AF8D-C948D2999657}" sibTransId="{D2470544-8658-4943-BB8A-1FB75324DFCE}"/>
    <dgm:cxn modelId="{E4D06C47-1D3B-428F-8944-D9E96FBE4CD3}" type="presOf" srcId="{779760FD-5F90-4D43-84DE-13335FF9982A}" destId="{7490A5DC-356D-42D3-BB09-E8D35C3EAADA}" srcOrd="0" destOrd="0" presId="urn:microsoft.com/office/officeart/2005/8/layout/vList2"/>
    <dgm:cxn modelId="{EE4D756D-6987-4B28-A83D-8DDA2D32A87E}" srcId="{779760FD-5F90-4D43-84DE-13335FF9982A}" destId="{6342248E-ADE6-42EB-B3CF-37B96AB9E8BC}" srcOrd="1" destOrd="0" parTransId="{BE30B54B-4B94-44F6-8172-EA5576312B0F}" sibTransId="{934E2FB7-92F3-42E9-8DAE-91A7CE79A1E2}"/>
    <dgm:cxn modelId="{8E72476F-E41F-446C-9A87-7A3E1F650EED}" type="presOf" srcId="{B8BEA53E-C96F-48EB-8A13-C216004864EE}" destId="{4FA786D6-3932-4498-A390-FA7B2BF7E1AB}" srcOrd="0" destOrd="0" presId="urn:microsoft.com/office/officeart/2005/8/layout/vList2"/>
    <dgm:cxn modelId="{CB2F4A58-1203-43C6-9260-B07076600F98}" type="presOf" srcId="{6342248E-ADE6-42EB-B3CF-37B96AB9E8BC}" destId="{DF5EFAFC-F7F2-4D3E-9721-30C5EE396DD3}" srcOrd="0" destOrd="0" presId="urn:microsoft.com/office/officeart/2005/8/layout/vList2"/>
    <dgm:cxn modelId="{4CE93C89-BBFB-4AE0-BFDB-C27030EB400E}" type="presOf" srcId="{0E4A8E22-522F-4749-B304-93D8F865844E}" destId="{53AC2A3E-36EF-4416-8972-A6D87AFF81BE}" srcOrd="0" destOrd="0" presId="urn:microsoft.com/office/officeart/2005/8/layout/vList2"/>
    <dgm:cxn modelId="{FE9BABC6-0641-4755-9455-A4A26FE55138}" srcId="{779760FD-5F90-4D43-84DE-13335FF9982A}" destId="{0E4A8E22-522F-4749-B304-93D8F865844E}" srcOrd="0" destOrd="0" parTransId="{AE37FC87-3F29-42C5-81CC-042AB6309875}" sibTransId="{AC0FEF47-9DC4-4434-8647-914F99B4A026}"/>
    <dgm:cxn modelId="{5304EA01-95CF-4D18-B50E-911E62C7AB42}" type="presParOf" srcId="{7490A5DC-356D-42D3-BB09-E8D35C3EAADA}" destId="{53AC2A3E-36EF-4416-8972-A6D87AFF81BE}" srcOrd="0" destOrd="0" presId="urn:microsoft.com/office/officeart/2005/8/layout/vList2"/>
    <dgm:cxn modelId="{1AD1C729-BF45-4CD4-88CD-0EEA8BB74C5B}" type="presParOf" srcId="{7490A5DC-356D-42D3-BB09-E8D35C3EAADA}" destId="{642D1704-DA05-449E-A347-7EA7F4867925}" srcOrd="1" destOrd="0" presId="urn:microsoft.com/office/officeart/2005/8/layout/vList2"/>
    <dgm:cxn modelId="{D81F0E04-E62B-40E5-AAA4-DD982DBF8D6C}" type="presParOf" srcId="{7490A5DC-356D-42D3-BB09-E8D35C3EAADA}" destId="{DF5EFAFC-F7F2-4D3E-9721-30C5EE396DD3}" srcOrd="2" destOrd="0" presId="urn:microsoft.com/office/officeart/2005/8/layout/vList2"/>
    <dgm:cxn modelId="{1851845F-B056-4DE4-ADDD-EDE1E340A295}" type="presParOf" srcId="{7490A5DC-356D-42D3-BB09-E8D35C3EAADA}" destId="{0A9F49E3-9EF8-4BEF-A7C6-DAE96882D56A}" srcOrd="3" destOrd="0" presId="urn:microsoft.com/office/officeart/2005/8/layout/vList2"/>
    <dgm:cxn modelId="{6ADB80B7-9EC3-49E7-A25D-C0CD45E33A3C}" type="presParOf" srcId="{7490A5DC-356D-42D3-BB09-E8D35C3EAADA}" destId="{4FA786D6-3932-4498-A390-FA7B2BF7E1A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686A6-BF98-46C1-A1E6-36C4D3EC2027}">
      <dsp:nvSpPr>
        <dsp:cNvPr id="0" name=""/>
        <dsp:cNvSpPr/>
      </dsp:nvSpPr>
      <dsp:spPr>
        <a:xfrm>
          <a:off x="3042955" y="871848"/>
          <a:ext cx="666660" cy="91440"/>
        </a:xfrm>
        <a:custGeom>
          <a:avLst/>
          <a:gdLst/>
          <a:ahLst/>
          <a:cxnLst/>
          <a:rect l="0" t="0" r="0" b="0"/>
          <a:pathLst>
            <a:path>
              <a:moveTo>
                <a:pt x="0" y="45720"/>
              </a:moveTo>
              <a:lnTo>
                <a:pt x="66666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8854" y="914078"/>
        <a:ext cx="34863" cy="6979"/>
      </dsp:txXfrm>
    </dsp:sp>
    <dsp:sp modelId="{C15F1638-6EFF-461E-9E0A-376E92A1E215}">
      <dsp:nvSpPr>
        <dsp:cNvPr id="0" name=""/>
        <dsp:cNvSpPr/>
      </dsp:nvSpPr>
      <dsp:spPr>
        <a:xfrm>
          <a:off x="13187" y="8098"/>
          <a:ext cx="3031567" cy="181894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1066800">
            <a:lnSpc>
              <a:spcPct val="90000"/>
            </a:lnSpc>
            <a:spcBef>
              <a:spcPct val="0"/>
            </a:spcBef>
            <a:spcAft>
              <a:spcPct val="35000"/>
            </a:spcAft>
            <a:buNone/>
          </a:pPr>
          <a:r>
            <a:rPr lang="en-US" sz="2400" kern="1200" dirty="0"/>
            <a:t>The check is taken in June – Year 4 </a:t>
          </a:r>
        </a:p>
        <a:p>
          <a:pPr marL="0" lvl="0" indent="0" algn="ctr" defTabSz="1066800">
            <a:lnSpc>
              <a:spcPct val="90000"/>
            </a:lnSpc>
            <a:spcBef>
              <a:spcPct val="0"/>
            </a:spcBef>
            <a:spcAft>
              <a:spcPct val="35000"/>
            </a:spcAft>
            <a:buNone/>
          </a:pPr>
          <a:r>
            <a:rPr lang="en-US" sz="2400" kern="1200" dirty="0"/>
            <a:t>(1</a:t>
          </a:r>
          <a:r>
            <a:rPr lang="en-US" sz="2400" kern="1200" baseline="30000" dirty="0"/>
            <a:t>st</a:t>
          </a:r>
          <a:r>
            <a:rPr lang="en-US" sz="2400" kern="1200" dirty="0"/>
            <a:t> – fortnight)</a:t>
          </a:r>
        </a:p>
      </dsp:txBody>
      <dsp:txXfrm>
        <a:off x="13187" y="8098"/>
        <a:ext cx="3031567" cy="1818940"/>
      </dsp:txXfrm>
    </dsp:sp>
    <dsp:sp modelId="{6FFD2154-93C2-47DD-813E-54B74C39F498}">
      <dsp:nvSpPr>
        <dsp:cNvPr id="0" name=""/>
        <dsp:cNvSpPr/>
      </dsp:nvSpPr>
      <dsp:spPr>
        <a:xfrm>
          <a:off x="6771783" y="871848"/>
          <a:ext cx="666660" cy="91440"/>
        </a:xfrm>
        <a:custGeom>
          <a:avLst/>
          <a:gdLst/>
          <a:ahLst/>
          <a:cxnLst/>
          <a:rect l="0" t="0" r="0" b="0"/>
          <a:pathLst>
            <a:path>
              <a:moveTo>
                <a:pt x="0" y="45720"/>
              </a:moveTo>
              <a:lnTo>
                <a:pt x="66666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7682" y="914078"/>
        <a:ext cx="34863" cy="6979"/>
      </dsp:txXfrm>
    </dsp:sp>
    <dsp:sp modelId="{63B4AB11-8C31-42A5-8EB9-0234AE1E8761}">
      <dsp:nvSpPr>
        <dsp:cNvPr id="0" name=""/>
        <dsp:cNvSpPr/>
      </dsp:nvSpPr>
      <dsp:spPr>
        <a:xfrm>
          <a:off x="3742016" y="8098"/>
          <a:ext cx="3031567" cy="181894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1066800">
            <a:lnSpc>
              <a:spcPct val="90000"/>
            </a:lnSpc>
            <a:spcBef>
              <a:spcPct val="0"/>
            </a:spcBef>
            <a:spcAft>
              <a:spcPct val="35000"/>
            </a:spcAft>
            <a:buNone/>
          </a:pPr>
          <a:r>
            <a:rPr lang="en-GB" sz="2400" kern="1200" dirty="0"/>
            <a:t>It is an on-screen check consisting of 25 times table questions. </a:t>
          </a:r>
          <a:endParaRPr lang="en-US" sz="2400" kern="1200" dirty="0"/>
        </a:p>
      </dsp:txBody>
      <dsp:txXfrm>
        <a:off x="3742016" y="8098"/>
        <a:ext cx="3031567" cy="1818940"/>
      </dsp:txXfrm>
    </dsp:sp>
    <dsp:sp modelId="{86714359-3B51-4137-9927-F1164D3F55AB}">
      <dsp:nvSpPr>
        <dsp:cNvPr id="0" name=""/>
        <dsp:cNvSpPr/>
      </dsp:nvSpPr>
      <dsp:spPr>
        <a:xfrm>
          <a:off x="1528971" y="1825238"/>
          <a:ext cx="7457656" cy="666660"/>
        </a:xfrm>
        <a:custGeom>
          <a:avLst/>
          <a:gdLst/>
          <a:ahLst/>
          <a:cxnLst/>
          <a:rect l="0" t="0" r="0" b="0"/>
          <a:pathLst>
            <a:path>
              <a:moveTo>
                <a:pt x="7457656" y="0"/>
              </a:moveTo>
              <a:lnTo>
                <a:pt x="7457656" y="350430"/>
              </a:lnTo>
              <a:lnTo>
                <a:pt x="0" y="350430"/>
              </a:lnTo>
              <a:lnTo>
                <a:pt x="0" y="66666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545" y="2155079"/>
        <a:ext cx="374509" cy="6979"/>
      </dsp:txXfrm>
    </dsp:sp>
    <dsp:sp modelId="{3B305C9B-7E43-4046-990A-20754BB83B39}">
      <dsp:nvSpPr>
        <dsp:cNvPr id="0" name=""/>
        <dsp:cNvSpPr/>
      </dsp:nvSpPr>
      <dsp:spPr>
        <a:xfrm>
          <a:off x="7470844" y="8098"/>
          <a:ext cx="3031567" cy="181894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889000">
            <a:lnSpc>
              <a:spcPct val="90000"/>
            </a:lnSpc>
            <a:spcBef>
              <a:spcPct val="0"/>
            </a:spcBef>
            <a:spcAft>
              <a:spcPct val="35000"/>
            </a:spcAft>
            <a:buNone/>
          </a:pPr>
          <a:r>
            <a:rPr lang="en-GB" sz="2000" kern="1200" dirty="0"/>
            <a:t>There is an initial practice session where the children run through a whole test – this will be a few days before the actual assessment. </a:t>
          </a:r>
          <a:endParaRPr lang="en-US" sz="2000" kern="1200" dirty="0"/>
        </a:p>
      </dsp:txBody>
      <dsp:txXfrm>
        <a:off x="7470844" y="8098"/>
        <a:ext cx="3031567" cy="1818940"/>
      </dsp:txXfrm>
    </dsp:sp>
    <dsp:sp modelId="{8658BA48-AEA4-4F81-A39D-AFBE09F28706}">
      <dsp:nvSpPr>
        <dsp:cNvPr id="0" name=""/>
        <dsp:cNvSpPr/>
      </dsp:nvSpPr>
      <dsp:spPr>
        <a:xfrm>
          <a:off x="3042955" y="3388049"/>
          <a:ext cx="666660" cy="91440"/>
        </a:xfrm>
        <a:custGeom>
          <a:avLst/>
          <a:gdLst/>
          <a:ahLst/>
          <a:cxnLst/>
          <a:rect l="0" t="0" r="0" b="0"/>
          <a:pathLst>
            <a:path>
              <a:moveTo>
                <a:pt x="0" y="45720"/>
              </a:moveTo>
              <a:lnTo>
                <a:pt x="66666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8854" y="3430279"/>
        <a:ext cx="34863" cy="6979"/>
      </dsp:txXfrm>
    </dsp:sp>
    <dsp:sp modelId="{A8EE6386-CC14-4375-8615-250B9A0D301C}">
      <dsp:nvSpPr>
        <dsp:cNvPr id="0" name=""/>
        <dsp:cNvSpPr/>
      </dsp:nvSpPr>
      <dsp:spPr>
        <a:xfrm>
          <a:off x="13187" y="2524299"/>
          <a:ext cx="3031567" cy="181894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1066800">
            <a:lnSpc>
              <a:spcPct val="90000"/>
            </a:lnSpc>
            <a:spcBef>
              <a:spcPct val="0"/>
            </a:spcBef>
            <a:spcAft>
              <a:spcPct val="35000"/>
            </a:spcAft>
            <a:buNone/>
          </a:pPr>
          <a:r>
            <a:rPr lang="en-GB" sz="2400" kern="1200" dirty="0"/>
            <a:t>Your child will then be able to answer 3 practice questions before taking the actual check. </a:t>
          </a:r>
          <a:endParaRPr lang="en-US" sz="2400" kern="1200" dirty="0"/>
        </a:p>
      </dsp:txBody>
      <dsp:txXfrm>
        <a:off x="13187" y="2524299"/>
        <a:ext cx="3031567" cy="1818940"/>
      </dsp:txXfrm>
    </dsp:sp>
    <dsp:sp modelId="{60DBB19A-243F-4689-B94A-37CE00E7015E}">
      <dsp:nvSpPr>
        <dsp:cNvPr id="0" name=""/>
        <dsp:cNvSpPr/>
      </dsp:nvSpPr>
      <dsp:spPr>
        <a:xfrm>
          <a:off x="6771783" y="3388049"/>
          <a:ext cx="666660" cy="91440"/>
        </a:xfrm>
        <a:custGeom>
          <a:avLst/>
          <a:gdLst/>
          <a:ahLst/>
          <a:cxnLst/>
          <a:rect l="0" t="0" r="0" b="0"/>
          <a:pathLst>
            <a:path>
              <a:moveTo>
                <a:pt x="0" y="45720"/>
              </a:moveTo>
              <a:lnTo>
                <a:pt x="666660"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7682" y="3430279"/>
        <a:ext cx="34863" cy="6979"/>
      </dsp:txXfrm>
    </dsp:sp>
    <dsp:sp modelId="{826EC1AC-F0F0-4EC9-877D-F23FDB56ECDD}">
      <dsp:nvSpPr>
        <dsp:cNvPr id="0" name=""/>
        <dsp:cNvSpPr/>
      </dsp:nvSpPr>
      <dsp:spPr>
        <a:xfrm>
          <a:off x="3742016" y="2524299"/>
          <a:ext cx="3031567" cy="181894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1066800">
            <a:lnSpc>
              <a:spcPct val="90000"/>
            </a:lnSpc>
            <a:spcBef>
              <a:spcPct val="0"/>
            </a:spcBef>
            <a:spcAft>
              <a:spcPct val="35000"/>
            </a:spcAft>
            <a:buNone/>
          </a:pPr>
          <a:r>
            <a:rPr lang="en-GB" sz="2400" kern="1200" dirty="0"/>
            <a:t>They will then have 6 seconds to answer each question. </a:t>
          </a:r>
          <a:endParaRPr lang="en-US" sz="2400" kern="1200" dirty="0"/>
        </a:p>
      </dsp:txBody>
      <dsp:txXfrm>
        <a:off x="3742016" y="2524299"/>
        <a:ext cx="3031567" cy="1818940"/>
      </dsp:txXfrm>
    </dsp:sp>
    <dsp:sp modelId="{E21E5813-D64E-47ED-904F-80652E50A9EA}">
      <dsp:nvSpPr>
        <dsp:cNvPr id="0" name=""/>
        <dsp:cNvSpPr/>
      </dsp:nvSpPr>
      <dsp:spPr>
        <a:xfrm>
          <a:off x="7470844" y="2524299"/>
          <a:ext cx="3031567" cy="181894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49" tIns="155929" rIns="148549" bIns="155929" numCol="1" spcCol="1270" anchor="ctr" anchorCtr="0">
          <a:noAutofit/>
        </a:bodyPr>
        <a:lstStyle/>
        <a:p>
          <a:pPr marL="0" lvl="0" indent="0" algn="ctr" defTabSz="1066800">
            <a:lnSpc>
              <a:spcPct val="90000"/>
            </a:lnSpc>
            <a:spcBef>
              <a:spcPct val="0"/>
            </a:spcBef>
            <a:spcAft>
              <a:spcPct val="35000"/>
            </a:spcAft>
            <a:buNone/>
          </a:pPr>
          <a:r>
            <a:rPr lang="en-GB" sz="2400" kern="1200" dirty="0"/>
            <a:t>On average, the check should take no longer than 5 minutes to complete.</a:t>
          </a:r>
          <a:endParaRPr lang="en-US" sz="2400" kern="1200" dirty="0"/>
        </a:p>
      </dsp:txBody>
      <dsp:txXfrm>
        <a:off x="7470844" y="2524299"/>
        <a:ext cx="3031567" cy="1818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C2A3E-36EF-4416-8972-A6D87AFF81BE}">
      <dsp:nvSpPr>
        <dsp:cNvPr id="0" name=""/>
        <dsp:cNvSpPr/>
      </dsp:nvSpPr>
      <dsp:spPr>
        <a:xfrm>
          <a:off x="0" y="60120"/>
          <a:ext cx="7875270" cy="20779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There are several access arrangements available for the check, which can be used to support pupils with specific needs. Your child’s teacher will ensure that the access arrangements are appropriate for your child before they take the check in June.</a:t>
          </a:r>
          <a:endParaRPr lang="en-US" sz="2400" kern="1200"/>
        </a:p>
      </dsp:txBody>
      <dsp:txXfrm>
        <a:off x="101436" y="161556"/>
        <a:ext cx="7672398" cy="1875047"/>
      </dsp:txXfrm>
    </dsp:sp>
    <dsp:sp modelId="{DF5EFAFC-F7F2-4D3E-9721-30C5EE396DD3}">
      <dsp:nvSpPr>
        <dsp:cNvPr id="0" name=""/>
        <dsp:cNvSpPr/>
      </dsp:nvSpPr>
      <dsp:spPr>
        <a:xfrm>
          <a:off x="0" y="2207160"/>
          <a:ext cx="7875270" cy="2077919"/>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The check was designed to be inclusive and accessible to as many children as possible, including those with special educational needs or disability (SEND) or English as an additional language (EAL). </a:t>
          </a:r>
          <a:endParaRPr lang="en-US" sz="2400" kern="1200" dirty="0"/>
        </a:p>
      </dsp:txBody>
      <dsp:txXfrm>
        <a:off x="101436" y="2308596"/>
        <a:ext cx="7672398" cy="1875047"/>
      </dsp:txXfrm>
    </dsp:sp>
    <dsp:sp modelId="{4FA786D6-3932-4498-A390-FA7B2BF7E1AB}">
      <dsp:nvSpPr>
        <dsp:cNvPr id="0" name=""/>
        <dsp:cNvSpPr/>
      </dsp:nvSpPr>
      <dsp:spPr>
        <a:xfrm>
          <a:off x="0" y="4354200"/>
          <a:ext cx="7875270" cy="207791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However, there may be some circumstances in which it will not be appropriate for a pupil to take the check, even when using suitable access arrangements. If you have any concerns about your child accessing the check, you should discuss this with your child’s teacher. </a:t>
          </a:r>
          <a:endParaRPr lang="en-US" sz="2400" kern="1200" dirty="0"/>
        </a:p>
      </dsp:txBody>
      <dsp:txXfrm>
        <a:off x="101436" y="4455636"/>
        <a:ext cx="7672398" cy="187504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1FA3E-F05E-4D65-88D5-89F6B1D30819}" type="datetimeFigureOut">
              <a:rPr lang="en-GB" smtClean="0"/>
              <a:t>11/03/2026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E2D18-AEDF-4C5F-95E4-E8936970411E}" type="slidenum">
              <a:rPr lang="en-GB" smtClean="0"/>
              <a:t>‹#›</a:t>
            </a:fld>
            <a:endParaRPr lang="en-GB"/>
          </a:p>
        </p:txBody>
      </p:sp>
    </p:spTree>
    <p:extLst>
      <p:ext uri="{BB962C8B-B14F-4D97-AF65-F5344CB8AC3E}">
        <p14:creationId xmlns:p14="http://schemas.microsoft.com/office/powerpoint/2010/main" val="183673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3E2D18-AEDF-4C5F-95E4-E8936970411E}" type="slidenum">
              <a:rPr lang="en-GB" smtClean="0"/>
              <a:t>3</a:t>
            </a:fld>
            <a:endParaRPr lang="en-GB"/>
          </a:p>
        </p:txBody>
      </p:sp>
    </p:spTree>
    <p:extLst>
      <p:ext uri="{BB962C8B-B14F-4D97-AF65-F5344CB8AC3E}">
        <p14:creationId xmlns:p14="http://schemas.microsoft.com/office/powerpoint/2010/main" val="295563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3E2D18-AEDF-4C5F-95E4-E8936970411E}" type="slidenum">
              <a:rPr lang="en-GB" smtClean="0"/>
              <a:t>4</a:t>
            </a:fld>
            <a:endParaRPr lang="en-GB"/>
          </a:p>
        </p:txBody>
      </p:sp>
    </p:spTree>
    <p:extLst>
      <p:ext uri="{BB962C8B-B14F-4D97-AF65-F5344CB8AC3E}">
        <p14:creationId xmlns:p14="http://schemas.microsoft.com/office/powerpoint/2010/main" val="428624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3E2D18-AEDF-4C5F-95E4-E8936970411E}" type="slidenum">
              <a:rPr lang="en-GB" smtClean="0"/>
              <a:t>8</a:t>
            </a:fld>
            <a:endParaRPr lang="en-GB"/>
          </a:p>
        </p:txBody>
      </p:sp>
    </p:spTree>
    <p:extLst>
      <p:ext uri="{BB962C8B-B14F-4D97-AF65-F5344CB8AC3E}">
        <p14:creationId xmlns:p14="http://schemas.microsoft.com/office/powerpoint/2010/main" val="398218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3E2D18-AEDF-4C5F-95E4-E8936970411E}" type="slidenum">
              <a:rPr lang="en-GB" smtClean="0"/>
              <a:t>10</a:t>
            </a:fld>
            <a:endParaRPr lang="en-GB"/>
          </a:p>
        </p:txBody>
      </p:sp>
    </p:spTree>
    <p:extLst>
      <p:ext uri="{BB962C8B-B14F-4D97-AF65-F5344CB8AC3E}">
        <p14:creationId xmlns:p14="http://schemas.microsoft.com/office/powerpoint/2010/main" val="386074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5A55-38C4-4A05-8676-52995E0EB0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56E3DD-40B5-49D4-B53B-A278AB3B2E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D9E1B9-9475-4732-A3FD-E1EB3072E151}"/>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E884CA1F-E317-4484-992A-3D3FC479E9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F7449D-31AE-4959-A403-F5ED7C580FCD}"/>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164492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43F2-AEC8-4750-857C-BFCCC298D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D7B3F3-B394-46F8-9279-5EB7749F54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4D24CC-1486-4ACF-86A1-FC2F80DC4F2C}"/>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73C5B6AC-DAB3-4D24-9D9C-B876104A1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4EE76-E06E-4848-9C23-28E8051C2EFE}"/>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411772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91232A-2A3F-4D51-9D17-8D26028B50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CA4265-FFC4-4302-B605-E20CBF4A2D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EAB213-FB23-49D0-A3BE-F12BDD4DFA62}"/>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2F61F247-4C63-4FB1-ACA9-70A8EEA3B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0BDE88-DC3C-4B69-87B3-33F8AE6F1EB8}"/>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291929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67B0-5B59-4AA4-AB34-9AF118F9B9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3FE2B5-F225-499E-A2AA-C40599078F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9D0CB-3B21-4E4A-9452-C74899BC7C5E}"/>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1A856CC9-7EDE-41ED-8A07-85144167D3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C1B665-AD5D-45EC-A18E-0FB315484D13}"/>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176843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9244-7E44-47DD-B780-29EA7BAC3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E95891-5E5A-4D2B-92D9-4FDBB408AB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61BE72-B672-42C7-8C3C-3D34589FC6A9}"/>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E2EA2FB9-778D-40C7-9BDD-0A20E952E0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E4B6C-6D44-4163-99A2-C449D7B92AF4}"/>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328816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B051-3697-4FF6-8FBA-14DC1D64BE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741AEC-CC65-4680-997D-83E58FB255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B0F200-9008-4AE4-BDA7-75269E37B3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6D2DA8-5A21-46FC-920D-4A083F01279A}"/>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6" name="Footer Placeholder 5">
            <a:extLst>
              <a:ext uri="{FF2B5EF4-FFF2-40B4-BE49-F238E27FC236}">
                <a16:creationId xmlns:a16="http://schemas.microsoft.com/office/drawing/2014/main" id="{20D6C777-6B87-477B-8059-FF9C02C1C2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D4E476-82B9-4E61-9DF7-3B093A670703}"/>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65297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AA42-08C4-4083-87BE-435D432D29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74765D-39E6-401C-A4F0-5A45878B2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A17D21-6219-4ED8-9BF0-68BA55568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384362-41B7-40C5-BC53-55FFD20CBA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6C9229-E9D5-4523-A4C6-876E4C818B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24E93E-36D0-49A2-A3E2-5160018D5844}"/>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8" name="Footer Placeholder 7">
            <a:extLst>
              <a:ext uri="{FF2B5EF4-FFF2-40B4-BE49-F238E27FC236}">
                <a16:creationId xmlns:a16="http://schemas.microsoft.com/office/drawing/2014/main" id="{769786A4-B0BA-4629-AE4D-F859FF37E5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300C07-1D7A-41BE-8930-2275D3179398}"/>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345057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D666-44F0-4399-A115-695996EB05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A2856E-48E8-4BB1-AB50-BCB503EA3745}"/>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4" name="Footer Placeholder 3">
            <a:extLst>
              <a:ext uri="{FF2B5EF4-FFF2-40B4-BE49-F238E27FC236}">
                <a16:creationId xmlns:a16="http://schemas.microsoft.com/office/drawing/2014/main" id="{3BE969B3-51A0-4903-98C3-97409F6B2F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3FD9F5-894C-4A98-8FC4-5E14C3CD4CDB}"/>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32540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6A89E-7DC7-45C0-8F5D-7AB803E6F016}"/>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3" name="Footer Placeholder 2">
            <a:extLst>
              <a:ext uri="{FF2B5EF4-FFF2-40B4-BE49-F238E27FC236}">
                <a16:creationId xmlns:a16="http://schemas.microsoft.com/office/drawing/2014/main" id="{F7E6FD48-14E8-4FEC-81CC-CE3DC710B0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50E1DA-03DD-4931-9642-9F72BD2DB3D5}"/>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310741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42E8-0FB4-4536-8087-4BBA377527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06FDDD-EF6D-4250-A0E6-0CACE10A9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4A6396-B76F-4C52-997C-64C9001AB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B281E7-7B97-4C29-913B-14EF5AE90D7A}"/>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6" name="Footer Placeholder 5">
            <a:extLst>
              <a:ext uri="{FF2B5EF4-FFF2-40B4-BE49-F238E27FC236}">
                <a16:creationId xmlns:a16="http://schemas.microsoft.com/office/drawing/2014/main" id="{A8E81C6E-5632-4F25-9CC1-96A1DDE6C1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D99D28-FE37-4153-95AD-6DAC21DA2F7B}"/>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246830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AEDD-BDEE-41F6-9D62-332A29811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9F8D60-37FE-45E6-868A-2B8D4BFD0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A11E76-7005-4BD6-B070-CDC32842F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10F4F5-5D27-422D-9DCD-85F3A86E4C09}"/>
              </a:ext>
            </a:extLst>
          </p:cNvPr>
          <p:cNvSpPr>
            <a:spLocks noGrp="1"/>
          </p:cNvSpPr>
          <p:nvPr>
            <p:ph type="dt" sz="half" idx="10"/>
          </p:nvPr>
        </p:nvSpPr>
        <p:spPr/>
        <p:txBody>
          <a:bodyPr/>
          <a:lstStyle/>
          <a:p>
            <a:fld id="{AF64F074-3B7A-4951-AC0D-9AA472DB94FF}" type="datetimeFigureOut">
              <a:rPr lang="en-GB" smtClean="0"/>
              <a:t>11/03/2026</a:t>
            </a:fld>
            <a:endParaRPr lang="en-GB"/>
          </a:p>
        </p:txBody>
      </p:sp>
      <p:sp>
        <p:nvSpPr>
          <p:cNvPr id="6" name="Footer Placeholder 5">
            <a:extLst>
              <a:ext uri="{FF2B5EF4-FFF2-40B4-BE49-F238E27FC236}">
                <a16:creationId xmlns:a16="http://schemas.microsoft.com/office/drawing/2014/main" id="{1C7594D5-CDD0-4E50-84D3-1C27C370C3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27DC55-8749-48EC-818C-E55B455F86A5}"/>
              </a:ext>
            </a:extLst>
          </p:cNvPr>
          <p:cNvSpPr>
            <a:spLocks noGrp="1"/>
          </p:cNvSpPr>
          <p:nvPr>
            <p:ph type="sldNum" sz="quarter" idx="12"/>
          </p:nvPr>
        </p:nvSpPr>
        <p:spPr/>
        <p:txBody>
          <a:bodyPr/>
          <a:lstStyle/>
          <a:p>
            <a:fld id="{D64573FD-515E-4856-ADCC-5CADFF0CB82F}" type="slidenum">
              <a:rPr lang="en-GB" smtClean="0"/>
              <a:t>‹#›</a:t>
            </a:fld>
            <a:endParaRPr lang="en-GB"/>
          </a:p>
        </p:txBody>
      </p:sp>
    </p:spTree>
    <p:extLst>
      <p:ext uri="{BB962C8B-B14F-4D97-AF65-F5344CB8AC3E}">
        <p14:creationId xmlns:p14="http://schemas.microsoft.com/office/powerpoint/2010/main" val="247433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2851F-99FB-41FF-9B1C-45B568F276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80497C-F521-4441-92FC-BB2D179B3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732168-6F74-4235-BEE6-6C8437B88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4F074-3B7A-4951-AC0D-9AA472DB94FF}" type="datetimeFigureOut">
              <a:rPr lang="en-GB" smtClean="0"/>
              <a:t>11/03/2026</a:t>
            </a:fld>
            <a:endParaRPr lang="en-GB"/>
          </a:p>
        </p:txBody>
      </p:sp>
      <p:sp>
        <p:nvSpPr>
          <p:cNvPr id="5" name="Footer Placeholder 4">
            <a:extLst>
              <a:ext uri="{FF2B5EF4-FFF2-40B4-BE49-F238E27FC236}">
                <a16:creationId xmlns:a16="http://schemas.microsoft.com/office/drawing/2014/main" id="{ADDB3F15-BB31-4EFC-B848-5ABCC1150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C12A3C2-3871-455F-9E7B-AD70E34ADF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573FD-515E-4856-ADCC-5CADFF0CB82F}" type="slidenum">
              <a:rPr lang="en-GB" smtClean="0"/>
              <a:t>‹#›</a:t>
            </a:fld>
            <a:endParaRPr lang="en-GB"/>
          </a:p>
        </p:txBody>
      </p:sp>
    </p:spTree>
    <p:extLst>
      <p:ext uri="{BB962C8B-B14F-4D97-AF65-F5344CB8AC3E}">
        <p14:creationId xmlns:p14="http://schemas.microsoft.com/office/powerpoint/2010/main" val="3710583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678DB-9D62-4D15-8312-4D9BF017CD7F}"/>
              </a:ext>
            </a:extLst>
          </p:cNvPr>
          <p:cNvPicPr>
            <a:picLocks noChangeAspect="1"/>
          </p:cNvPicPr>
          <p:nvPr/>
        </p:nvPicPr>
        <p:blipFill>
          <a:blip r:embed="rId2"/>
          <a:stretch>
            <a:fillRect/>
          </a:stretch>
        </p:blipFill>
        <p:spPr>
          <a:xfrm>
            <a:off x="0" y="1438656"/>
            <a:ext cx="12192000" cy="5419344"/>
          </a:xfrm>
          <a:prstGeom prst="rect">
            <a:avLst/>
          </a:prstGeom>
        </p:spPr>
      </p:pic>
      <p:sp>
        <p:nvSpPr>
          <p:cNvPr id="2" name="Title 1">
            <a:extLst>
              <a:ext uri="{FF2B5EF4-FFF2-40B4-BE49-F238E27FC236}">
                <a16:creationId xmlns:a16="http://schemas.microsoft.com/office/drawing/2014/main" id="{B5E9F22B-F74A-493F-8EA7-D0722E3C1FB6}"/>
              </a:ext>
            </a:extLst>
          </p:cNvPr>
          <p:cNvSpPr>
            <a:spLocks noGrp="1"/>
          </p:cNvSpPr>
          <p:nvPr>
            <p:ph type="ctrTitle"/>
          </p:nvPr>
        </p:nvSpPr>
        <p:spPr>
          <a:xfrm>
            <a:off x="1524000" y="138690"/>
            <a:ext cx="9144000" cy="2387600"/>
          </a:xfrm>
        </p:spPr>
        <p:txBody>
          <a:bodyPr>
            <a:normAutofit/>
          </a:bodyPr>
          <a:lstStyle/>
          <a:p>
            <a:r>
              <a:rPr lang="en-GB" sz="8000" b="1" dirty="0">
                <a:latin typeface="Century Gothic" panose="020B0502020202020204" pitchFamily="34" charset="0"/>
              </a:rPr>
              <a:t>Multiplication Check 2026</a:t>
            </a:r>
          </a:p>
        </p:txBody>
      </p:sp>
    </p:spTree>
    <p:extLst>
      <p:ext uri="{BB962C8B-B14F-4D97-AF65-F5344CB8AC3E}">
        <p14:creationId xmlns:p14="http://schemas.microsoft.com/office/powerpoint/2010/main" val="1329605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CEB010-B556-4B69-BE2F-05C75EA7AA1C}"/>
              </a:ext>
            </a:extLst>
          </p:cNvPr>
          <p:cNvSpPr/>
          <p:nvPr/>
        </p:nvSpPr>
        <p:spPr>
          <a:xfrm>
            <a:off x="0" y="0"/>
            <a:ext cx="12192000" cy="6924973"/>
          </a:xfrm>
          <a:prstGeom prst="rect">
            <a:avLst/>
          </a:prstGeom>
        </p:spPr>
        <p:txBody>
          <a:bodyPr wrap="square">
            <a:spAutoFit/>
          </a:bodyPr>
          <a:lstStyle/>
          <a:p>
            <a:pPr lvl="0" fontAlgn="t"/>
            <a:r>
              <a:rPr lang="en-GB" sz="2800" b="1" dirty="0">
                <a:solidFill>
                  <a:prstClr val="black"/>
                </a:solidFill>
                <a:latin typeface="Segoe UI" panose="020B0502040204020203" pitchFamily="34" charset="0"/>
              </a:rPr>
              <a:t>1. Timestables.co.uk – MTC Simulator</a:t>
            </a:r>
          </a:p>
          <a:p>
            <a:pPr lvl="0" fontAlgn="t"/>
            <a:r>
              <a:rPr lang="en-GB" sz="2800" dirty="0">
                <a:solidFill>
                  <a:prstClr val="black"/>
                </a:solidFill>
                <a:latin typeface="Segoe UI" panose="020B0502040204020203" pitchFamily="34" charset="0"/>
              </a:rPr>
              <a:t>A free, accurate imitation of the real 25‑question check with 6‑second timers.</a:t>
            </a:r>
            <a:br>
              <a:rPr lang="en-GB" sz="2800" dirty="0">
                <a:solidFill>
                  <a:prstClr val="black"/>
                </a:solidFill>
                <a:latin typeface="Segoe UI" panose="020B0502040204020203" pitchFamily="34" charset="0"/>
              </a:rPr>
            </a:br>
            <a:r>
              <a:rPr lang="en-GB" sz="2800" dirty="0">
                <a:solidFill>
                  <a:prstClr val="black"/>
                </a:solidFill>
                <a:latin typeface="Segoe UI" panose="020B0502040204020203" pitchFamily="34" charset="0"/>
              </a:rPr>
              <a:t>🔗 https://www.timestables.co.uk/multiplication-tables-check</a:t>
            </a:r>
            <a:endParaRPr lang="en-GB" sz="2800" b="1" dirty="0">
              <a:solidFill>
                <a:prstClr val="black"/>
              </a:solidFill>
              <a:latin typeface="Segoe UI" panose="020B0502040204020203" pitchFamily="34" charset="0"/>
            </a:endParaRPr>
          </a:p>
          <a:p>
            <a:pPr lvl="0" fontAlgn="t"/>
            <a:endParaRPr lang="en-GB" sz="2800" b="1" dirty="0">
              <a:solidFill>
                <a:prstClr val="black"/>
              </a:solidFill>
              <a:latin typeface="Segoe UI" panose="020B0502040204020203" pitchFamily="34" charset="0"/>
            </a:endParaRPr>
          </a:p>
          <a:p>
            <a:pPr lvl="0" fontAlgn="t"/>
            <a:r>
              <a:rPr lang="en-GB" sz="2800" b="1" dirty="0">
                <a:solidFill>
                  <a:prstClr val="black"/>
                </a:solidFill>
                <a:latin typeface="Segoe UI" panose="020B0502040204020203" pitchFamily="34" charset="0"/>
              </a:rPr>
              <a:t>2. Times Table Kids – Free MTC Practice Tool</a:t>
            </a:r>
          </a:p>
          <a:p>
            <a:pPr lvl="0" fontAlgn="t"/>
            <a:r>
              <a:rPr lang="en-GB" sz="2800" dirty="0">
                <a:solidFill>
                  <a:prstClr val="black"/>
                </a:solidFill>
                <a:latin typeface="Segoe UI" panose="020B0502040204020203" pitchFamily="34" charset="0"/>
              </a:rPr>
              <a:t>Child‑friendly, motivational, timed questions mirroring the official format, with certificates and instant feedback.</a:t>
            </a:r>
            <a:br>
              <a:rPr lang="en-GB" sz="2800" dirty="0">
                <a:solidFill>
                  <a:prstClr val="black"/>
                </a:solidFill>
                <a:latin typeface="Segoe UI" panose="020B0502040204020203" pitchFamily="34" charset="0"/>
              </a:rPr>
            </a:br>
            <a:r>
              <a:rPr lang="en-GB" sz="2800" dirty="0">
                <a:solidFill>
                  <a:prstClr val="black"/>
                </a:solidFill>
                <a:latin typeface="Segoe UI" panose="020B0502040204020203" pitchFamily="34" charset="0"/>
              </a:rPr>
              <a:t>🔗 https://timestablekids.com/multiplication-table-check</a:t>
            </a:r>
            <a:endParaRPr lang="en-GB" sz="2800" b="1" dirty="0">
              <a:solidFill>
                <a:prstClr val="black"/>
              </a:solidFill>
              <a:latin typeface="Segoe UI" panose="020B0502040204020203" pitchFamily="34" charset="0"/>
            </a:endParaRPr>
          </a:p>
          <a:p>
            <a:pPr lvl="0" fontAlgn="t"/>
            <a:endParaRPr lang="en-GB" sz="2800" b="1" dirty="0">
              <a:solidFill>
                <a:prstClr val="black"/>
              </a:solidFill>
              <a:latin typeface="Segoe UI" panose="020B0502040204020203" pitchFamily="34" charset="0"/>
            </a:endParaRPr>
          </a:p>
          <a:p>
            <a:pPr lvl="0" fontAlgn="t"/>
            <a:r>
              <a:rPr lang="en-GB" sz="2800" b="1" dirty="0">
                <a:solidFill>
                  <a:prstClr val="black"/>
                </a:solidFill>
                <a:latin typeface="Segoe UI" panose="020B0502040204020203" pitchFamily="34" charset="0"/>
              </a:rPr>
              <a:t>3. Hit the Button</a:t>
            </a:r>
          </a:p>
          <a:p>
            <a:pPr fontAlgn="t"/>
            <a:r>
              <a:rPr lang="en-GB" sz="2800" dirty="0">
                <a:latin typeface="Segoe UI" panose="020B0502040204020203" pitchFamily="34" charset="0"/>
              </a:rPr>
              <a:t>Hit the Button is great because it builds rapid recall of number facts through fast‑paced, engaging practice that motivates children to improve their accuracy and speed.</a:t>
            </a:r>
          </a:p>
          <a:p>
            <a:pPr lvl="0" fontAlgn="t"/>
            <a:r>
              <a:rPr lang="en-GB" sz="2800" dirty="0">
                <a:solidFill>
                  <a:prstClr val="black"/>
                </a:solidFill>
                <a:latin typeface="Segoe UI" panose="020B0502040204020203" pitchFamily="34" charset="0"/>
              </a:rPr>
              <a:t>🔗 https://www.topmarks.co.uk/maths-games/hit-the-button</a:t>
            </a:r>
          </a:p>
          <a:p>
            <a:pPr lvl="0" fontAlgn="t"/>
            <a:endParaRPr lang="en-GB" sz="2400" b="1" dirty="0">
              <a:solidFill>
                <a:prstClr val="black"/>
              </a:solidFill>
              <a:latin typeface="Segoe UI" panose="020B0502040204020203" pitchFamily="34" charset="0"/>
            </a:endParaRPr>
          </a:p>
        </p:txBody>
      </p:sp>
    </p:spTree>
    <p:extLst>
      <p:ext uri="{BB962C8B-B14F-4D97-AF65-F5344CB8AC3E}">
        <p14:creationId xmlns:p14="http://schemas.microsoft.com/office/powerpoint/2010/main" val="203960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4EC038-241B-97E7-E258-AB7B9CD98523}"/>
              </a:ext>
            </a:extLst>
          </p:cNvPr>
          <p:cNvSpPr txBox="1"/>
          <p:nvPr/>
        </p:nvSpPr>
        <p:spPr>
          <a:xfrm>
            <a:off x="5605691" y="1071684"/>
            <a:ext cx="590281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cs typeface="Calibri"/>
              </a:rPr>
              <a:t>This document will be sent out to all parents in Year 4 to give you some  information on the MTC. </a:t>
            </a:r>
            <a:endParaRPr lang="en-US" sz="4400" dirty="0"/>
          </a:p>
        </p:txBody>
      </p:sp>
      <p:sp>
        <p:nvSpPr>
          <p:cNvPr id="4" name="TextBox 3">
            <a:extLst>
              <a:ext uri="{FF2B5EF4-FFF2-40B4-BE49-F238E27FC236}">
                <a16:creationId xmlns:a16="http://schemas.microsoft.com/office/drawing/2014/main" id="{5F7A21BF-330B-4645-B40B-4B73821DA7DF}"/>
              </a:ext>
            </a:extLst>
          </p:cNvPr>
          <p:cNvSpPr txBox="1"/>
          <p:nvPr/>
        </p:nvSpPr>
        <p:spPr>
          <a:xfrm>
            <a:off x="5909721" y="5566409"/>
            <a:ext cx="57165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https://www.gov.uk/government/publications/multiplication-tables-check-information-for-parents/multiplication-tables-check-information-for-parents-text-version--2</a:t>
            </a:r>
          </a:p>
        </p:txBody>
      </p:sp>
      <p:pic>
        <p:nvPicPr>
          <p:cNvPr id="6" name="Picture 5">
            <a:extLst>
              <a:ext uri="{FF2B5EF4-FFF2-40B4-BE49-F238E27FC236}">
                <a16:creationId xmlns:a16="http://schemas.microsoft.com/office/drawing/2014/main" id="{6E992F57-8964-6564-F40E-2F095137C1A0}"/>
              </a:ext>
            </a:extLst>
          </p:cNvPr>
          <p:cNvPicPr>
            <a:picLocks noChangeAspect="1"/>
          </p:cNvPicPr>
          <p:nvPr/>
        </p:nvPicPr>
        <p:blipFill>
          <a:blip r:embed="rId2"/>
          <a:stretch>
            <a:fillRect/>
          </a:stretch>
        </p:blipFill>
        <p:spPr>
          <a:xfrm>
            <a:off x="0" y="0"/>
            <a:ext cx="5028799" cy="6858000"/>
          </a:xfrm>
          <a:prstGeom prst="rect">
            <a:avLst/>
          </a:prstGeom>
        </p:spPr>
      </p:pic>
    </p:spTree>
    <p:extLst>
      <p:ext uri="{BB962C8B-B14F-4D97-AF65-F5344CB8AC3E}">
        <p14:creationId xmlns:p14="http://schemas.microsoft.com/office/powerpoint/2010/main" val="368456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AB68C-628A-42A4-9E61-623132C94BD1}"/>
              </a:ext>
            </a:extLst>
          </p:cNvPr>
          <p:cNvPicPr>
            <a:picLocks noChangeAspect="1"/>
          </p:cNvPicPr>
          <p:nvPr/>
        </p:nvPicPr>
        <p:blipFill>
          <a:blip r:embed="rId2"/>
          <a:stretch>
            <a:fillRect/>
          </a:stretch>
        </p:blipFill>
        <p:spPr>
          <a:xfrm>
            <a:off x="254360" y="321475"/>
            <a:ext cx="11683279" cy="6215049"/>
          </a:xfrm>
          <a:prstGeom prst="rect">
            <a:avLst/>
          </a:prstGeom>
        </p:spPr>
      </p:pic>
    </p:spTree>
    <p:extLst>
      <p:ext uri="{BB962C8B-B14F-4D97-AF65-F5344CB8AC3E}">
        <p14:creationId xmlns:p14="http://schemas.microsoft.com/office/powerpoint/2010/main" val="80554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1D9EF3-6BF3-4132-B5F1-514370F707E9}"/>
              </a:ext>
            </a:extLst>
          </p:cNvPr>
          <p:cNvPicPr>
            <a:picLocks noChangeAspect="1"/>
          </p:cNvPicPr>
          <p:nvPr/>
        </p:nvPicPr>
        <p:blipFill>
          <a:blip r:embed="rId2"/>
          <a:stretch>
            <a:fillRect/>
          </a:stretch>
        </p:blipFill>
        <p:spPr>
          <a:xfrm>
            <a:off x="987248" y="1305769"/>
            <a:ext cx="10217503" cy="5443575"/>
          </a:xfrm>
          <a:prstGeom prst="rect">
            <a:avLst/>
          </a:prstGeom>
        </p:spPr>
      </p:pic>
      <p:sp>
        <p:nvSpPr>
          <p:cNvPr id="2" name="Title 1">
            <a:extLst>
              <a:ext uri="{FF2B5EF4-FFF2-40B4-BE49-F238E27FC236}">
                <a16:creationId xmlns:a16="http://schemas.microsoft.com/office/drawing/2014/main" id="{AF0D949F-11D4-46E8-9FAF-2380452BC237}"/>
              </a:ext>
            </a:extLst>
          </p:cNvPr>
          <p:cNvSpPr>
            <a:spLocks noGrp="1"/>
          </p:cNvSpPr>
          <p:nvPr>
            <p:ph type="title"/>
          </p:nvPr>
        </p:nvSpPr>
        <p:spPr>
          <a:xfrm>
            <a:off x="373149" y="-28344"/>
            <a:ext cx="11173691" cy="1325563"/>
          </a:xfrm>
        </p:spPr>
        <p:txBody>
          <a:bodyPr>
            <a:normAutofit fontScale="90000"/>
          </a:bodyPr>
          <a:lstStyle/>
          <a:p>
            <a:pPr algn="ctr"/>
            <a:r>
              <a:rPr lang="en-GB" sz="4800" b="1" dirty="0">
                <a:latin typeface="Century Gothic"/>
              </a:rPr>
              <a:t>Why are multiplication tables important?</a:t>
            </a:r>
          </a:p>
        </p:txBody>
      </p:sp>
      <p:pic>
        <p:nvPicPr>
          <p:cNvPr id="5" name="Content Placeholder 4">
            <a:extLst>
              <a:ext uri="{FF2B5EF4-FFF2-40B4-BE49-F238E27FC236}">
                <a16:creationId xmlns:a16="http://schemas.microsoft.com/office/drawing/2014/main" id="{0A0E5018-7D58-43E7-9415-F1E5ACF9EE49}"/>
              </a:ext>
            </a:extLst>
          </p:cNvPr>
          <p:cNvPicPr>
            <a:picLocks noGrp="1" noChangeAspect="1"/>
          </p:cNvPicPr>
          <p:nvPr>
            <p:ph idx="1"/>
          </p:nvPr>
        </p:nvPicPr>
        <p:blipFill>
          <a:blip r:embed="rId3"/>
          <a:stretch>
            <a:fillRect/>
          </a:stretch>
        </p:blipFill>
        <p:spPr>
          <a:xfrm>
            <a:off x="987248" y="3843249"/>
            <a:ext cx="3397603" cy="2548202"/>
          </a:xfrm>
          <a:prstGeom prst="rect">
            <a:avLst/>
          </a:prstGeom>
        </p:spPr>
      </p:pic>
    </p:spTree>
    <p:extLst>
      <p:ext uri="{BB962C8B-B14F-4D97-AF65-F5344CB8AC3E}">
        <p14:creationId xmlns:p14="http://schemas.microsoft.com/office/powerpoint/2010/main" val="1755817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49F-11D4-46E8-9FAF-2380452BC237}"/>
              </a:ext>
            </a:extLst>
          </p:cNvPr>
          <p:cNvSpPr>
            <a:spLocks noGrp="1"/>
          </p:cNvSpPr>
          <p:nvPr>
            <p:ph type="title"/>
          </p:nvPr>
        </p:nvSpPr>
        <p:spPr>
          <a:xfrm>
            <a:off x="502227" y="365125"/>
            <a:ext cx="11187545" cy="1325563"/>
          </a:xfrm>
        </p:spPr>
        <p:txBody>
          <a:bodyPr/>
          <a:lstStyle/>
          <a:p>
            <a:pPr algn="ctr"/>
            <a:r>
              <a:rPr lang="en-GB" b="1" dirty="0">
                <a:latin typeface="Century Gothic"/>
              </a:rPr>
              <a:t>What is the purpose of the multiplication check?</a:t>
            </a:r>
          </a:p>
        </p:txBody>
      </p:sp>
      <p:sp>
        <p:nvSpPr>
          <p:cNvPr id="3" name="Content Placeholder 2">
            <a:extLst>
              <a:ext uri="{FF2B5EF4-FFF2-40B4-BE49-F238E27FC236}">
                <a16:creationId xmlns:a16="http://schemas.microsoft.com/office/drawing/2014/main" id="{12E96BE5-4E86-4BAD-87B0-1EC4C73D1E2C}"/>
              </a:ext>
            </a:extLst>
          </p:cNvPr>
          <p:cNvSpPr>
            <a:spLocks noGrp="1"/>
          </p:cNvSpPr>
          <p:nvPr>
            <p:ph idx="1"/>
          </p:nvPr>
        </p:nvSpPr>
        <p:spPr>
          <a:xfrm>
            <a:off x="4920267" y="1995054"/>
            <a:ext cx="7048500" cy="3710854"/>
          </a:xfrm>
        </p:spPr>
        <p:txBody>
          <a:bodyPr vert="horz" lIns="91440" tIns="45720" rIns="91440" bIns="45720" rtlCol="0" anchor="t">
            <a:noAutofit/>
          </a:bodyPr>
          <a:lstStyle/>
          <a:p>
            <a:pPr marL="0" indent="0" algn="ctr">
              <a:buNone/>
            </a:pPr>
            <a:r>
              <a:rPr lang="en-GB" sz="3600" dirty="0"/>
              <a:t>The purpose of the check is to determine whether your child can fluently recall their times tables up to 12 X 12, which is essential for future success in mathematics. </a:t>
            </a:r>
          </a:p>
          <a:p>
            <a:pPr marL="0" indent="0" algn="ctr">
              <a:buNone/>
            </a:pPr>
            <a:endParaRPr lang="en-GB" sz="3600" dirty="0"/>
          </a:p>
          <a:p>
            <a:pPr marL="0" indent="0" algn="ctr">
              <a:buNone/>
            </a:pPr>
            <a:r>
              <a:rPr lang="en-GB" sz="3600" dirty="0"/>
              <a:t>It will also help us identify if your child may need further support. </a:t>
            </a:r>
          </a:p>
        </p:txBody>
      </p:sp>
      <p:pic>
        <p:nvPicPr>
          <p:cNvPr id="8" name="Picture 7">
            <a:extLst>
              <a:ext uri="{FF2B5EF4-FFF2-40B4-BE49-F238E27FC236}">
                <a16:creationId xmlns:a16="http://schemas.microsoft.com/office/drawing/2014/main" id="{A28DA513-AE5C-86F6-C797-864C261D39D3}"/>
              </a:ext>
            </a:extLst>
          </p:cNvPr>
          <p:cNvPicPr>
            <a:picLocks noChangeAspect="1"/>
          </p:cNvPicPr>
          <p:nvPr/>
        </p:nvPicPr>
        <p:blipFill>
          <a:blip r:embed="rId3"/>
          <a:stretch>
            <a:fillRect/>
          </a:stretch>
        </p:blipFill>
        <p:spPr>
          <a:xfrm>
            <a:off x="1" y="1995054"/>
            <a:ext cx="5166360" cy="3710854"/>
          </a:xfrm>
          <a:prstGeom prst="rect">
            <a:avLst/>
          </a:prstGeom>
        </p:spPr>
      </p:pic>
    </p:spTree>
    <p:extLst>
      <p:ext uri="{BB962C8B-B14F-4D97-AF65-F5344CB8AC3E}">
        <p14:creationId xmlns:p14="http://schemas.microsoft.com/office/powerpoint/2010/main" val="247199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66B0D3-5874-670A-6099-6F6252B1DEB3}"/>
              </a:ext>
            </a:extLst>
          </p:cNvPr>
          <p:cNvPicPr>
            <a:picLocks noChangeAspect="1"/>
          </p:cNvPicPr>
          <p:nvPr/>
        </p:nvPicPr>
        <p:blipFill>
          <a:blip r:embed="rId3">
            <a:duotone>
              <a:schemeClr val="bg2">
                <a:shade val="45000"/>
                <a:satMod val="135000"/>
              </a:schemeClr>
              <a:prstClr val="white"/>
            </a:duotone>
          </a:blip>
          <a:srcRect t="15279" b="451"/>
          <a:stretch>
            <a:fillRect/>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5E319E-3880-4AB9-B6B6-7FCE82477585}"/>
              </a:ext>
            </a:extLst>
          </p:cNvPr>
          <p:cNvSpPr>
            <a:spLocks noGrp="1"/>
          </p:cNvSpPr>
          <p:nvPr>
            <p:ph type="title"/>
          </p:nvPr>
        </p:nvSpPr>
        <p:spPr>
          <a:xfrm>
            <a:off x="838200" y="365125"/>
            <a:ext cx="10515600" cy="1325563"/>
          </a:xfrm>
        </p:spPr>
        <p:txBody>
          <a:bodyPr>
            <a:normAutofit/>
          </a:bodyPr>
          <a:lstStyle/>
          <a:p>
            <a:pPr algn="ctr"/>
            <a:r>
              <a:rPr lang="en-GB" b="1" dirty="0">
                <a:latin typeface="Century Gothic"/>
              </a:rPr>
              <a:t> What is the multiplication check?</a:t>
            </a:r>
          </a:p>
        </p:txBody>
      </p:sp>
      <p:graphicFrame>
        <p:nvGraphicFramePr>
          <p:cNvPr id="20" name="Content Placeholder 2">
            <a:extLst>
              <a:ext uri="{FF2B5EF4-FFF2-40B4-BE49-F238E27FC236}">
                <a16:creationId xmlns:a16="http://schemas.microsoft.com/office/drawing/2014/main" id="{3E11312B-FCB6-9A38-0242-4D67DEA2126C}"/>
              </a:ext>
            </a:extLst>
          </p:cNvPr>
          <p:cNvGraphicFramePr>
            <a:graphicFrameLocks noGrp="1"/>
          </p:cNvGraphicFramePr>
          <p:nvPr>
            <p:ph idx="1"/>
            <p:extLst>
              <p:ext uri="{D42A27DB-BD31-4B8C-83A1-F6EECF244321}">
                <p14:modId xmlns:p14="http://schemas.microsoft.com/office/powerpoint/2010/main" val="25795352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517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E5857-8791-482A-AE62-5EABFBC4E374}"/>
              </a:ext>
            </a:extLst>
          </p:cNvPr>
          <p:cNvSpPr>
            <a:spLocks noGrp="1"/>
          </p:cNvSpPr>
          <p:nvPr>
            <p:ph type="title"/>
          </p:nvPr>
        </p:nvSpPr>
        <p:spPr>
          <a:xfrm>
            <a:off x="586478" y="1683756"/>
            <a:ext cx="3115265" cy="2396359"/>
          </a:xfrm>
        </p:spPr>
        <p:txBody>
          <a:bodyPr anchor="b">
            <a:normAutofit/>
          </a:bodyPr>
          <a:lstStyle/>
          <a:p>
            <a:pPr algn="r"/>
            <a:r>
              <a:rPr lang="en-GB" sz="3100" b="1">
                <a:solidFill>
                  <a:srgbClr val="FFFFFF"/>
                </a:solidFill>
                <a:latin typeface="Century Gothic"/>
              </a:rPr>
              <a:t>Are there any access arrangements?</a:t>
            </a:r>
          </a:p>
        </p:txBody>
      </p:sp>
      <p:graphicFrame>
        <p:nvGraphicFramePr>
          <p:cNvPr id="5" name="Content Placeholder 2">
            <a:extLst>
              <a:ext uri="{FF2B5EF4-FFF2-40B4-BE49-F238E27FC236}">
                <a16:creationId xmlns:a16="http://schemas.microsoft.com/office/drawing/2014/main" id="{1394D007-92D9-2A7F-578F-FF6F83085710}"/>
              </a:ext>
            </a:extLst>
          </p:cNvPr>
          <p:cNvGraphicFramePr>
            <a:graphicFrameLocks noGrp="1"/>
          </p:cNvGraphicFramePr>
          <p:nvPr>
            <p:ph idx="1"/>
            <p:extLst>
              <p:ext uri="{D42A27DB-BD31-4B8C-83A1-F6EECF244321}">
                <p14:modId xmlns:p14="http://schemas.microsoft.com/office/powerpoint/2010/main" val="1502337116"/>
              </p:ext>
            </p:extLst>
          </p:nvPr>
        </p:nvGraphicFramePr>
        <p:xfrm>
          <a:off x="4177272" y="182876"/>
          <a:ext cx="7875270" cy="64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63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90AAF-E99F-40DE-9556-1765998E5634}"/>
              </a:ext>
            </a:extLst>
          </p:cNvPr>
          <p:cNvSpPr>
            <a:spLocks noGrp="1"/>
          </p:cNvSpPr>
          <p:nvPr>
            <p:ph type="title"/>
          </p:nvPr>
        </p:nvSpPr>
        <p:spPr>
          <a:xfrm>
            <a:off x="225289" y="82412"/>
            <a:ext cx="7680959" cy="1642970"/>
          </a:xfrm>
        </p:spPr>
        <p:txBody>
          <a:bodyPr anchor="b">
            <a:normAutofit/>
          </a:bodyPr>
          <a:lstStyle/>
          <a:p>
            <a:pPr algn="ctr"/>
            <a:r>
              <a:rPr lang="en-GB" sz="3700" b="1" dirty="0">
                <a:latin typeface="Century Gothic"/>
              </a:rPr>
              <a:t>How will the results be used? Will I know my child’s result?</a:t>
            </a:r>
          </a:p>
        </p:txBody>
      </p:sp>
      <p:sp>
        <p:nvSpPr>
          <p:cNvPr id="3" name="Content Placeholder 2">
            <a:extLst>
              <a:ext uri="{FF2B5EF4-FFF2-40B4-BE49-F238E27FC236}">
                <a16:creationId xmlns:a16="http://schemas.microsoft.com/office/drawing/2014/main" id="{11DADA9B-3889-46DA-9005-F7232157C18B}"/>
              </a:ext>
            </a:extLst>
          </p:cNvPr>
          <p:cNvSpPr>
            <a:spLocks noGrp="1"/>
          </p:cNvSpPr>
          <p:nvPr>
            <p:ph idx="1"/>
          </p:nvPr>
        </p:nvSpPr>
        <p:spPr>
          <a:xfrm>
            <a:off x="349978" y="2002708"/>
            <a:ext cx="6663689" cy="4397659"/>
          </a:xfrm>
        </p:spPr>
        <p:txBody>
          <a:bodyPr anchor="t">
            <a:normAutofit lnSpcReduction="10000"/>
          </a:bodyPr>
          <a:lstStyle/>
          <a:p>
            <a:pPr marL="0" indent="0" algn="ctr">
              <a:buNone/>
            </a:pPr>
            <a:r>
              <a:rPr lang="en-GB" sz="3600" dirty="0"/>
              <a:t>There is no pass mark. </a:t>
            </a:r>
          </a:p>
          <a:p>
            <a:pPr marL="0" indent="0" algn="ctr">
              <a:buNone/>
            </a:pPr>
            <a:r>
              <a:rPr lang="en-GB" sz="3600" dirty="0"/>
              <a:t>Schools will have access to all their pupils’ results, to allow them to identify pupils who need additional support.</a:t>
            </a:r>
          </a:p>
          <a:p>
            <a:pPr marL="0" indent="0" algn="ctr">
              <a:buNone/>
            </a:pPr>
            <a:endParaRPr lang="en-GB" sz="3600" dirty="0"/>
          </a:p>
          <a:p>
            <a:pPr marL="0" indent="0" algn="ctr">
              <a:buNone/>
            </a:pPr>
            <a:r>
              <a:rPr lang="en-GB" sz="3600" dirty="0"/>
              <a:t>You will be told your child’s result in their end of year report. </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A6732D9-A999-4CDD-9EBF-3BD418CAEFA7}"/>
              </a:ext>
            </a:extLst>
          </p:cNvPr>
          <p:cNvPicPr>
            <a:picLocks noChangeAspect="1"/>
          </p:cNvPicPr>
          <p:nvPr/>
        </p:nvPicPr>
        <p:blipFill>
          <a:blip r:embed="rId2"/>
          <a:stretch>
            <a:fillRect/>
          </a:stretch>
        </p:blipFill>
        <p:spPr>
          <a:xfrm>
            <a:off x="7037521" y="2334611"/>
            <a:ext cx="4948739" cy="2635042"/>
          </a:xfrm>
          <a:prstGeom prst="rect">
            <a:avLst/>
          </a:prstGeom>
        </p:spPr>
      </p:pic>
    </p:spTree>
    <p:extLst>
      <p:ext uri="{BB962C8B-B14F-4D97-AF65-F5344CB8AC3E}">
        <p14:creationId xmlns:p14="http://schemas.microsoft.com/office/powerpoint/2010/main" val="229344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90AAF-E99F-40DE-9556-1765998E5634}"/>
              </a:ext>
            </a:extLst>
          </p:cNvPr>
          <p:cNvSpPr>
            <a:spLocks noGrp="1"/>
          </p:cNvSpPr>
          <p:nvPr>
            <p:ph type="title"/>
          </p:nvPr>
        </p:nvSpPr>
        <p:spPr>
          <a:xfrm>
            <a:off x="457200" y="181470"/>
            <a:ext cx="7258050" cy="1132718"/>
          </a:xfrm>
        </p:spPr>
        <p:txBody>
          <a:bodyPr anchor="b">
            <a:normAutofit fontScale="90000"/>
          </a:bodyPr>
          <a:lstStyle/>
          <a:p>
            <a:pPr algn="ctr"/>
            <a:r>
              <a:rPr lang="en-GB" sz="4000" b="1" dirty="0">
                <a:latin typeface="Century Gothic"/>
              </a:rPr>
              <a:t>Are times tables taught in school?</a:t>
            </a:r>
          </a:p>
        </p:txBody>
      </p:sp>
      <p:sp>
        <p:nvSpPr>
          <p:cNvPr id="3" name="Content Placeholder 2">
            <a:extLst>
              <a:ext uri="{FF2B5EF4-FFF2-40B4-BE49-F238E27FC236}">
                <a16:creationId xmlns:a16="http://schemas.microsoft.com/office/drawing/2014/main" id="{11DADA9B-3889-46DA-9005-F7232157C18B}"/>
              </a:ext>
            </a:extLst>
          </p:cNvPr>
          <p:cNvSpPr>
            <a:spLocks noGrp="1"/>
          </p:cNvSpPr>
          <p:nvPr>
            <p:ph idx="1"/>
          </p:nvPr>
        </p:nvSpPr>
        <p:spPr>
          <a:xfrm>
            <a:off x="72322" y="1354904"/>
            <a:ext cx="7699157" cy="5462380"/>
          </a:xfrm>
        </p:spPr>
        <p:txBody>
          <a:bodyPr anchor="t">
            <a:normAutofit/>
          </a:bodyPr>
          <a:lstStyle/>
          <a:p>
            <a:pPr marL="0" indent="0" algn="ctr">
              <a:lnSpc>
                <a:spcPct val="100000"/>
              </a:lnSpc>
              <a:buNone/>
            </a:pPr>
            <a:r>
              <a:rPr lang="en-GB" dirty="0"/>
              <a:t>Usual maths lessons have multiplication and division units.</a:t>
            </a:r>
          </a:p>
          <a:p>
            <a:pPr algn="ctr" fontAlgn="t">
              <a:lnSpc>
                <a:spcPct val="100000"/>
              </a:lnSpc>
              <a:buNone/>
            </a:pPr>
            <a:r>
              <a:rPr lang="en-US" dirty="0" err="1"/>
              <a:t>Maths</a:t>
            </a:r>
            <a:r>
              <a:rPr lang="en-US" dirty="0"/>
              <a:t> fluency sessions delivered three times a week using a structured times‑tables </a:t>
            </a:r>
            <a:r>
              <a:rPr lang="en-US" dirty="0" err="1"/>
              <a:t>programme</a:t>
            </a:r>
            <a:r>
              <a:rPr lang="en-US" dirty="0"/>
              <a:t>.</a:t>
            </a:r>
          </a:p>
          <a:p>
            <a:pPr marL="0" indent="0" algn="ctr">
              <a:buNone/>
            </a:pPr>
            <a:r>
              <a:rPr lang="en-GB" dirty="0"/>
              <a:t>Children learn key facts e.g. 9 x 3 = 27</a:t>
            </a:r>
          </a:p>
          <a:p>
            <a:pPr marL="0" indent="0" algn="ctr">
              <a:buNone/>
            </a:pPr>
            <a:r>
              <a:rPr lang="en-GB" dirty="0"/>
              <a:t>From that they will know:  </a:t>
            </a:r>
          </a:p>
          <a:p>
            <a:pPr marL="0" indent="0" algn="ctr">
              <a:buNone/>
            </a:pPr>
            <a:r>
              <a:rPr lang="en-GB" dirty="0"/>
              <a:t>3 x 9</a:t>
            </a:r>
          </a:p>
          <a:p>
            <a:pPr marL="0" indent="0" algn="ctr">
              <a:buNone/>
            </a:pPr>
            <a:r>
              <a:rPr lang="en-GB" dirty="0"/>
              <a:t>27÷3</a:t>
            </a:r>
          </a:p>
          <a:p>
            <a:pPr marL="0" indent="0" algn="ctr">
              <a:buNone/>
            </a:pPr>
            <a:r>
              <a:rPr lang="en-GB" dirty="0"/>
              <a:t>27÷9</a:t>
            </a:r>
          </a:p>
          <a:p>
            <a:pPr marL="0" indent="0" algn="ctr">
              <a:buNone/>
            </a:pPr>
            <a:r>
              <a:rPr lang="en-GB" dirty="0"/>
              <a:t>Children tested on tables and work to improve/ maintain their score each time. </a:t>
            </a:r>
          </a:p>
          <a:p>
            <a:pPr marL="0" indent="0">
              <a:buNone/>
            </a:pPr>
            <a:endParaRPr lang="en-GB" dirty="0"/>
          </a:p>
          <a:p>
            <a:pPr marL="0" indent="0">
              <a:buNone/>
            </a:pPr>
            <a:endParaRPr lang="en-GB" sz="1100" dirty="0">
              <a:latin typeface="Century Gothic" panose="020B050202020202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5F491B8-1D56-4AEB-B151-9DB906F9FAA4}"/>
              </a:ext>
            </a:extLst>
          </p:cNvPr>
          <p:cNvPicPr>
            <a:picLocks noChangeAspect="1"/>
          </p:cNvPicPr>
          <p:nvPr/>
        </p:nvPicPr>
        <p:blipFill>
          <a:blip r:embed="rId2"/>
          <a:stretch>
            <a:fillRect/>
          </a:stretch>
        </p:blipFill>
        <p:spPr>
          <a:xfrm>
            <a:off x="7843801" y="1880558"/>
            <a:ext cx="4170530" cy="3013208"/>
          </a:xfrm>
          <a:prstGeom prst="rect">
            <a:avLst/>
          </a:prstGeom>
        </p:spPr>
      </p:pic>
    </p:spTree>
    <p:extLst>
      <p:ext uri="{BB962C8B-B14F-4D97-AF65-F5344CB8AC3E}">
        <p14:creationId xmlns:p14="http://schemas.microsoft.com/office/powerpoint/2010/main" val="421885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90AAF-E99F-40DE-9556-1765998E5634}"/>
              </a:ext>
            </a:extLst>
          </p:cNvPr>
          <p:cNvSpPr>
            <a:spLocks noGrp="1"/>
          </p:cNvSpPr>
          <p:nvPr>
            <p:ph type="title"/>
          </p:nvPr>
        </p:nvSpPr>
        <p:spPr>
          <a:xfrm>
            <a:off x="2880360" y="228815"/>
            <a:ext cx="5943600" cy="741679"/>
          </a:xfrm>
        </p:spPr>
        <p:txBody>
          <a:bodyPr anchor="b">
            <a:noAutofit/>
          </a:bodyPr>
          <a:lstStyle/>
          <a:p>
            <a:pPr algn="ctr"/>
            <a:r>
              <a:rPr lang="en-GB" sz="4800" b="1" dirty="0">
                <a:latin typeface="Century Gothic"/>
              </a:rPr>
              <a:t>How can I help?</a:t>
            </a:r>
          </a:p>
        </p:txBody>
      </p:sp>
      <p:sp>
        <p:nvSpPr>
          <p:cNvPr id="3" name="Content Placeholder 2">
            <a:extLst>
              <a:ext uri="{FF2B5EF4-FFF2-40B4-BE49-F238E27FC236}">
                <a16:creationId xmlns:a16="http://schemas.microsoft.com/office/drawing/2014/main" id="{11DADA9B-3889-46DA-9005-F7232157C18B}"/>
              </a:ext>
            </a:extLst>
          </p:cNvPr>
          <p:cNvSpPr>
            <a:spLocks noGrp="1"/>
          </p:cNvSpPr>
          <p:nvPr>
            <p:ph idx="1"/>
          </p:nvPr>
        </p:nvSpPr>
        <p:spPr>
          <a:xfrm>
            <a:off x="124402" y="1331396"/>
            <a:ext cx="6985056" cy="5297789"/>
          </a:xfrm>
        </p:spPr>
        <p:txBody>
          <a:bodyPr anchor="t">
            <a:normAutofit/>
          </a:bodyPr>
          <a:lstStyle/>
          <a:p>
            <a:pPr marL="0" indent="0" algn="ctr">
              <a:buNone/>
            </a:pPr>
            <a:r>
              <a:rPr lang="en-GB" sz="3200" dirty="0"/>
              <a:t>Support your child to know their times tables.</a:t>
            </a:r>
          </a:p>
          <a:p>
            <a:pPr marL="0" indent="0" algn="ctr">
              <a:buNone/>
            </a:pPr>
            <a:r>
              <a:rPr lang="en-GB" sz="3200" dirty="0"/>
              <a:t>Stress to your child the importance of the check and why they need to know it.</a:t>
            </a:r>
          </a:p>
          <a:p>
            <a:pPr marL="0" indent="0" algn="ctr">
              <a:buNone/>
            </a:pPr>
            <a:r>
              <a:rPr lang="en-GB" sz="3200" dirty="0"/>
              <a:t>Little and often! Last minute puts your child under pressure.  </a:t>
            </a:r>
          </a:p>
          <a:p>
            <a:pPr marL="0" indent="0" algn="ctr">
              <a:buNone/>
            </a:pPr>
            <a:r>
              <a:rPr lang="en-US" sz="3200" dirty="0"/>
              <a:t>Plenty of regular daily practise is key.</a:t>
            </a:r>
          </a:p>
          <a:p>
            <a:pPr marL="0" indent="0" algn="ctr">
              <a:buNone/>
            </a:pPr>
            <a:r>
              <a:rPr lang="en-US" sz="3200" dirty="0"/>
              <a:t>A wide range of times‑tables practice, including verbal recall, written activities and online games.</a:t>
            </a:r>
          </a:p>
          <a:p>
            <a:pPr marL="0" indent="0" algn="ctr">
              <a:buNone/>
            </a:pPr>
            <a:endParaRPr lang="en-US" sz="3200" dirty="0">
              <a:latin typeface="Segoe UI" panose="020B0502040204020203" pitchFamily="34" charset="0"/>
            </a:endParaRPr>
          </a:p>
          <a:p>
            <a:pPr marL="0" indent="0" algn="ctr">
              <a:buNone/>
            </a:pPr>
            <a:endParaRPr lang="en-US" sz="3200" dirty="0">
              <a:latin typeface="Segoe UI" panose="020B0502040204020203" pitchFamily="34" charset="0"/>
            </a:endParaRPr>
          </a:p>
          <a:p>
            <a:pPr marL="0" indent="0" algn="ctr">
              <a:buNone/>
            </a:pPr>
            <a:endParaRPr lang="en-US" sz="3200" dirty="0">
              <a:latin typeface="Segoe UI" panose="020B0502040204020203" pitchFamily="34" charset="0"/>
            </a:endParaRPr>
          </a:p>
        </p:txBody>
      </p:sp>
      <p:pic>
        <p:nvPicPr>
          <p:cNvPr id="4" name="Picture 3">
            <a:extLst>
              <a:ext uri="{FF2B5EF4-FFF2-40B4-BE49-F238E27FC236}">
                <a16:creationId xmlns:a16="http://schemas.microsoft.com/office/drawing/2014/main" id="{567AE364-EEDE-4D86-8F4F-90A6D79FCEE7}"/>
              </a:ext>
            </a:extLst>
          </p:cNvPr>
          <p:cNvPicPr>
            <a:picLocks noChangeAspect="1"/>
          </p:cNvPicPr>
          <p:nvPr/>
        </p:nvPicPr>
        <p:blipFill>
          <a:blip r:embed="rId3"/>
          <a:stretch>
            <a:fillRect/>
          </a:stretch>
        </p:blipFill>
        <p:spPr>
          <a:xfrm>
            <a:off x="7109460" y="1440771"/>
            <a:ext cx="4604005" cy="3562700"/>
          </a:xfrm>
          <a:prstGeom prst="rect">
            <a:avLst/>
          </a:pr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D8E7C5-4C2D-4892-B1C2-50A55205A581}"/>
              </a:ext>
            </a:extLst>
          </p:cNvPr>
          <p:cNvSpPr txBox="1"/>
          <p:nvPr/>
        </p:nvSpPr>
        <p:spPr>
          <a:xfrm>
            <a:off x="1668199" y="759995"/>
            <a:ext cx="4624323" cy="88769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kern="1200" dirty="0">
                <a:solidFill>
                  <a:schemeClr val="tx1"/>
                </a:solidFill>
                <a:latin typeface="Century Gothic" panose="020B0502020202020204" pitchFamily="34" charset="0"/>
                <a:ea typeface="+mj-ea"/>
                <a:cs typeface="+mj-cs"/>
              </a:rPr>
              <a:t>Times Tables</a:t>
            </a:r>
          </a:p>
        </p:txBody>
      </p:sp>
      <p:sp>
        <p:nvSpPr>
          <p:cNvPr id="3" name="TextBox 2">
            <a:extLst>
              <a:ext uri="{FF2B5EF4-FFF2-40B4-BE49-F238E27FC236}">
                <a16:creationId xmlns:a16="http://schemas.microsoft.com/office/drawing/2014/main" id="{C4F2B7E1-F5E5-495C-AFEC-A7E1516E9C5E}"/>
              </a:ext>
            </a:extLst>
          </p:cNvPr>
          <p:cNvSpPr txBox="1"/>
          <p:nvPr/>
        </p:nvSpPr>
        <p:spPr>
          <a:xfrm>
            <a:off x="681049" y="2407681"/>
            <a:ext cx="6953981" cy="3827858"/>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3200" dirty="0"/>
              <a:t>-Songs</a:t>
            </a:r>
          </a:p>
          <a:p>
            <a:pPr indent="-228600">
              <a:lnSpc>
                <a:spcPct val="90000"/>
              </a:lnSpc>
              <a:spcAft>
                <a:spcPts val="600"/>
              </a:spcAft>
              <a:buFont typeface="Arial" panose="020B0604020202020204" pitchFamily="34" charset="0"/>
              <a:buChar char="•"/>
            </a:pPr>
            <a:r>
              <a:rPr lang="en-US" sz="3200" dirty="0"/>
              <a:t>-Chanting</a:t>
            </a:r>
          </a:p>
          <a:p>
            <a:pPr indent="-228600">
              <a:lnSpc>
                <a:spcPct val="90000"/>
              </a:lnSpc>
              <a:spcAft>
                <a:spcPts val="600"/>
              </a:spcAft>
              <a:buFont typeface="Arial" panose="020B0604020202020204" pitchFamily="34" charset="0"/>
              <a:buChar char="•"/>
            </a:pPr>
            <a:r>
              <a:rPr lang="en-US" sz="3200" dirty="0"/>
              <a:t>-Quick fire questions</a:t>
            </a:r>
          </a:p>
          <a:p>
            <a:pPr indent="-228600">
              <a:lnSpc>
                <a:spcPct val="90000"/>
              </a:lnSpc>
              <a:spcAft>
                <a:spcPts val="600"/>
              </a:spcAft>
              <a:buFont typeface="Arial" panose="020B0604020202020204" pitchFamily="34" charset="0"/>
              <a:buChar char="•"/>
            </a:pPr>
            <a:r>
              <a:rPr lang="en-US" sz="3200" dirty="0"/>
              <a:t>-Games (e.g. Hit the button)</a:t>
            </a:r>
          </a:p>
          <a:p>
            <a:pPr indent="-228600">
              <a:lnSpc>
                <a:spcPct val="90000"/>
              </a:lnSpc>
              <a:spcAft>
                <a:spcPts val="600"/>
              </a:spcAft>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D99F6FF-B0B3-4394-9F05-BE3DB80F0341}"/>
              </a:ext>
            </a:extLst>
          </p:cNvPr>
          <p:cNvPicPr>
            <a:picLocks noChangeAspect="1"/>
          </p:cNvPicPr>
          <p:nvPr/>
        </p:nvPicPr>
        <p:blipFill>
          <a:blip r:embed="rId2"/>
          <a:stretch>
            <a:fillRect/>
          </a:stretch>
        </p:blipFill>
        <p:spPr>
          <a:xfrm>
            <a:off x="4761572" y="3220298"/>
            <a:ext cx="7454282" cy="2217648"/>
          </a:xfrm>
          <a:prstGeom prst="rect">
            <a:avLst/>
          </a:prstGeom>
        </p:spPr>
      </p:pic>
      <p:sp>
        <p:nvSpPr>
          <p:cNvPr id="7" name="TextBox 6">
            <a:extLst>
              <a:ext uri="{FF2B5EF4-FFF2-40B4-BE49-F238E27FC236}">
                <a16:creationId xmlns:a16="http://schemas.microsoft.com/office/drawing/2014/main" id="{C0B03F3E-C71F-7C0E-999F-310C91FF346C}"/>
              </a:ext>
            </a:extLst>
          </p:cNvPr>
          <p:cNvSpPr txBox="1"/>
          <p:nvPr/>
        </p:nvSpPr>
        <p:spPr>
          <a:xfrm>
            <a:off x="823841" y="1793528"/>
            <a:ext cx="6109334" cy="2062103"/>
          </a:xfrm>
          <a:prstGeom prst="rect">
            <a:avLst/>
          </a:prstGeom>
          <a:noFill/>
        </p:spPr>
        <p:txBody>
          <a:bodyPr wrap="square">
            <a:spAutoFit/>
          </a:bodyPr>
          <a:lstStyle/>
          <a:p>
            <a:pPr marL="0" marR="0" lvl="0" indent="0" algn="ctr" defTabSz="914400" rtl="0" eaLnBrk="1" fontAlgn="t" latinLnBrk="0" hangingPunct="1">
              <a:spcBef>
                <a:spcPts val="0"/>
              </a:spcBef>
              <a:spcAft>
                <a:spcPts val="0"/>
              </a:spcAft>
              <a:buClrTx/>
              <a:buSzTx/>
              <a:buFontTx/>
              <a:buNone/>
              <a:tabLst/>
              <a:defRPr/>
            </a:pPr>
            <a:r>
              <a:rPr lang="en-US" sz="3200" dirty="0">
                <a:solidFill>
                  <a:prstClr val="black"/>
                </a:solidFill>
              </a:rPr>
              <a:t>C</a:t>
            </a:r>
            <a:r>
              <a:rPr kumimoji="0" lang="en-US" sz="3200" b="0" i="0" u="none" strike="noStrike" kern="1200" cap="none" spc="0" normalizeH="0" baseline="0" noProof="0" dirty="0" err="1">
                <a:ln>
                  <a:noFill/>
                </a:ln>
                <a:solidFill>
                  <a:prstClr val="black"/>
                </a:solidFill>
                <a:effectLst/>
                <a:uLnTx/>
                <a:uFillTx/>
                <a:ea typeface="+mn-ea"/>
                <a:cs typeface="+mn-cs"/>
              </a:rPr>
              <a:t>hildren</a:t>
            </a:r>
            <a:r>
              <a:rPr kumimoji="0" lang="en-US" sz="3200" b="0" i="0" u="none" strike="noStrike" kern="1200" cap="none" spc="0" normalizeH="0" baseline="0" noProof="0" dirty="0">
                <a:ln>
                  <a:noFill/>
                </a:ln>
                <a:solidFill>
                  <a:prstClr val="black"/>
                </a:solidFill>
                <a:effectLst/>
                <a:uLnTx/>
                <a:uFillTx/>
                <a:ea typeface="+mn-ea"/>
                <a:cs typeface="+mn-cs"/>
              </a:rPr>
              <a:t> should practise their times tables every day, and there are many different ways they can do this.</a:t>
            </a:r>
          </a:p>
        </p:txBody>
      </p:sp>
    </p:spTree>
    <p:extLst>
      <p:ext uri="{BB962C8B-B14F-4D97-AF65-F5344CB8AC3E}">
        <p14:creationId xmlns:p14="http://schemas.microsoft.com/office/powerpoint/2010/main" val="4170801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716</Words>
  <Application>Microsoft Office PowerPoint</Application>
  <PresentationFormat>Widescreen</PresentationFormat>
  <Paragraphs>66</Paragraphs>
  <Slides>12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Century Gothic</vt:lpstr>
      <vt:lpstr>Segoe UI</vt:lpstr>
      <vt:lpstr>Office Theme</vt:lpstr>
      <vt:lpstr>Multiplication Check 2026</vt:lpstr>
      <vt:lpstr>Why are multiplication tables important?</vt:lpstr>
      <vt:lpstr>What is the purpose of the multiplication check?</vt:lpstr>
      <vt:lpstr> What is the multiplication check?</vt:lpstr>
      <vt:lpstr>Are there any access arrangements?</vt:lpstr>
      <vt:lpstr>How will the results be used? Will I know my child’s result?</vt:lpstr>
      <vt:lpstr>Are times tables taught in school?</vt:lpstr>
      <vt:lpstr>How can I help?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Davies</dc:creator>
  <cp:lastModifiedBy>Donna Thomson</cp:lastModifiedBy>
  <cp:revision>80</cp:revision>
  <dcterms:created xsi:type="dcterms:W3CDTF">2024-01-28T20:38:57Z</dcterms:created>
  <dcterms:modified xsi:type="dcterms:W3CDTF">2026-03-11T16:25:50Z</dcterms:modified>
</cp:coreProperties>
</file>