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54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DA450-6272-4F1C-B5F5-D9E062B311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60D03CD-A66D-4538-B0C4-BD035760CF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0106D0-6A24-4855-96FE-00490126C629}"/>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D7E82405-541A-4245-8D01-12C127582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BEE84C-DB07-4C74-986D-9EA57E1181F8}"/>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1780993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D110-C13A-4281-95C7-68D6C3121AB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662F01-7D04-41DD-BA2F-B6564AFDA66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222F9-A6E6-46A8-8214-B87404171692}"/>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05E2FBCF-DC87-43DD-9900-A04368492E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BEBA8F-24C1-4AB8-B716-77EBC17B971A}"/>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2412852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3045C-BD79-4CFD-9925-DB8532FD49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9A4DF75-1975-4C1A-8926-73AB5103C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9C37A1E-D3D5-4A54-8D41-D6EDDE5F7746}"/>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A843C9B7-BC65-4F8D-ADC0-55E3D92B43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46730-100E-41DC-8D49-2AFC9F04E7A1}"/>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886691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5B2A6-AC37-4AC9-ACAC-BE622D2BEB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A0C315-6709-407F-83EC-DFACFBD5EF8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67AFE2-495D-43CD-8DAD-7CB0557BB43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AEE0899-52A8-4698-A10A-BD543553CF97}"/>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6" name="Footer Placeholder 5">
            <a:extLst>
              <a:ext uri="{FF2B5EF4-FFF2-40B4-BE49-F238E27FC236}">
                <a16:creationId xmlns:a16="http://schemas.microsoft.com/office/drawing/2014/main" id="{5A11BEDB-68F6-42EB-9E91-2535296750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0F9D56-42AD-4CBC-B2C7-D485F7455AE0}"/>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3871979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5EE2D-59D3-412F-B63C-FBE6D5641E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D35FC0-14F0-46D1-B4A5-6312D66924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8026185-BA45-4E64-A514-99A547DF50D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822647-4480-4011-BD5C-A181BD04C5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271B8EA-3450-4223-9A30-9A26B1E3C5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6343AD0-134A-4DEF-9D24-36EE9B4B9594}"/>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8" name="Footer Placeholder 7">
            <a:extLst>
              <a:ext uri="{FF2B5EF4-FFF2-40B4-BE49-F238E27FC236}">
                <a16:creationId xmlns:a16="http://schemas.microsoft.com/office/drawing/2014/main" id="{C9FC7248-C7D9-41F3-ADB3-38F1959A22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04A4897-E91E-46D2-93C5-96397B19B320}"/>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3859047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D35C-06A2-40FE-8EAA-410F6ABE362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7E15C8C-A567-4C0C-BF59-CC0E88B3BE62}"/>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4" name="Footer Placeholder 3">
            <a:extLst>
              <a:ext uri="{FF2B5EF4-FFF2-40B4-BE49-F238E27FC236}">
                <a16:creationId xmlns:a16="http://schemas.microsoft.com/office/drawing/2014/main" id="{66AACD45-B3BF-40C1-A627-2666028D31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4C6BFE-DA14-4897-83CA-767A6317F43E}"/>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215768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78C9D8-4A4D-4BC2-AC38-390C230F060F}"/>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3" name="Footer Placeholder 2">
            <a:extLst>
              <a:ext uri="{FF2B5EF4-FFF2-40B4-BE49-F238E27FC236}">
                <a16:creationId xmlns:a16="http://schemas.microsoft.com/office/drawing/2014/main" id="{7CB845B8-57ED-4C54-B471-12603837CA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AF29C7-1D84-4E6E-97B4-4C1D825887F5}"/>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233517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4870-68CF-424E-8999-EDB0B8E05B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1CEF558-12DE-42CE-8A98-48796B24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767C45-5929-4CE7-A319-157EE63EF4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70553F9-8210-4B42-BBA7-2C2C8A23414B}"/>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6" name="Footer Placeholder 5">
            <a:extLst>
              <a:ext uri="{FF2B5EF4-FFF2-40B4-BE49-F238E27FC236}">
                <a16:creationId xmlns:a16="http://schemas.microsoft.com/office/drawing/2014/main" id="{BE402758-E406-422D-A3CD-C2B691B7FB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AE40AB-1FE4-4071-AF59-89F7ABA86269}"/>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311739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50FB4-0951-40D4-8F81-ED041C79F6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101E8E6-D643-48D7-BA96-D5F29D0AA9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63E487-6494-49B4-A4E6-7FC9DDEF2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BC2F5F-A336-41A4-B314-65F83FB39D79}"/>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6" name="Footer Placeholder 5">
            <a:extLst>
              <a:ext uri="{FF2B5EF4-FFF2-40B4-BE49-F238E27FC236}">
                <a16:creationId xmlns:a16="http://schemas.microsoft.com/office/drawing/2014/main" id="{B3AED061-9CF2-44A0-85F1-ECFEBC3A21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612343-F9CB-4B3C-8F6E-04A295F83E9E}"/>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2165209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A1E74-4B88-422D-8250-63D93E2C03B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BF204D-DBBF-44A1-92D3-FAC7FC2C7BF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287146-8843-420E-8108-D20AF5CE8597}"/>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194738AF-47BA-4198-BBB9-9BB608C1EC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9354B8-7075-4F69-999C-C95F20868883}"/>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1473583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4EE9E7-779E-4B57-90D2-2696BB4C0B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865974-967D-4C7E-BC93-CC0EA00430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5360CE-3549-46EC-ABB5-15F0B34C6D21}"/>
              </a:ext>
            </a:extLst>
          </p:cNvPr>
          <p:cNvSpPr>
            <a:spLocks noGrp="1"/>
          </p:cNvSpPr>
          <p:nvPr>
            <p:ph type="dt" sz="half" idx="10"/>
          </p:nvPr>
        </p:nvSpPr>
        <p:spPr/>
        <p:txBody>
          <a:body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6B9D8254-A824-46FC-82A3-6E9053B959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D8779E-DD26-418A-AA11-F791F3D0536E}"/>
              </a:ext>
            </a:extLst>
          </p:cNvPr>
          <p:cNvSpPr>
            <a:spLocks noGrp="1"/>
          </p:cNvSpPr>
          <p:nvPr>
            <p:ph type="sldNum" sz="quarter" idx="12"/>
          </p:nvPr>
        </p:nvSpPr>
        <p:spPr/>
        <p:txBody>
          <a:bodyPr/>
          <a:lstStyle/>
          <a:p>
            <a:fld id="{BD5D91ED-E7AE-41FE-9E55-E753420BC9E3}" type="slidenum">
              <a:rPr lang="en-GB" smtClean="0"/>
              <a:t>‹#›</a:t>
            </a:fld>
            <a:endParaRPr lang="en-GB"/>
          </a:p>
        </p:txBody>
      </p:sp>
    </p:spTree>
    <p:extLst>
      <p:ext uri="{BB962C8B-B14F-4D97-AF65-F5344CB8AC3E}">
        <p14:creationId xmlns:p14="http://schemas.microsoft.com/office/powerpoint/2010/main" val="387952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7D77E6-5D47-4675-AE16-9CB93E7B36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500E3B-31B1-4AB6-9123-0660F69BC3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C45832-EC6D-406D-A401-903D91B9FC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AFE8F-DFEB-4D92-A484-925AF7A6ECFC}" type="datetimeFigureOut">
              <a:rPr lang="en-GB" smtClean="0"/>
              <a:t>03/09/2025</a:t>
            </a:fld>
            <a:endParaRPr lang="en-GB"/>
          </a:p>
        </p:txBody>
      </p:sp>
      <p:sp>
        <p:nvSpPr>
          <p:cNvPr id="5" name="Footer Placeholder 4">
            <a:extLst>
              <a:ext uri="{FF2B5EF4-FFF2-40B4-BE49-F238E27FC236}">
                <a16:creationId xmlns:a16="http://schemas.microsoft.com/office/drawing/2014/main" id="{3DB54529-290E-4081-81C2-017119D63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6C19A32-0D4D-4FD7-9CD7-5616B9C8FA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D91ED-E7AE-41FE-9E55-E753420BC9E3}" type="slidenum">
              <a:rPr lang="en-GB" smtClean="0"/>
              <a:t>‹#›</a:t>
            </a:fld>
            <a:endParaRPr lang="en-GB"/>
          </a:p>
        </p:txBody>
      </p:sp>
    </p:spTree>
    <p:extLst>
      <p:ext uri="{BB962C8B-B14F-4D97-AF65-F5344CB8AC3E}">
        <p14:creationId xmlns:p14="http://schemas.microsoft.com/office/powerpoint/2010/main" val="51583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279">
            <a:extLst>
              <a:ext uri="{FF2B5EF4-FFF2-40B4-BE49-F238E27FC236}">
                <a16:creationId xmlns:a16="http://schemas.microsoft.com/office/drawing/2014/main" id="{41C27005-5A34-4A70-B467-01321C309D91}"/>
              </a:ext>
            </a:extLst>
          </p:cNvPr>
          <p:cNvSpPr/>
          <p:nvPr/>
        </p:nvSpPr>
        <p:spPr>
          <a:xfrm>
            <a:off x="4398045" y="178808"/>
            <a:ext cx="3865880" cy="739140"/>
          </a:xfrm>
          <a:prstGeom prst="roundRect">
            <a:avLst/>
          </a:prstGeom>
          <a:solidFill>
            <a:srgbClr val="00B050"/>
          </a:solidFill>
          <a:ln w="28575">
            <a:solidFill>
              <a:schemeClr val="tx1"/>
            </a:solidFill>
          </a:ln>
        </p:spPr>
        <p:style>
          <a:lnRef idx="0">
            <a:schemeClr val="accent4"/>
          </a:lnRef>
          <a:fillRef idx="3">
            <a:schemeClr val="accent4"/>
          </a:fillRef>
          <a:effectRef idx="3">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200"/>
            <a:r>
              <a:rPr lang="en-GB" sz="2400" dirty="0">
                <a:solidFill>
                  <a:srgbClr val="000000"/>
                </a:solidFill>
                <a:latin typeface="HelloEtchASketch" panose="02000603000000000000" pitchFamily="2" charset="0"/>
                <a:ea typeface="Calibri" panose="020F0502020204030204" pitchFamily="34" charset="0"/>
                <a:cs typeface="Times New Roman" panose="02020603050405020304" pitchFamily="18" charset="0"/>
              </a:rPr>
              <a:t>Changes In Our Local Environment</a:t>
            </a:r>
            <a:endParaRPr lang="en-GB" sz="1000" dirty="0">
              <a:solidFill>
                <a:prstClr val="white"/>
              </a:solidFill>
              <a:latin typeface="Calibri" panose="020F0502020204030204"/>
              <a:ea typeface="Calibri" panose="020F0502020204030204" pitchFamily="34" charset="0"/>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4C6084ED-932E-4F83-8404-90D52277FE8F}"/>
              </a:ext>
            </a:extLst>
          </p:cNvPr>
          <p:cNvGraphicFramePr>
            <a:graphicFrameLocks noGrp="1"/>
          </p:cNvGraphicFramePr>
          <p:nvPr>
            <p:extLst>
              <p:ext uri="{D42A27DB-BD31-4B8C-83A1-F6EECF244321}">
                <p14:modId xmlns:p14="http://schemas.microsoft.com/office/powerpoint/2010/main" val="2900372374"/>
              </p:ext>
            </p:extLst>
          </p:nvPr>
        </p:nvGraphicFramePr>
        <p:xfrm>
          <a:off x="569795" y="178809"/>
          <a:ext cx="3656194" cy="3829018"/>
        </p:xfrm>
        <a:graphic>
          <a:graphicData uri="http://schemas.openxmlformats.org/drawingml/2006/table">
            <a:tbl>
              <a:tblPr firstRow="1" firstCol="1" bandRow="1"/>
              <a:tblGrid>
                <a:gridCol w="889663">
                  <a:extLst>
                    <a:ext uri="{9D8B030D-6E8A-4147-A177-3AD203B41FA5}">
                      <a16:colId xmlns:a16="http://schemas.microsoft.com/office/drawing/2014/main" val="2284441577"/>
                    </a:ext>
                  </a:extLst>
                </a:gridCol>
                <a:gridCol w="2766531">
                  <a:extLst>
                    <a:ext uri="{9D8B030D-6E8A-4147-A177-3AD203B41FA5}">
                      <a16:colId xmlns:a16="http://schemas.microsoft.com/office/drawing/2014/main" val="2094091517"/>
                    </a:ext>
                  </a:extLst>
                </a:gridCol>
              </a:tblGrid>
              <a:tr h="379997">
                <a:tc gridSpan="2">
                  <a:txBody>
                    <a:bodyPr/>
                    <a:lstStyle/>
                    <a:p>
                      <a:pPr algn="ctr">
                        <a:lnSpc>
                          <a:spcPct val="115000"/>
                        </a:lnSpc>
                        <a:spcAft>
                          <a:spcPts val="0"/>
                        </a:spcAft>
                        <a:tabLst>
                          <a:tab pos="4140835" algn="l"/>
                        </a:tabLst>
                      </a:pPr>
                      <a:r>
                        <a:rPr lang="en-GB" sz="1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Key Vocabulary</a:t>
                      </a: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hMerge="1">
                  <a:txBody>
                    <a:bodyPr/>
                    <a:lstStyle/>
                    <a:p>
                      <a:endParaRPr lang="en-GB"/>
                    </a:p>
                  </a:txBody>
                  <a:tcPr/>
                </a:tc>
                <a:extLst>
                  <a:ext uri="{0D108BD9-81ED-4DB2-BD59-A6C34878D82A}">
                    <a16:rowId xmlns:a16="http://schemas.microsoft.com/office/drawing/2014/main" val="918287678"/>
                  </a:ext>
                </a:extLst>
              </a:tr>
              <a:tr h="754279">
                <a:tc>
                  <a:txBody>
                    <a:bodyPr/>
                    <a:lstStyle/>
                    <a:p>
                      <a:pPr algn="l">
                        <a:lnSpc>
                          <a:spcPct val="115000"/>
                        </a:lnSpc>
                        <a:spcAft>
                          <a:spcPts val="0"/>
                        </a:spcAft>
                        <a:tabLst>
                          <a:tab pos="4140835" algn="l"/>
                        </a:tabLst>
                      </a:pPr>
                      <a:r>
                        <a:rPr lang="en-US"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capital city</a:t>
                      </a: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spcAft>
                          <a:spcPts val="0"/>
                        </a:spcAft>
                      </a:pPr>
                      <a:r>
                        <a:rPr lang="en-US" sz="11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 largest or most significant settlement where people live and work; where major government buildings and offices and cultural sites, such as museums, are located; and where people visit to see </a:t>
                      </a:r>
                      <a:r>
                        <a:rPr lang="en-US"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landmarks</a:t>
                      </a:r>
                      <a:endParaRPr lang="en-GB" sz="1100" dirty="0">
                        <a:effectLst/>
                        <a:latin typeface="Century Gothic" panose="020B050202020202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06775807"/>
                  </a:ext>
                </a:extLst>
              </a:tr>
              <a:tr h="617182">
                <a:tc>
                  <a:txBody>
                    <a:bodyPr/>
                    <a:lstStyle/>
                    <a:p>
                      <a:pPr>
                        <a:spcAft>
                          <a:spcPts val="0"/>
                        </a:spcAft>
                      </a:pPr>
                      <a:r>
                        <a:rPr lang="en-US"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landmark</a:t>
                      </a:r>
                      <a:endParaRPr lang="en-GB" sz="1200" dirty="0">
                        <a:effectLst/>
                        <a:latin typeface="Century Gothic" panose="020B0502020202020204" pitchFamily="34" charset="0"/>
                        <a:ea typeface="MS PGothic" panose="020B0600070205080204" pitchFamily="34" charset="-128"/>
                        <a:cs typeface="Times New Roman" panose="02020603050405020304" pitchFamily="18" charset="0"/>
                      </a:endParaRPr>
                    </a:p>
                    <a:p>
                      <a:pPr algn="l">
                        <a:lnSpc>
                          <a:spcPct val="115000"/>
                        </a:lnSpc>
                        <a:spcAft>
                          <a:spcPts val="0"/>
                        </a:spcAft>
                        <a:tabLst>
                          <a:tab pos="4140835" algn="l"/>
                        </a:tabLst>
                      </a:pP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lgn="l">
                        <a:lnSpc>
                          <a:spcPct val="115000"/>
                        </a:lnSpc>
                        <a:spcAft>
                          <a:spcPts val="0"/>
                        </a:spcAft>
                        <a:tabLst>
                          <a:tab pos="4140835" algn="l"/>
                        </a:tabLst>
                      </a:pPr>
                      <a:r>
                        <a:rPr lang="en-US" sz="11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a significant human or physical feature that people know, name and recognise</a:t>
                      </a: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96867104"/>
                  </a:ext>
                </a:extLst>
              </a:tr>
              <a:tr h="617182">
                <a:tc>
                  <a:txBody>
                    <a:bodyPr/>
                    <a:lstStyle/>
                    <a:p>
                      <a:pPr>
                        <a:spcAft>
                          <a:spcPts val="0"/>
                        </a:spcAft>
                      </a:pPr>
                      <a:r>
                        <a:rPr lang="en-GB" sz="1000" b="1" dirty="0">
                          <a:solidFill>
                            <a:srgbClr val="FFFFFF"/>
                          </a:solidFill>
                          <a:effectLst/>
                          <a:latin typeface="Century Gothic" panose="020B0502020202020204" pitchFamily="34" charset="0"/>
                          <a:ea typeface="Calibri" panose="020F0502020204030204" pitchFamily="34" charset="0"/>
                          <a:cs typeface="Calibri" panose="020F0502020204030204" pitchFamily="34" charset="0"/>
                        </a:rPr>
                        <a:t> </a:t>
                      </a:r>
                      <a:r>
                        <a:rPr lang="en-GB"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region</a:t>
                      </a:r>
                      <a:endParaRPr lang="en-GB" sz="1200" dirty="0">
                        <a:effectLst/>
                        <a:latin typeface="Century Gothic" panose="020B0502020202020204" pitchFamily="34" charset="0"/>
                        <a:ea typeface="MS PGothic" panose="020B0600070205080204" pitchFamily="34" charset="-128"/>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lgn="l">
                        <a:lnSpc>
                          <a:spcPct val="115000"/>
                        </a:lnSpc>
                        <a:spcAft>
                          <a:spcPts val="0"/>
                        </a:spcAft>
                        <a:tabLst>
                          <a:tab pos="4140835" algn="l"/>
                        </a:tabLs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1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an area that is defined by certain unifying characteristics, which may be physical, human or cultural</a:t>
                      </a: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2112581"/>
                  </a:ext>
                </a:extLst>
              </a:tr>
              <a:tr h="462570">
                <a:tc>
                  <a:txBody>
                    <a:bodyPr/>
                    <a:lstStyle/>
                    <a:p>
                      <a:pPr>
                        <a:spcAft>
                          <a:spcPts val="0"/>
                        </a:spcAft>
                      </a:pPr>
                      <a:r>
                        <a:rPr lang="en-GB" sz="1000" b="1" dirty="0">
                          <a:solidFill>
                            <a:srgbClr val="FFFFFF"/>
                          </a:solidFill>
                          <a:effectLst/>
                          <a:latin typeface="Century Gothic" panose="020B0502020202020204" pitchFamily="34" charset="0"/>
                          <a:ea typeface="Calibri" panose="020F0502020204030204" pitchFamily="34" charset="0"/>
                          <a:cs typeface="Calibri" panose="020F0502020204030204" pitchFamily="34" charset="0"/>
                        </a:rPr>
                        <a:t> </a:t>
                      </a:r>
                      <a:r>
                        <a:rPr lang="en-US"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tourism</a:t>
                      </a: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tab pos="4140835" algn="l"/>
                        </a:tabLst>
                        <a:defRPr/>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11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travelling for fun or holidays</a:t>
                      </a:r>
                      <a:endParaRPr lang="en-GB" sz="1200" dirty="0">
                        <a:effectLst/>
                        <a:latin typeface="Century Gothic" panose="020B0502020202020204" pitchFamily="34" charset="0"/>
                        <a:ea typeface="MS PGothic" panose="020B0600070205080204" pitchFamily="34" charset="-128"/>
                        <a:cs typeface="Times New Roman" panose="02020603050405020304" pitchFamily="18" charset="0"/>
                      </a:endParaRPr>
                    </a:p>
                    <a:p>
                      <a:pPr algn="l">
                        <a:lnSpc>
                          <a:spcPct val="115000"/>
                        </a:lnSpc>
                        <a:spcAft>
                          <a:spcPts val="0"/>
                        </a:spcAft>
                        <a:tabLst>
                          <a:tab pos="4140835" algn="l"/>
                        </a:tabLst>
                      </a:pP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70974419"/>
                  </a:ext>
                </a:extLst>
              </a:tr>
              <a:tr h="746247">
                <a:tc>
                  <a:txBody>
                    <a:bodyPr/>
                    <a:lstStyle/>
                    <a:p>
                      <a:pPr algn="l">
                        <a:lnSpc>
                          <a:spcPct val="115000"/>
                        </a:lnSpc>
                        <a:spcAft>
                          <a:spcPts val="0"/>
                        </a:spcAft>
                        <a:tabLst>
                          <a:tab pos="4140835" algn="l"/>
                        </a:tabLst>
                      </a:pPr>
                      <a:r>
                        <a:rPr lang="en-GB" sz="1000" b="1" dirty="0">
                          <a:solidFill>
                            <a:srgbClr val="FFFFFF"/>
                          </a:solidFill>
                          <a:effectLst/>
                          <a:latin typeface="Century Gothic" panose="020B0502020202020204" pitchFamily="34" charset="0"/>
                          <a:ea typeface="Calibri" panose="020F0502020204030204" pitchFamily="34" charset="0"/>
                          <a:cs typeface="Calibri" panose="020F0502020204030204" pitchFamily="34" charset="0"/>
                        </a:rPr>
                        <a:t> </a:t>
                      </a:r>
                      <a:r>
                        <a:rPr lang="en-US" sz="11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United Kingdom</a:t>
                      </a: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tc>
                  <a:txBody>
                    <a:bodyPr/>
                    <a:lstStyle/>
                    <a:p>
                      <a:pPr>
                        <a:spcAft>
                          <a:spcPts val="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 </a:t>
                      </a:r>
                      <a:r>
                        <a:rPr lang="en-US" sz="11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country consisting of Great Britain (England, Wales and Scotland) and Northern Ireland</a:t>
                      </a:r>
                      <a:endParaRPr lang="en-GB" sz="1200" dirty="0">
                        <a:effectLst/>
                        <a:latin typeface="Century Gothic" panose="020B0502020202020204" pitchFamily="34" charset="0"/>
                        <a:ea typeface="MS PGothic" panose="020B0600070205080204" pitchFamily="34" charset="-128"/>
                        <a:cs typeface="Times New Roman" panose="02020603050405020304" pitchFamily="18" charset="0"/>
                      </a:endParaRPr>
                    </a:p>
                    <a:p>
                      <a:pPr algn="l">
                        <a:lnSpc>
                          <a:spcPct val="115000"/>
                        </a:lnSpc>
                        <a:spcAft>
                          <a:spcPts val="0"/>
                        </a:spcAft>
                        <a:tabLst>
                          <a:tab pos="4140835" algn="l"/>
                        </a:tabLst>
                      </a:pPr>
                      <a:endParaRPr lang="en-GB" sz="11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70592202"/>
                  </a:ext>
                </a:extLst>
              </a:tr>
            </a:tbl>
          </a:graphicData>
        </a:graphic>
      </p:graphicFrame>
      <p:graphicFrame>
        <p:nvGraphicFramePr>
          <p:cNvPr id="13" name="Table 12">
            <a:extLst>
              <a:ext uri="{FF2B5EF4-FFF2-40B4-BE49-F238E27FC236}">
                <a16:creationId xmlns:a16="http://schemas.microsoft.com/office/drawing/2014/main" id="{77B9816F-B481-491A-9465-CB2400E24884}"/>
              </a:ext>
            </a:extLst>
          </p:cNvPr>
          <p:cNvGraphicFramePr>
            <a:graphicFrameLocks noGrp="1"/>
          </p:cNvGraphicFramePr>
          <p:nvPr>
            <p:extLst>
              <p:ext uri="{D42A27DB-BD31-4B8C-83A1-F6EECF244321}">
                <p14:modId xmlns:p14="http://schemas.microsoft.com/office/powerpoint/2010/main" val="2812078629"/>
              </p:ext>
            </p:extLst>
          </p:nvPr>
        </p:nvGraphicFramePr>
        <p:xfrm>
          <a:off x="4339942" y="1011107"/>
          <a:ext cx="4014140" cy="5576783"/>
        </p:xfrm>
        <a:graphic>
          <a:graphicData uri="http://schemas.openxmlformats.org/drawingml/2006/table">
            <a:tbl>
              <a:tblPr firstRow="1" bandRow="1">
                <a:tableStyleId>{5C22544A-7EE6-4342-B048-85BDC9FD1C3A}</a:tableStyleId>
              </a:tblPr>
              <a:tblGrid>
                <a:gridCol w="4014140">
                  <a:extLst>
                    <a:ext uri="{9D8B030D-6E8A-4147-A177-3AD203B41FA5}">
                      <a16:colId xmlns:a16="http://schemas.microsoft.com/office/drawing/2014/main" val="2468725597"/>
                    </a:ext>
                  </a:extLst>
                </a:gridCol>
              </a:tblGrid>
              <a:tr h="403718">
                <a:tc>
                  <a:txBody>
                    <a:bodyPr/>
                    <a:lstStyle/>
                    <a:p>
                      <a:pPr algn="ctr"/>
                      <a:r>
                        <a:rPr lang="en-GB" sz="1600" dirty="0">
                          <a:solidFill>
                            <a:schemeClr val="tx1"/>
                          </a:solidFill>
                        </a:rPr>
                        <a:t>Key Takeaways</a:t>
                      </a:r>
                    </a:p>
                  </a:txBody>
                  <a:tcPr>
                    <a:solidFill>
                      <a:srgbClr val="92D050"/>
                    </a:solidFill>
                  </a:tcPr>
                </a:tc>
                <a:extLst>
                  <a:ext uri="{0D108BD9-81ED-4DB2-BD59-A6C34878D82A}">
                    <a16:rowId xmlns:a16="http://schemas.microsoft.com/office/drawing/2014/main" val="3689167509"/>
                  </a:ext>
                </a:extLst>
              </a:tr>
              <a:tr h="5173065">
                <a:tc>
                  <a:txBody>
                    <a:bodyPr/>
                    <a:lstStyle/>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 British Isles is a geographical term and refers to the islands of Great Britain and Ireland (including the Republic of Ireland), as well as the approximately 5000 smaller islands around the coastline.</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 </a:t>
                      </a:r>
                      <a:r>
                        <a:rPr lang="en-US" sz="8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United Kingdom</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of Great Britain and Northern Ireland is a political union, consisting of England, Wales, Scotland and Northern Ireland. The Channel Islands and the Isle of Man are not part of the UK (they are Crown Dependencies). The UK withdrew from the European Union in January 2020, in a process called Brexit. The EU is a political and economic union of 27 member states that are located primarily in Europe.</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Great Britain is the official name given to the countries of England, Wales and Scotland. It is the largest island of the British Isles. The United Kingdom of Great Britain and Northern Ireland lies in Europe, located north west of the European mainland. It includes the island of Great Britain, the north-eastern part of the island of Ireland and other smaller islands.</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 UK is the world’s 22nd most-populated country, with some 67 million inhabitants. London, the </a:t>
                      </a:r>
                      <a:r>
                        <a:rPr lang="en-US" sz="8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capital city</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covers the third-largest urban area in Europe.</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 UK has the sixth-largest national economy in the world. The service sector contributes around 79% of GDP (2023) and 83% of employment. Services are jobs where people do things for other people, and they might work in a city or town. Examples include working with money (banks, insurance); selling things (from shops, or from warehouses – known as </a:t>
                      </a:r>
                      <a:r>
                        <a:rPr lang="en-US" sz="800" i="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wholesale</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driving passengers (taxis, trains, buses); presenting on radio or TV; working for a council, the government or NHS; cutting hair; even being your teacher. Financial services (working with money or insurance) is important to the UK and based in London. London is the world’s largest financial </a:t>
                      </a:r>
                      <a:r>
                        <a:rPr lang="en-US" sz="800" dirty="0" err="1">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centre</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together with New York. </a:t>
                      </a:r>
                      <a:r>
                        <a:rPr lang="en-US" sz="8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Tourism</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is a vital industry, with the UK listed as the sixth top world tourist destination. The pharmaceutical and automotive industries are also major employers and exporters.</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There are significant regional variations in wealth: south-east England and southern Scotland are the richest areas.</a:t>
                      </a:r>
                      <a:endParaRPr lang="en-GB" sz="900" dirty="0">
                        <a:effectLst/>
                        <a:latin typeface="Century Gothic" panose="020B0502020202020204" pitchFamily="34" charset="0"/>
                        <a:ea typeface="MS PGothic" panose="020B0600070205080204" pitchFamily="34" charset="-128"/>
                        <a:cs typeface="Times New Roman" panose="02020603050405020304" pitchFamily="18" charset="0"/>
                      </a:endParaRPr>
                    </a:p>
                    <a:p>
                      <a:pPr marL="342900" lvl="0" indent="-342900">
                        <a:spcAft>
                          <a:spcPts val="0"/>
                        </a:spcAft>
                        <a:buFont typeface="+mj-lt"/>
                        <a:buAutoNum type="arabicPeriod"/>
                      </a:pP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UK regions are usually listed as: Scotland, Wales, Northern Ireland, north-east England, north-west England, Yorkshire and the Humber, East Midlands, West Midlands, East of England, Greater London, south-east England and south-west England. A </a:t>
                      </a:r>
                      <a:r>
                        <a:rPr lang="en-US" sz="800" b="1"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region</a:t>
                      </a:r>
                      <a:r>
                        <a:rPr lang="en-US" sz="800" dirty="0">
                          <a:solidFill>
                            <a:srgbClr val="000000"/>
                          </a:solidFill>
                          <a:effectLst/>
                          <a:latin typeface="Century Gothic" panose="020B0502020202020204" pitchFamily="34" charset="0"/>
                          <a:ea typeface="MS PGothic" panose="020B0600070205080204" pitchFamily="34" charset="-128"/>
                          <a:cs typeface="Calibri" panose="020F0502020204030204" pitchFamily="34" charset="0"/>
                        </a:rPr>
                        <a:t> is a politically defined area and sometimes changes.</a:t>
                      </a:r>
                      <a:endParaRPr lang="en-GB" sz="1600" dirty="0">
                        <a:latin typeface="Century Gothic" panose="020B0502020202020204" pitchFamily="34" charset="0"/>
                      </a:endParaRPr>
                    </a:p>
                  </a:txBody>
                  <a:tcPr>
                    <a:solidFill>
                      <a:schemeClr val="accent6">
                        <a:lumMod val="20000"/>
                        <a:lumOff val="80000"/>
                      </a:schemeClr>
                    </a:solidFill>
                  </a:tcPr>
                </a:tc>
                <a:extLst>
                  <a:ext uri="{0D108BD9-81ED-4DB2-BD59-A6C34878D82A}">
                    <a16:rowId xmlns:a16="http://schemas.microsoft.com/office/drawing/2014/main" val="253409166"/>
                  </a:ext>
                </a:extLst>
              </a:tr>
            </a:tbl>
          </a:graphicData>
        </a:graphic>
      </p:graphicFrame>
      <p:graphicFrame>
        <p:nvGraphicFramePr>
          <p:cNvPr id="16" name="Table 15">
            <a:extLst>
              <a:ext uri="{FF2B5EF4-FFF2-40B4-BE49-F238E27FC236}">
                <a16:creationId xmlns:a16="http://schemas.microsoft.com/office/drawing/2014/main" id="{0386F8EA-F458-4C04-907A-267FFFDFFB33}"/>
              </a:ext>
            </a:extLst>
          </p:cNvPr>
          <p:cNvGraphicFramePr>
            <a:graphicFrameLocks noGrp="1"/>
          </p:cNvGraphicFramePr>
          <p:nvPr>
            <p:extLst>
              <p:ext uri="{D42A27DB-BD31-4B8C-83A1-F6EECF244321}">
                <p14:modId xmlns:p14="http://schemas.microsoft.com/office/powerpoint/2010/main" val="4157350929"/>
              </p:ext>
            </p:extLst>
          </p:nvPr>
        </p:nvGraphicFramePr>
        <p:xfrm>
          <a:off x="8587304" y="298077"/>
          <a:ext cx="2737652" cy="3370628"/>
        </p:xfrm>
        <a:graphic>
          <a:graphicData uri="http://schemas.openxmlformats.org/drawingml/2006/table">
            <a:tbl>
              <a:tblPr firstRow="1" firstCol="1" bandRow="1"/>
              <a:tblGrid>
                <a:gridCol w="2737652">
                  <a:extLst>
                    <a:ext uri="{9D8B030D-6E8A-4147-A177-3AD203B41FA5}">
                      <a16:colId xmlns:a16="http://schemas.microsoft.com/office/drawing/2014/main" val="2284441577"/>
                    </a:ext>
                  </a:extLst>
                </a:gridCol>
              </a:tblGrid>
              <a:tr h="403046">
                <a:tc>
                  <a:txBody>
                    <a:bodyPr/>
                    <a:lstStyle/>
                    <a:p>
                      <a:pPr algn="ctr">
                        <a:lnSpc>
                          <a:spcPct val="115000"/>
                        </a:lnSpc>
                        <a:spcAft>
                          <a:spcPts val="0"/>
                        </a:spcAft>
                        <a:tabLst>
                          <a:tab pos="4140835" algn="l"/>
                        </a:tabLst>
                      </a:pPr>
                      <a:r>
                        <a:rPr lang="en-GB" sz="1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Questions</a:t>
                      </a:r>
                      <a:endPar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918287678"/>
                  </a:ext>
                </a:extLst>
              </a:tr>
              <a:tr h="339708">
                <a:tc>
                  <a:txBody>
                    <a:bodyPr/>
                    <a:lstStyle/>
                    <a:p>
                      <a:pPr algn="ctr">
                        <a:lnSpc>
                          <a:spcPct val="115000"/>
                        </a:lnSpc>
                        <a:spcAft>
                          <a:spcPts val="0"/>
                        </a:spcAft>
                        <a:tabLst>
                          <a:tab pos="4140835" algn="l"/>
                        </a:tabLst>
                      </a:pP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200" b="0" dirty="0">
                          <a:effectLst/>
                          <a:latin typeface="Century Gothic" panose="020B0502020202020204" pitchFamily="34" charset="0"/>
                          <a:ea typeface="Calibri" panose="020F0502020204030204" pitchFamily="34" charset="0"/>
                          <a:cs typeface="Times New Roman" panose="02020603050405020304" pitchFamily="18" charset="0"/>
                        </a:rPr>
                        <a:t>What are the features of the U.K?</a:t>
                      </a: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206775807"/>
                  </a:ext>
                </a:extLst>
              </a:tr>
              <a:tr h="467822">
                <a:tc>
                  <a:txBody>
                    <a:bodyPr/>
                    <a:lstStyle/>
                    <a:p>
                      <a:pPr algn="ctr">
                        <a:lnSpc>
                          <a:spcPct val="115000"/>
                        </a:lnSpc>
                        <a:spcAft>
                          <a:spcPts val="0"/>
                        </a:spcAft>
                        <a:tabLst>
                          <a:tab pos="4140835" algn="l"/>
                        </a:tabLs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How did the 2012 Olympics change East London?</a:t>
                      </a: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3692757075"/>
                  </a:ext>
                </a:extLst>
              </a:tr>
              <a:tr h="467822">
                <a:tc>
                  <a:txBody>
                    <a:bodyPr/>
                    <a:lstStyle/>
                    <a:p>
                      <a:pPr algn="ctr">
                        <a:lnSpc>
                          <a:spcPct val="115000"/>
                        </a:lnSpc>
                        <a:spcAft>
                          <a:spcPts val="0"/>
                        </a:spcAft>
                        <a:tabLst>
                          <a:tab pos="4140835" algn="l"/>
                        </a:tabLs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How did the Second World War change the West Midlands?</a:t>
                      </a: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305517601"/>
                  </a:ext>
                </a:extLst>
              </a:tr>
              <a:tr h="467822">
                <a:tc>
                  <a:txBody>
                    <a:bodyPr/>
                    <a:lstStyle/>
                    <a:p>
                      <a:pPr algn="ctr">
                        <a:lnSpc>
                          <a:spcPct val="115000"/>
                        </a:lnSpc>
                        <a:spcAft>
                          <a:spcPts val="0"/>
                        </a:spcAft>
                        <a:tabLst>
                          <a:tab pos="4140835" algn="l"/>
                        </a:tabLs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How is our local area changing?</a:t>
                      </a: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092797182"/>
                  </a:ext>
                </a:extLst>
              </a:tr>
              <a:tr h="467822">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4140835" algn="l"/>
                        </a:tabLst>
                        <a:defRPr/>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How might our local area change in the future?</a:t>
                      </a:r>
                    </a:p>
                    <a:p>
                      <a:pPr algn="ctr">
                        <a:lnSpc>
                          <a:spcPct val="115000"/>
                        </a:lnSpc>
                        <a:spcAft>
                          <a:spcPts val="0"/>
                        </a:spcAft>
                        <a:tabLst>
                          <a:tab pos="4140835" algn="l"/>
                        </a:tabLst>
                      </a:pP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1619040621"/>
                  </a:ext>
                </a:extLst>
              </a:tr>
              <a:tr h="467822">
                <a:tc>
                  <a:txBody>
                    <a:bodyPr/>
                    <a:lstStyle/>
                    <a:p>
                      <a:pPr algn="ctr">
                        <a:lnSpc>
                          <a:spcPct val="115000"/>
                        </a:lnSpc>
                        <a:spcAft>
                          <a:spcPts val="0"/>
                        </a:spcAft>
                        <a:tabLst>
                          <a:tab pos="4140835" algn="l"/>
                        </a:tabLst>
                      </a:pPr>
                      <a:r>
                        <a:rPr lang="en-GB" sz="1200" dirty="0">
                          <a:effectLst/>
                          <a:latin typeface="Century Gothic" panose="020B0502020202020204" pitchFamily="34" charset="0"/>
                          <a:ea typeface="Calibri" panose="020F0502020204030204" pitchFamily="34" charset="0"/>
                          <a:cs typeface="Times New Roman" panose="02020603050405020304" pitchFamily="18" charset="0"/>
                        </a:rPr>
                        <a:t>How has our area changed from the past and how might it change in the future?</a:t>
                      </a: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D050"/>
                    </a:solidFill>
                  </a:tcPr>
                </a:tc>
                <a:extLst>
                  <a:ext uri="{0D108BD9-81ED-4DB2-BD59-A6C34878D82A}">
                    <a16:rowId xmlns:a16="http://schemas.microsoft.com/office/drawing/2014/main" val="2430356009"/>
                  </a:ext>
                </a:extLst>
              </a:tr>
            </a:tbl>
          </a:graphicData>
        </a:graphic>
      </p:graphicFrame>
      <p:sp>
        <p:nvSpPr>
          <p:cNvPr id="17" name="Rectangle: Rounded Corners 16">
            <a:extLst>
              <a:ext uri="{FF2B5EF4-FFF2-40B4-BE49-F238E27FC236}">
                <a16:creationId xmlns:a16="http://schemas.microsoft.com/office/drawing/2014/main" id="{71222442-329D-4153-8B39-E5B9453F72C0}"/>
              </a:ext>
            </a:extLst>
          </p:cNvPr>
          <p:cNvSpPr/>
          <p:nvPr/>
        </p:nvSpPr>
        <p:spPr>
          <a:xfrm>
            <a:off x="8942525" y="4007827"/>
            <a:ext cx="2554488" cy="2381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latin typeface="Calibri" panose="020F0502020204030204"/>
            </a:endParaRPr>
          </a:p>
        </p:txBody>
      </p:sp>
      <p:pic>
        <p:nvPicPr>
          <p:cNvPr id="9" name="Picture 8" descr="A map of europe with black text&#10;&#10;Description automatically generated">
            <a:extLst>
              <a:ext uri="{FF2B5EF4-FFF2-40B4-BE49-F238E27FC236}">
                <a16:creationId xmlns:a16="http://schemas.microsoft.com/office/drawing/2014/main" id="{C02910E4-CA6C-487B-A2D0-1B2B95091481}"/>
              </a:ext>
            </a:extLst>
          </p:cNvPr>
          <p:cNvPicPr/>
          <p:nvPr/>
        </p:nvPicPr>
        <p:blipFill>
          <a:blip r:embed="rId2"/>
          <a:stretch>
            <a:fillRect/>
          </a:stretch>
        </p:blipFill>
        <p:spPr>
          <a:xfrm>
            <a:off x="569796" y="4132823"/>
            <a:ext cx="3440118" cy="2455068"/>
          </a:xfrm>
          <a:prstGeom prst="rect">
            <a:avLst/>
          </a:prstGeom>
        </p:spPr>
      </p:pic>
      <p:pic>
        <p:nvPicPr>
          <p:cNvPr id="2" name="Picture 1">
            <a:extLst>
              <a:ext uri="{FF2B5EF4-FFF2-40B4-BE49-F238E27FC236}">
                <a16:creationId xmlns:a16="http://schemas.microsoft.com/office/drawing/2014/main" id="{8A5D866D-69AC-4E08-9BC1-875D814E5B37}"/>
              </a:ext>
            </a:extLst>
          </p:cNvPr>
          <p:cNvPicPr>
            <a:picLocks noChangeAspect="1"/>
          </p:cNvPicPr>
          <p:nvPr/>
        </p:nvPicPr>
        <p:blipFill rotWithShape="1">
          <a:blip r:embed="rId3"/>
          <a:srcRect l="6337" t="5573" r="4604" b="8059"/>
          <a:stretch/>
        </p:blipFill>
        <p:spPr>
          <a:xfrm>
            <a:off x="8658296" y="3791680"/>
            <a:ext cx="2883300" cy="2796210"/>
          </a:xfrm>
          <a:prstGeom prst="rect">
            <a:avLst/>
          </a:prstGeom>
        </p:spPr>
      </p:pic>
    </p:spTree>
    <p:extLst>
      <p:ext uri="{BB962C8B-B14F-4D97-AF65-F5344CB8AC3E}">
        <p14:creationId xmlns:p14="http://schemas.microsoft.com/office/powerpoint/2010/main" val="1914533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632</Words>
  <Application>Microsoft Office PowerPoint</Application>
  <PresentationFormat>Widescreen</PresentationFormat>
  <Paragraphs>27</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MS PGothic</vt:lpstr>
      <vt:lpstr>Arial</vt:lpstr>
      <vt:lpstr>Calibri</vt:lpstr>
      <vt:lpstr>Calibri Light</vt:lpstr>
      <vt:lpstr>Century Gothic</vt:lpstr>
      <vt:lpstr>HelloEtchASketch</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Wilson</dc:creator>
  <cp:lastModifiedBy>Jenna Burston</cp:lastModifiedBy>
  <cp:revision>11</cp:revision>
  <cp:lastPrinted>2025-09-03T10:35:21Z</cp:lastPrinted>
  <dcterms:created xsi:type="dcterms:W3CDTF">2024-09-05T10:36:21Z</dcterms:created>
  <dcterms:modified xsi:type="dcterms:W3CDTF">2025-09-03T11:00:49Z</dcterms:modified>
</cp:coreProperties>
</file>