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9" r:id="rId3"/>
    <p:sldId id="275" r:id="rId4"/>
    <p:sldId id="259" r:id="rId5"/>
    <p:sldId id="285" r:id="rId6"/>
    <p:sldId id="265" r:id="rId7"/>
    <p:sldId id="284" r:id="rId8"/>
    <p:sldId id="272" r:id="rId9"/>
    <p:sldId id="298" r:id="rId10"/>
    <p:sldId id="288" r:id="rId11"/>
    <p:sldId id="287" r:id="rId12"/>
    <p:sldId id="300" r:id="rId13"/>
    <p:sldId id="290" r:id="rId14"/>
    <p:sldId id="280" r:id="rId15"/>
    <p:sldId id="293" r:id="rId16"/>
    <p:sldId id="273" r:id="rId17"/>
    <p:sldId id="289" r:id="rId18"/>
    <p:sldId id="296" r:id="rId19"/>
    <p:sldId id="297" r:id="rId2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snapToGrid="0" showGuides="1">
      <p:cViewPr varScale="1">
        <p:scale>
          <a:sx n="81" d="100"/>
          <a:sy n="81" d="100"/>
        </p:scale>
        <p:origin x="7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A6A472C-0585-414F-AFBE-FFAC5C17889C}" type="datetimeFigureOut">
              <a:rPr lang="en-GB" smtClean="0"/>
              <a:t>19/06/2025</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6EDD9FF-0E29-4B65-B2A6-BF92923DEE68}" type="slidenum">
              <a:rPr lang="en-GB" smtClean="0"/>
              <a:t>‹#›</a:t>
            </a:fld>
            <a:endParaRPr lang="en-GB" dirty="0"/>
          </a:p>
        </p:txBody>
      </p:sp>
    </p:spTree>
    <p:extLst>
      <p:ext uri="{BB962C8B-B14F-4D97-AF65-F5344CB8AC3E}">
        <p14:creationId xmlns:p14="http://schemas.microsoft.com/office/powerpoint/2010/main" val="77054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AF855028-D39A-4901-8F28-A1F4CEB05368}" type="slidenum">
              <a:rPr lang="en-GB">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70940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10</a:t>
            </a:fld>
            <a:endParaRPr lang="en-GB" dirty="0"/>
          </a:p>
        </p:txBody>
      </p:sp>
    </p:spTree>
    <p:extLst>
      <p:ext uri="{BB962C8B-B14F-4D97-AF65-F5344CB8AC3E}">
        <p14:creationId xmlns:p14="http://schemas.microsoft.com/office/powerpoint/2010/main" val="63251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11</a:t>
            </a:fld>
            <a:endParaRPr lang="en-GB" dirty="0"/>
          </a:p>
        </p:txBody>
      </p:sp>
    </p:spTree>
    <p:extLst>
      <p:ext uri="{BB962C8B-B14F-4D97-AF65-F5344CB8AC3E}">
        <p14:creationId xmlns:p14="http://schemas.microsoft.com/office/powerpoint/2010/main" val="115383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12</a:t>
            </a:fld>
            <a:endParaRPr lang="en-GB" dirty="0"/>
          </a:p>
        </p:txBody>
      </p:sp>
    </p:spTree>
    <p:extLst>
      <p:ext uri="{BB962C8B-B14F-4D97-AF65-F5344CB8AC3E}">
        <p14:creationId xmlns:p14="http://schemas.microsoft.com/office/powerpoint/2010/main" val="291965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13</a:t>
            </a:fld>
            <a:endParaRPr lang="en-GB" dirty="0"/>
          </a:p>
        </p:txBody>
      </p:sp>
    </p:spTree>
    <p:extLst>
      <p:ext uri="{BB962C8B-B14F-4D97-AF65-F5344CB8AC3E}">
        <p14:creationId xmlns:p14="http://schemas.microsoft.com/office/powerpoint/2010/main" val="330785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C</a:t>
            </a:r>
          </a:p>
        </p:txBody>
      </p:sp>
      <p:sp>
        <p:nvSpPr>
          <p:cNvPr id="4" name="Slide Number Placeholder 3"/>
          <p:cNvSpPr>
            <a:spLocks noGrp="1"/>
          </p:cNvSpPr>
          <p:nvPr>
            <p:ph type="sldNum" sz="quarter" idx="5"/>
          </p:nvPr>
        </p:nvSpPr>
        <p:spPr/>
        <p:txBody>
          <a:bodyPr/>
          <a:lstStyle/>
          <a:p>
            <a:fld id="{46EDD9FF-0E29-4B65-B2A6-BF92923DEE68}" type="slidenum">
              <a:rPr lang="en-GB" smtClean="0"/>
              <a:t>14</a:t>
            </a:fld>
            <a:endParaRPr lang="en-GB" dirty="0"/>
          </a:p>
        </p:txBody>
      </p:sp>
    </p:spTree>
    <p:extLst>
      <p:ext uri="{BB962C8B-B14F-4D97-AF65-F5344CB8AC3E}">
        <p14:creationId xmlns:p14="http://schemas.microsoft.com/office/powerpoint/2010/main" val="6687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15</a:t>
            </a:fld>
            <a:endParaRPr lang="en-GB" dirty="0"/>
          </a:p>
        </p:txBody>
      </p:sp>
    </p:spTree>
    <p:extLst>
      <p:ext uri="{BB962C8B-B14F-4D97-AF65-F5344CB8AC3E}">
        <p14:creationId xmlns:p14="http://schemas.microsoft.com/office/powerpoint/2010/main" val="258531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Dalia</a:t>
            </a:r>
          </a:p>
        </p:txBody>
      </p:sp>
      <p:sp>
        <p:nvSpPr>
          <p:cNvPr id="4" name="Slide Number Placeholder 3"/>
          <p:cNvSpPr>
            <a:spLocks noGrp="1"/>
          </p:cNvSpPr>
          <p:nvPr>
            <p:ph type="sldNum" sz="quarter" idx="10"/>
          </p:nvPr>
        </p:nvSpPr>
        <p:spPr/>
        <p:txBody>
          <a:bodyPr/>
          <a:lstStyle/>
          <a:p>
            <a:fld id="{AF855028-D39A-4901-8F28-A1F4CEB05368}"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12745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C</a:t>
            </a:r>
          </a:p>
        </p:txBody>
      </p:sp>
      <p:sp>
        <p:nvSpPr>
          <p:cNvPr id="4" name="Slide Number Placeholder 3"/>
          <p:cNvSpPr>
            <a:spLocks noGrp="1"/>
          </p:cNvSpPr>
          <p:nvPr>
            <p:ph type="sldNum" sz="quarter" idx="5"/>
          </p:nvPr>
        </p:nvSpPr>
        <p:spPr/>
        <p:txBody>
          <a:bodyPr/>
          <a:lstStyle/>
          <a:p>
            <a:fld id="{46EDD9FF-0E29-4B65-B2A6-BF92923DEE68}" type="slidenum">
              <a:rPr lang="en-GB" smtClean="0"/>
              <a:t>17</a:t>
            </a:fld>
            <a:endParaRPr lang="en-GB" dirty="0"/>
          </a:p>
        </p:txBody>
      </p:sp>
    </p:spTree>
    <p:extLst>
      <p:ext uri="{BB962C8B-B14F-4D97-AF65-F5344CB8AC3E}">
        <p14:creationId xmlns:p14="http://schemas.microsoft.com/office/powerpoint/2010/main" val="73152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46EDD9FF-0E29-4B65-B2A6-BF92923DEE68}" type="slidenum">
              <a:rPr lang="en-GB" smtClean="0"/>
              <a:t>18</a:t>
            </a:fld>
            <a:endParaRPr lang="en-GB" dirty="0"/>
          </a:p>
        </p:txBody>
      </p:sp>
    </p:spTree>
    <p:extLst>
      <p:ext uri="{BB962C8B-B14F-4D97-AF65-F5344CB8AC3E}">
        <p14:creationId xmlns:p14="http://schemas.microsoft.com/office/powerpoint/2010/main" val="428448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46EDD9FF-0E29-4B65-B2A6-BF92923DEE68}" type="slidenum">
              <a:rPr lang="en-GB" smtClean="0"/>
              <a:t>19</a:t>
            </a:fld>
            <a:endParaRPr lang="en-GB" dirty="0"/>
          </a:p>
        </p:txBody>
      </p:sp>
    </p:spTree>
    <p:extLst>
      <p:ext uri="{BB962C8B-B14F-4D97-AF65-F5344CB8AC3E}">
        <p14:creationId xmlns:p14="http://schemas.microsoft.com/office/powerpoint/2010/main" val="25738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a:xfrm>
            <a:off x="3851342" y="9431600"/>
            <a:ext cx="2946347" cy="498214"/>
          </a:xfrm>
          <a:prstGeom prst="rect">
            <a:avLst/>
          </a:prstGeom>
        </p:spPr>
        <p:txBody>
          <a:bodyPr/>
          <a:lstStyle/>
          <a:p>
            <a:fld id="{73620F84-F77B-F543-ABC2-65D2CAC21E1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5421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46EDD9FF-0E29-4B65-B2A6-BF92923DEE68}" type="slidenum">
              <a:rPr lang="en-GB" smtClean="0"/>
              <a:t>3</a:t>
            </a:fld>
            <a:endParaRPr lang="en-GB" dirty="0"/>
          </a:p>
        </p:txBody>
      </p:sp>
    </p:spTree>
    <p:extLst>
      <p:ext uri="{BB962C8B-B14F-4D97-AF65-F5344CB8AC3E}">
        <p14:creationId xmlns:p14="http://schemas.microsoft.com/office/powerpoint/2010/main" val="395214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AF855028-D39A-4901-8F28-A1F4CEB05368}"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7239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46EDD9FF-0E29-4B65-B2A6-BF92923DEE68}" type="slidenum">
              <a:rPr lang="en-GB" smtClean="0"/>
              <a:t>5</a:t>
            </a:fld>
            <a:endParaRPr lang="en-GB" dirty="0"/>
          </a:p>
        </p:txBody>
      </p:sp>
    </p:spTree>
    <p:extLst>
      <p:ext uri="{BB962C8B-B14F-4D97-AF65-F5344CB8AC3E}">
        <p14:creationId xmlns:p14="http://schemas.microsoft.com/office/powerpoint/2010/main" val="20746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a:t>
            </a:r>
          </a:p>
        </p:txBody>
      </p:sp>
      <p:sp>
        <p:nvSpPr>
          <p:cNvPr id="4" name="Slide Number Placeholder 3"/>
          <p:cNvSpPr>
            <a:spLocks noGrp="1"/>
          </p:cNvSpPr>
          <p:nvPr>
            <p:ph type="sldNum" sz="quarter" idx="10"/>
          </p:nvPr>
        </p:nvSpPr>
        <p:spPr/>
        <p:txBody>
          <a:bodyPr/>
          <a:lstStyle/>
          <a:p>
            <a:fld id="{456A2C01-A09A-47BC-8D70-94F8EE54BA5C}" type="slidenum">
              <a:rPr lang="en-GB" smtClean="0"/>
              <a:pPr/>
              <a:t>6</a:t>
            </a:fld>
            <a:endParaRPr lang="en-GB"/>
          </a:p>
        </p:txBody>
      </p:sp>
    </p:spTree>
    <p:extLst>
      <p:ext uri="{BB962C8B-B14F-4D97-AF65-F5344CB8AC3E}">
        <p14:creationId xmlns:p14="http://schemas.microsoft.com/office/powerpoint/2010/main" val="176054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10"/>
          </p:nvPr>
        </p:nvSpPr>
        <p:spPr/>
        <p:txBody>
          <a:bodyPr/>
          <a:lstStyle/>
          <a:p>
            <a:fld id="{AF855028-D39A-4901-8F28-A1F4CEB05368}"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85124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10"/>
          </p:nvPr>
        </p:nvSpPr>
        <p:spPr/>
        <p:txBody>
          <a:bodyPr/>
          <a:lstStyle/>
          <a:p>
            <a:fld id="{AF855028-D39A-4901-8F28-A1F4CEB0536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87424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P</a:t>
            </a:r>
          </a:p>
        </p:txBody>
      </p:sp>
      <p:sp>
        <p:nvSpPr>
          <p:cNvPr id="4" name="Slide Number Placeholder 3"/>
          <p:cNvSpPr>
            <a:spLocks noGrp="1"/>
          </p:cNvSpPr>
          <p:nvPr>
            <p:ph type="sldNum" sz="quarter" idx="5"/>
          </p:nvPr>
        </p:nvSpPr>
        <p:spPr/>
        <p:txBody>
          <a:bodyPr/>
          <a:lstStyle/>
          <a:p>
            <a:fld id="{46EDD9FF-0E29-4B65-B2A6-BF92923DEE68}" type="slidenum">
              <a:rPr lang="en-GB" smtClean="0"/>
              <a:t>9</a:t>
            </a:fld>
            <a:endParaRPr lang="en-GB" dirty="0"/>
          </a:p>
        </p:txBody>
      </p:sp>
    </p:spTree>
    <p:extLst>
      <p:ext uri="{BB962C8B-B14F-4D97-AF65-F5344CB8AC3E}">
        <p14:creationId xmlns:p14="http://schemas.microsoft.com/office/powerpoint/2010/main" val="177855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150395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400669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Date Placeholder 3"/>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51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416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363494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21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8" name="Footer Placeholder 7"/>
          <p:cNvSpPr>
            <a:spLocks noGrp="1"/>
          </p:cNvSpPr>
          <p:nvPr>
            <p:ph type="ftr" sz="quarter" idx="11"/>
          </p:nvPr>
        </p:nvSpPr>
        <p:spPr/>
        <p:txBody>
          <a:bodyPr/>
          <a:lstStyle/>
          <a:p>
            <a:endParaRPr lang="en-GB" dirty="0">
              <a:solidFill>
                <a:srgbClr val="3E3D2D"/>
              </a:solidFill>
            </a:endParaRPr>
          </a:p>
        </p:txBody>
      </p:sp>
      <p:sp>
        <p:nvSpPr>
          <p:cNvPr id="9" name="Slide Number Placeholder 8"/>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316248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4" name="Footer Placeholder 3"/>
          <p:cNvSpPr>
            <a:spLocks noGrp="1"/>
          </p:cNvSpPr>
          <p:nvPr>
            <p:ph type="ftr" sz="quarter" idx="11"/>
          </p:nvPr>
        </p:nvSpPr>
        <p:spPr/>
        <p:txBody>
          <a:bodyPr/>
          <a:lstStyle/>
          <a:p>
            <a:endParaRPr lang="en-GB" dirty="0">
              <a:solidFill>
                <a:srgbClr val="3E3D2D"/>
              </a:solidFill>
            </a:endParaRPr>
          </a:p>
        </p:txBody>
      </p:sp>
      <p:sp>
        <p:nvSpPr>
          <p:cNvPr id="5" name="Slide Number Placeholder 4"/>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256347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pic>
        <p:nvPicPr>
          <p:cNvPr id="13" name="Picture 12" descr="St. Joseph's Catholic Primary School"/>
          <p:cNvPicPr>
            <a:picLocks noChangeAspect="1" noChangeArrowheads="1"/>
          </p:cNvPicPr>
          <p:nvPr userDrawn="1"/>
        </p:nvPicPr>
        <p:blipFill>
          <a:blip r:embed="rId2">
            <a:extLst>
              <a:ext uri="{28A0092B-C50C-407E-A947-70E740481C1C}">
                <a14:useLocalDpi xmlns:a14="http://schemas.microsoft.com/office/drawing/2010/main" val="0"/>
              </a:ext>
            </a:extLst>
          </a:blip>
          <a:srcRect r="76521"/>
          <a:stretch>
            <a:fillRect/>
          </a:stretch>
        </p:blipFill>
        <p:spPr bwMode="auto">
          <a:xfrm>
            <a:off x="9873761" y="4797152"/>
            <a:ext cx="2016224" cy="17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Date Placeholder 4"/>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835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8277F2CF-90EF-42A9-95DC-2D39711A2456}" type="slidenum">
              <a:rPr lang="en-GB" smtClean="0">
                <a:solidFill>
                  <a:srgbClr val="3E3D2D"/>
                </a:solidFill>
              </a:rPr>
              <a:pPr/>
              <a:t>‹#›</a:t>
            </a:fld>
            <a:endParaRPr lang="en-GB" dirty="0">
              <a:solidFill>
                <a:srgbClr val="3E3D2D"/>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3877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ECA3300-85C0-451E-839B-EB01C10A5E6B}" type="datetimeFigureOut">
              <a:rPr lang="en-GB" smtClean="0">
                <a:solidFill>
                  <a:srgbClr val="3E3D2D"/>
                </a:solidFill>
              </a:rPr>
              <a:pPr/>
              <a:t>19/06/2025</a:t>
            </a:fld>
            <a:endParaRPr lang="en-GB" dirty="0">
              <a:solidFill>
                <a:srgbClr val="3E3D2D"/>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solidFill>
                <a:srgbClr val="3E3D2D"/>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8277F2CF-90EF-42A9-95DC-2D39711A2456}" type="slidenum">
              <a:rPr lang="en-GB" smtClean="0">
                <a:solidFill>
                  <a:srgbClr val="3E3D2D"/>
                </a:solidFill>
              </a:rPr>
              <a:pPr/>
              <a:t>‹#›</a:t>
            </a:fld>
            <a:endParaRPr lang="en-GB" dirty="0">
              <a:solidFill>
                <a:srgbClr val="3E3D2D"/>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1348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00472"/>
            <a:ext cx="7772400" cy="1780108"/>
          </a:xfrm>
        </p:spPr>
        <p:txBody>
          <a:bodyPr>
            <a:noAutofit/>
          </a:bodyPr>
          <a:lstStyle/>
          <a:p>
            <a:br>
              <a:rPr lang="en-GB" sz="9600" b="1" dirty="0"/>
            </a:br>
            <a:r>
              <a:rPr lang="en-GB" sz="9600" b="1" dirty="0">
                <a:latin typeface="Century Gothic" panose="020B0502020202020204" pitchFamily="34" charset="0"/>
              </a:rPr>
              <a:t>Welcome!</a:t>
            </a:r>
            <a:br>
              <a:rPr lang="en-GB" sz="9600" b="1" dirty="0"/>
            </a:br>
            <a:endParaRPr lang="en-GB" sz="9600" b="1" dirty="0"/>
          </a:p>
        </p:txBody>
      </p:sp>
      <p:pic>
        <p:nvPicPr>
          <p:cNvPr id="1026" name="Picture 2" descr="S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814" y="726838"/>
            <a:ext cx="5146198" cy="134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87688" y="5118915"/>
            <a:ext cx="5832648" cy="923330"/>
          </a:xfrm>
          <a:prstGeom prst="rect">
            <a:avLst/>
          </a:prstGeom>
        </p:spPr>
        <p:txBody>
          <a:bodyPr wrap="square">
            <a:spAutoFit/>
          </a:bodyPr>
          <a:lstStyle/>
          <a:p>
            <a:pPr algn="ctr"/>
            <a:r>
              <a:rPr lang="en-GB" sz="5400" b="1" dirty="0">
                <a:ln w="17780" cmpd="sng">
                  <a:solidFill>
                    <a:srgbClr val="94C600">
                      <a:tint val="3000"/>
                    </a:srgbClr>
                  </a:solidFill>
                  <a:prstDash val="solid"/>
                  <a:miter lim="800000"/>
                </a:ln>
                <a:solidFill>
                  <a:srgbClr val="006600"/>
                </a:solidFill>
                <a:effectLst>
                  <a:outerShdw blurRad="55000" dist="50800" dir="5400000" algn="tl">
                    <a:srgbClr val="000000">
                      <a:alpha val="33000"/>
                    </a:srgbClr>
                  </a:outerShdw>
                </a:effectLst>
              </a:rPr>
              <a:t>Love, Learn, Grow</a:t>
            </a:r>
          </a:p>
        </p:txBody>
      </p:sp>
    </p:spTree>
    <p:extLst>
      <p:ext uri="{BB962C8B-B14F-4D97-AF65-F5344CB8AC3E}">
        <p14:creationId xmlns:p14="http://schemas.microsoft.com/office/powerpoint/2010/main" val="135051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EF74-B6E3-4B27-B97D-875A5DD369B6}"/>
              </a:ext>
            </a:extLst>
          </p:cNvPr>
          <p:cNvSpPr>
            <a:spLocks noGrp="1"/>
          </p:cNvSpPr>
          <p:nvPr>
            <p:ph type="title"/>
          </p:nvPr>
        </p:nvSpPr>
        <p:spPr/>
        <p:txBody>
          <a:bodyPr/>
          <a:lstStyle/>
          <a:p>
            <a:r>
              <a:rPr lang="en-GB" dirty="0"/>
              <a:t>Lunches and information</a:t>
            </a:r>
          </a:p>
        </p:txBody>
      </p:sp>
      <p:sp>
        <p:nvSpPr>
          <p:cNvPr id="4" name="TextBox 3">
            <a:extLst>
              <a:ext uri="{FF2B5EF4-FFF2-40B4-BE49-F238E27FC236}">
                <a16:creationId xmlns:a16="http://schemas.microsoft.com/office/drawing/2014/main" id="{D43A0212-E045-41D3-BFFC-8F48B8D0A1B6}"/>
              </a:ext>
            </a:extLst>
          </p:cNvPr>
          <p:cNvSpPr txBox="1"/>
          <p:nvPr/>
        </p:nvSpPr>
        <p:spPr>
          <a:xfrm>
            <a:off x="466530" y="1995357"/>
            <a:ext cx="3799233"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rPr>
              <a:t>Children in Reception and Key Stage 1 are entitled to a free hot school meal.</a:t>
            </a:r>
            <a:endParaRPr lang="en-GB" sz="1600"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They will be encouraged to select their own meal with the support of an adult.</a:t>
            </a:r>
          </a:p>
          <a:p>
            <a:pPr marL="285750" indent="-285750">
              <a:buFont typeface="Arial" panose="020B0604020202020204" pitchFamily="34" charset="0"/>
              <a:buChar char="•"/>
            </a:pPr>
            <a:r>
              <a:rPr lang="en-GB" sz="1600" dirty="0">
                <a:latin typeface="Century Gothic" panose="020B0502020202020204" pitchFamily="34" charset="0"/>
              </a:rPr>
              <a:t>There is also a salad bar.</a:t>
            </a:r>
          </a:p>
          <a:p>
            <a:pPr marL="285750" indent="-285750">
              <a:buFont typeface="Arial" panose="020B0604020202020204" pitchFamily="34" charset="0"/>
              <a:buChar char="•"/>
            </a:pPr>
            <a:r>
              <a:rPr lang="en-GB" sz="1600" dirty="0">
                <a:latin typeface="Century Gothic" panose="020B0502020202020204" pitchFamily="34" charset="0"/>
              </a:rPr>
              <a:t>We encourage the children to select their own cutlery and carry their own trays.</a:t>
            </a:r>
          </a:p>
          <a:p>
            <a:pPr marL="285750" indent="-285750">
              <a:buFont typeface="Arial" panose="020B0604020202020204" pitchFamily="34" charset="0"/>
              <a:buChar char="•"/>
            </a:pPr>
            <a:r>
              <a:rPr lang="en-GB" sz="1600" dirty="0">
                <a:latin typeface="Century Gothic" panose="020B0502020202020204" pitchFamily="34" charset="0"/>
              </a:rPr>
              <a:t>Children can sit with their friends.</a:t>
            </a:r>
          </a:p>
          <a:p>
            <a:pPr marL="285750" indent="-285750">
              <a:buFont typeface="Arial" panose="020B0604020202020204" pitchFamily="34" charset="0"/>
              <a:buChar char="•"/>
            </a:pPr>
            <a:r>
              <a:rPr lang="en-GB" sz="1600" dirty="0">
                <a:latin typeface="Century Gothic" panose="020B0502020202020204" pitchFamily="34" charset="0"/>
              </a:rPr>
              <a:t>There is a 30min time slot for lunch followed by a 30 mins playtime. </a:t>
            </a:r>
          </a:p>
          <a:p>
            <a:pPr marL="285750" indent="-285750">
              <a:buFont typeface="Arial" panose="020B0604020202020204" pitchFamily="34" charset="0"/>
              <a:buChar char="•"/>
            </a:pPr>
            <a:r>
              <a:rPr lang="en-GB" sz="1600" dirty="0">
                <a:latin typeface="Century Gothic" panose="020B0502020202020204" pitchFamily="34" charset="0"/>
              </a:rPr>
              <a:t>Lunch menus can be found on our school website.</a:t>
            </a:r>
          </a:p>
        </p:txBody>
      </p:sp>
      <p:pic>
        <p:nvPicPr>
          <p:cNvPr id="5" name="Picture 4">
            <a:extLst>
              <a:ext uri="{FF2B5EF4-FFF2-40B4-BE49-F238E27FC236}">
                <a16:creationId xmlns:a16="http://schemas.microsoft.com/office/drawing/2014/main" id="{9EA804C0-2E47-4CD8-9BE8-4F62F92651DB}"/>
              </a:ext>
            </a:extLst>
          </p:cNvPr>
          <p:cNvPicPr>
            <a:picLocks noChangeAspect="1"/>
          </p:cNvPicPr>
          <p:nvPr/>
        </p:nvPicPr>
        <p:blipFill>
          <a:blip r:embed="rId3"/>
          <a:stretch>
            <a:fillRect/>
          </a:stretch>
        </p:blipFill>
        <p:spPr>
          <a:xfrm>
            <a:off x="4646645" y="1591056"/>
            <a:ext cx="6814359" cy="4811330"/>
          </a:xfrm>
          <a:prstGeom prst="rect">
            <a:avLst/>
          </a:prstGeom>
        </p:spPr>
      </p:pic>
    </p:spTree>
    <p:extLst>
      <p:ext uri="{BB962C8B-B14F-4D97-AF65-F5344CB8AC3E}">
        <p14:creationId xmlns:p14="http://schemas.microsoft.com/office/powerpoint/2010/main" val="62174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A8B-A9BB-42FD-B416-9689F95B3A91}"/>
              </a:ext>
            </a:extLst>
          </p:cNvPr>
          <p:cNvSpPr>
            <a:spLocks noGrp="1"/>
          </p:cNvSpPr>
          <p:nvPr>
            <p:ph type="title"/>
          </p:nvPr>
        </p:nvSpPr>
        <p:spPr/>
        <p:txBody>
          <a:bodyPr/>
          <a:lstStyle/>
          <a:p>
            <a:r>
              <a:rPr lang="en-GB" dirty="0"/>
              <a:t>Typical Preschool day</a:t>
            </a:r>
          </a:p>
        </p:txBody>
      </p:sp>
      <p:sp>
        <p:nvSpPr>
          <p:cNvPr id="3" name="TextBox 2">
            <a:extLst>
              <a:ext uri="{FF2B5EF4-FFF2-40B4-BE49-F238E27FC236}">
                <a16:creationId xmlns:a16="http://schemas.microsoft.com/office/drawing/2014/main" id="{380DCEF9-BEC7-41BC-8B24-38D7EC000374}"/>
              </a:ext>
            </a:extLst>
          </p:cNvPr>
          <p:cNvSpPr txBox="1"/>
          <p:nvPr/>
        </p:nvSpPr>
        <p:spPr>
          <a:xfrm>
            <a:off x="317677" y="1399082"/>
            <a:ext cx="6578138" cy="4524315"/>
          </a:xfrm>
          <a:prstGeom prst="rect">
            <a:avLst/>
          </a:prstGeom>
          <a:noFill/>
        </p:spPr>
        <p:txBody>
          <a:bodyPr wrap="square" rtlCol="0">
            <a:spAutoFit/>
          </a:bodyPr>
          <a:lstStyle/>
          <a:p>
            <a:r>
              <a:rPr lang="en-GB" sz="1600" b="1" dirty="0">
                <a:latin typeface="Century Gothic" panose="020B0502020202020204" pitchFamily="34" charset="0"/>
              </a:rPr>
              <a:t>Morning:</a:t>
            </a:r>
          </a:p>
          <a:p>
            <a:r>
              <a:rPr lang="en-GB" sz="1600" b="1" dirty="0">
                <a:latin typeface="Century Gothic" panose="020B0502020202020204" pitchFamily="34" charset="0"/>
              </a:rPr>
              <a:t>8.30- 8.50 am – Children arrive and self registrate  </a:t>
            </a:r>
          </a:p>
          <a:p>
            <a:r>
              <a:rPr lang="en-GB" sz="1600" b="1" dirty="0">
                <a:latin typeface="Century Gothic" panose="020B0502020202020204" pitchFamily="34" charset="0"/>
              </a:rPr>
              <a:t>8.50 - 9 am – Morning welcome </a:t>
            </a:r>
          </a:p>
          <a:p>
            <a:r>
              <a:rPr lang="en-GB" sz="1600" b="1" dirty="0">
                <a:latin typeface="Century Gothic" panose="020B0502020202020204" pitchFamily="34" charset="0"/>
              </a:rPr>
              <a:t>9 – 9.30 am - Continuous provision and focus groups  </a:t>
            </a:r>
          </a:p>
          <a:p>
            <a:r>
              <a:rPr lang="en-GB" sz="1600" b="1" dirty="0">
                <a:latin typeface="Century Gothic" panose="020B0502020202020204" pitchFamily="34" charset="0"/>
              </a:rPr>
              <a:t>9.30 – 9.45 am – Literacy and Snack time  </a:t>
            </a:r>
          </a:p>
          <a:p>
            <a:r>
              <a:rPr lang="en-GB" sz="1600" b="1" dirty="0">
                <a:latin typeface="Century Gothic" panose="020B0502020202020204" pitchFamily="34" charset="0"/>
              </a:rPr>
              <a:t>9.45 – 10.45 am – Continuous provision and focus groups</a:t>
            </a:r>
          </a:p>
          <a:p>
            <a:r>
              <a:rPr lang="en-GB" sz="1600" b="1" dirty="0">
                <a:latin typeface="Century Gothic" panose="020B0502020202020204" pitchFamily="34" charset="0"/>
              </a:rPr>
              <a:t>10.45 – 11.00 am – Maths </a:t>
            </a:r>
          </a:p>
          <a:p>
            <a:r>
              <a:rPr lang="en-GB" sz="1600" b="1" dirty="0">
                <a:latin typeface="Century Gothic" panose="020B0502020202020204" pitchFamily="34" charset="0"/>
              </a:rPr>
              <a:t>11.00 – 11.30 am – Continuous provision and focus groups </a:t>
            </a:r>
          </a:p>
          <a:p>
            <a:r>
              <a:rPr lang="en-GB" sz="1600" b="1" dirty="0">
                <a:latin typeface="Century Gothic" panose="020B0502020202020204" pitchFamily="34" charset="0"/>
              </a:rPr>
              <a:t>11.30 – Tidy up and get ready for lunch/ home time</a:t>
            </a:r>
          </a:p>
          <a:p>
            <a:r>
              <a:rPr lang="en-GB" sz="1600" b="1" dirty="0">
                <a:latin typeface="Century Gothic" panose="020B0502020202020204" pitchFamily="34" charset="0"/>
              </a:rPr>
              <a:t>11.45 – Lunch and home time for morning children</a:t>
            </a:r>
          </a:p>
          <a:p>
            <a:endParaRPr lang="en-GB" sz="1600" b="1" dirty="0">
              <a:latin typeface="Century Gothic" panose="020B0502020202020204" pitchFamily="34" charset="0"/>
            </a:endParaRPr>
          </a:p>
          <a:p>
            <a:r>
              <a:rPr lang="en-GB" sz="1600" b="1" dirty="0">
                <a:latin typeface="Century Gothic" panose="020B0502020202020204" pitchFamily="34" charset="0"/>
              </a:rPr>
              <a:t>Afternoon:</a:t>
            </a:r>
          </a:p>
          <a:p>
            <a:r>
              <a:rPr lang="en-GB" sz="1600" b="1" dirty="0">
                <a:latin typeface="Century Gothic" panose="020B0502020202020204" pitchFamily="34" charset="0"/>
              </a:rPr>
              <a:t>12.15-3.15 pm – Afternoon session will include maths and literacy recap for afternoon children. </a:t>
            </a:r>
          </a:p>
          <a:p>
            <a:r>
              <a:rPr lang="en-GB" sz="1600" b="1" dirty="0">
                <a:latin typeface="Century Gothic" panose="020B0502020202020204" pitchFamily="34" charset="0"/>
              </a:rPr>
              <a:t>Children attending all day will receive a topic related teaching input. </a:t>
            </a:r>
          </a:p>
          <a:p>
            <a:r>
              <a:rPr lang="en-GB" sz="1600" b="1" dirty="0">
                <a:latin typeface="Century Gothic" panose="020B0502020202020204" pitchFamily="34" charset="0"/>
              </a:rPr>
              <a:t>Big question story time.</a:t>
            </a:r>
          </a:p>
          <a:p>
            <a:r>
              <a:rPr lang="en-GB" sz="1600" b="1" dirty="0">
                <a:latin typeface="Century Gothic" panose="020B0502020202020204" pitchFamily="34" charset="0"/>
              </a:rPr>
              <a:t>Home time.</a:t>
            </a:r>
          </a:p>
        </p:txBody>
      </p:sp>
      <p:pic>
        <p:nvPicPr>
          <p:cNvPr id="5" name="Picture 4">
            <a:extLst>
              <a:ext uri="{FF2B5EF4-FFF2-40B4-BE49-F238E27FC236}">
                <a16:creationId xmlns:a16="http://schemas.microsoft.com/office/drawing/2014/main" id="{79CD8395-2CED-473F-B6D9-BC83804CA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57838" y="4507183"/>
            <a:ext cx="2551514" cy="190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645C06-5F87-410F-9CC7-40D5E0432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27174" y="1696877"/>
            <a:ext cx="2612842" cy="1951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110066F4-C82A-45B2-8575-8765C5A5F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54812" y="4507185"/>
            <a:ext cx="2551513" cy="1905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7AC2CA00-0E9E-4BD4-A921-67604C816C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451105" y="1783799"/>
            <a:ext cx="2604734" cy="1835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99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A8B-A9BB-42FD-B416-9689F95B3A91}"/>
              </a:ext>
            </a:extLst>
          </p:cNvPr>
          <p:cNvSpPr>
            <a:spLocks noGrp="1"/>
          </p:cNvSpPr>
          <p:nvPr>
            <p:ph type="title"/>
          </p:nvPr>
        </p:nvSpPr>
        <p:spPr/>
        <p:txBody>
          <a:bodyPr/>
          <a:lstStyle/>
          <a:p>
            <a:r>
              <a:rPr lang="en-GB" dirty="0"/>
              <a:t>Typical Reception school day</a:t>
            </a:r>
          </a:p>
        </p:txBody>
      </p:sp>
      <p:sp>
        <p:nvSpPr>
          <p:cNvPr id="3" name="TextBox 2">
            <a:extLst>
              <a:ext uri="{FF2B5EF4-FFF2-40B4-BE49-F238E27FC236}">
                <a16:creationId xmlns:a16="http://schemas.microsoft.com/office/drawing/2014/main" id="{380DCEF9-BEC7-41BC-8B24-38D7EC000374}"/>
              </a:ext>
            </a:extLst>
          </p:cNvPr>
          <p:cNvSpPr txBox="1"/>
          <p:nvPr/>
        </p:nvSpPr>
        <p:spPr>
          <a:xfrm>
            <a:off x="520877" y="1934506"/>
            <a:ext cx="6578138" cy="4801314"/>
          </a:xfrm>
          <a:prstGeom prst="rect">
            <a:avLst/>
          </a:prstGeom>
          <a:noFill/>
        </p:spPr>
        <p:txBody>
          <a:bodyPr wrap="square" rtlCol="0">
            <a:spAutoFit/>
          </a:bodyPr>
          <a:lstStyle/>
          <a:p>
            <a:r>
              <a:rPr lang="en-GB" sz="1600" b="1" dirty="0">
                <a:latin typeface="Century Gothic" panose="020B0502020202020204" pitchFamily="34" charset="0"/>
              </a:rPr>
              <a:t>Morning:</a:t>
            </a:r>
          </a:p>
          <a:p>
            <a:r>
              <a:rPr lang="en-GB" sz="1600" b="1" dirty="0">
                <a:latin typeface="Century Gothic" panose="020B0502020202020204" pitchFamily="34" charset="0"/>
              </a:rPr>
              <a:t>8.30- 8.50 am – Children arrive and soft start activity </a:t>
            </a:r>
          </a:p>
          <a:p>
            <a:r>
              <a:rPr lang="en-GB" sz="1600" b="1" dirty="0">
                <a:latin typeface="Century Gothic" panose="020B0502020202020204" pitchFamily="34" charset="0"/>
              </a:rPr>
              <a:t>8.50 - 9 am – Register </a:t>
            </a:r>
          </a:p>
          <a:p>
            <a:r>
              <a:rPr lang="en-GB" sz="1600" b="1" dirty="0">
                <a:latin typeface="Century Gothic" panose="020B0502020202020204" pitchFamily="34" charset="0"/>
              </a:rPr>
              <a:t>9 – 9.30 am -  Phonics </a:t>
            </a:r>
          </a:p>
          <a:p>
            <a:r>
              <a:rPr lang="en-GB" sz="1600" b="1" dirty="0">
                <a:latin typeface="Century Gothic" panose="020B0502020202020204" pitchFamily="34" charset="0"/>
              </a:rPr>
              <a:t>9.30 – 9.45 am – Literacy </a:t>
            </a:r>
          </a:p>
          <a:p>
            <a:r>
              <a:rPr lang="en-GB" sz="1600" b="1" dirty="0">
                <a:latin typeface="Century Gothic" panose="020B0502020202020204" pitchFamily="34" charset="0"/>
              </a:rPr>
              <a:t>9.45 – 10.45 am – Continuous provision and focus groups</a:t>
            </a:r>
          </a:p>
          <a:p>
            <a:r>
              <a:rPr lang="en-GB" sz="1600" b="1" dirty="0">
                <a:latin typeface="Century Gothic" panose="020B0502020202020204" pitchFamily="34" charset="0"/>
              </a:rPr>
              <a:t>10.45 – 11.00 am – Maths </a:t>
            </a:r>
          </a:p>
          <a:p>
            <a:r>
              <a:rPr lang="en-GB" sz="1600" b="1" dirty="0">
                <a:latin typeface="Century Gothic" panose="020B0502020202020204" pitchFamily="34" charset="0"/>
              </a:rPr>
              <a:t>11.00 – 11.30 am – Continuous provision and focus groups </a:t>
            </a:r>
          </a:p>
          <a:p>
            <a:r>
              <a:rPr lang="en-GB" sz="1600" b="1" dirty="0">
                <a:latin typeface="Century Gothic" panose="020B0502020202020204" pitchFamily="34" charset="0"/>
              </a:rPr>
              <a:t>11.30 – Tidy up and get ready for lunch</a:t>
            </a:r>
          </a:p>
          <a:p>
            <a:r>
              <a:rPr lang="en-GB" sz="1600" b="1" dirty="0">
                <a:latin typeface="Century Gothic" panose="020B0502020202020204" pitchFamily="34" charset="0"/>
              </a:rPr>
              <a:t>11.45 – Lunch </a:t>
            </a:r>
          </a:p>
          <a:p>
            <a:r>
              <a:rPr lang="en-GB" sz="1600" b="1" dirty="0">
                <a:latin typeface="Century Gothic" panose="020B0502020202020204" pitchFamily="34" charset="0"/>
              </a:rPr>
              <a:t>12.15 – 12.55 – Outside play </a:t>
            </a:r>
          </a:p>
          <a:p>
            <a:r>
              <a:rPr lang="en-GB" sz="1600" b="1" dirty="0">
                <a:latin typeface="Century Gothic" panose="020B0502020202020204" pitchFamily="34" charset="0"/>
              </a:rPr>
              <a:t>1pm – Register </a:t>
            </a:r>
          </a:p>
          <a:p>
            <a:endParaRPr lang="en-GB" sz="1600" b="1" dirty="0">
              <a:latin typeface="Century Gothic" panose="020B0502020202020204" pitchFamily="34" charset="0"/>
            </a:endParaRPr>
          </a:p>
          <a:p>
            <a:r>
              <a:rPr lang="en-GB" sz="1600" b="1" dirty="0">
                <a:latin typeface="Century Gothic" panose="020B0502020202020204" pitchFamily="34" charset="0"/>
              </a:rPr>
              <a:t>Afternoon:</a:t>
            </a:r>
          </a:p>
          <a:p>
            <a:r>
              <a:rPr lang="en-GB" sz="1600" b="1" dirty="0">
                <a:latin typeface="Century Gothic" panose="020B0502020202020204" pitchFamily="34" charset="0"/>
              </a:rPr>
              <a:t>1pm-3.30pm – Afternoon subjects consist of RE, topic or PE. We have collective worship 2 times a week. We also have our third and fourth continuous provision sessions. </a:t>
            </a:r>
          </a:p>
          <a:p>
            <a:r>
              <a:rPr lang="en-GB" sz="1600" b="1" dirty="0">
                <a:latin typeface="Century Gothic" panose="020B0502020202020204" pitchFamily="34" charset="0"/>
              </a:rPr>
              <a:t>Big question story time.</a:t>
            </a:r>
          </a:p>
          <a:p>
            <a:r>
              <a:rPr lang="en-GB" sz="1600" b="1" dirty="0">
                <a:latin typeface="Century Gothic" panose="020B0502020202020204" pitchFamily="34" charset="0"/>
              </a:rPr>
              <a:t>Home time.</a:t>
            </a:r>
          </a:p>
        </p:txBody>
      </p:sp>
      <p:pic>
        <p:nvPicPr>
          <p:cNvPr id="5" name="Picture 4">
            <a:extLst>
              <a:ext uri="{FF2B5EF4-FFF2-40B4-BE49-F238E27FC236}">
                <a16:creationId xmlns:a16="http://schemas.microsoft.com/office/drawing/2014/main" id="{79CD8395-2CED-473F-B6D9-BC83804CA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57838" y="4507183"/>
            <a:ext cx="2551514" cy="190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645C06-5F87-410F-9CC7-40D5E0432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27174" y="1696877"/>
            <a:ext cx="2612842" cy="1951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110066F4-C82A-45B2-8575-8765C5A5F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54812" y="4507185"/>
            <a:ext cx="2551513" cy="1905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7AC2CA00-0E9E-4BD4-A921-67604C816C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451105" y="1783799"/>
            <a:ext cx="2604734" cy="1835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16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5A4-3B97-408E-98B8-6D397DC4D8F8}"/>
              </a:ext>
            </a:extLst>
          </p:cNvPr>
          <p:cNvSpPr>
            <a:spLocks noGrp="1"/>
          </p:cNvSpPr>
          <p:nvPr>
            <p:ph type="title"/>
          </p:nvPr>
        </p:nvSpPr>
        <p:spPr/>
        <p:txBody>
          <a:bodyPr/>
          <a:lstStyle/>
          <a:p>
            <a:r>
              <a:rPr lang="en-GB" dirty="0"/>
              <a:t>Drop off and pick up arrangements</a:t>
            </a:r>
          </a:p>
        </p:txBody>
      </p:sp>
      <p:sp>
        <p:nvSpPr>
          <p:cNvPr id="3" name="Content Placeholder 2">
            <a:extLst>
              <a:ext uri="{FF2B5EF4-FFF2-40B4-BE49-F238E27FC236}">
                <a16:creationId xmlns:a16="http://schemas.microsoft.com/office/drawing/2014/main" id="{5C64E729-B137-47D1-93B9-11619CDF45F3}"/>
              </a:ext>
            </a:extLst>
          </p:cNvPr>
          <p:cNvSpPr txBox="1">
            <a:spLocks/>
          </p:cNvSpPr>
          <p:nvPr/>
        </p:nvSpPr>
        <p:spPr>
          <a:xfrm>
            <a:off x="609600" y="1302327"/>
            <a:ext cx="10564248" cy="5357091"/>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u="sng" dirty="0"/>
          </a:p>
          <a:p>
            <a:pPr marL="0" indent="0">
              <a:buNone/>
            </a:pPr>
            <a:r>
              <a:rPr lang="en-US" sz="1900" b="1" u="sng" dirty="0">
                <a:latin typeface="Century Gothic" panose="020B0502020202020204" pitchFamily="34" charset="0"/>
              </a:rPr>
              <a:t>Morning drop off</a:t>
            </a:r>
          </a:p>
          <a:p>
            <a:r>
              <a:rPr lang="en-US" sz="1900" b="1" dirty="0">
                <a:latin typeface="Century Gothic" panose="020B0502020202020204" pitchFamily="34" charset="0"/>
              </a:rPr>
              <a:t>Main gates open at 8.30am.  Parents can walk across the Key Stage 1 playground, to the entrance of the Reception and preschool.</a:t>
            </a:r>
          </a:p>
          <a:p>
            <a:r>
              <a:rPr lang="en-US" sz="1900" b="1" dirty="0">
                <a:latin typeface="Century Gothic" panose="020B0502020202020204" pitchFamily="34" charset="0"/>
              </a:rPr>
              <a:t>School adults will be around to direct/help parents.</a:t>
            </a:r>
          </a:p>
          <a:p>
            <a:r>
              <a:rPr lang="en-US" sz="1900" b="1" dirty="0">
                <a:latin typeface="Century Gothic" panose="020B0502020202020204" pitchFamily="34" charset="0"/>
              </a:rPr>
              <a:t>Preschool parents are welcome to walk their child into the classroom and complete self registration. </a:t>
            </a:r>
          </a:p>
          <a:p>
            <a:r>
              <a:rPr lang="en-US" sz="1900" b="1" dirty="0">
                <a:latin typeface="Century Gothic" panose="020B0502020202020204" pitchFamily="34" charset="0"/>
              </a:rPr>
              <a:t>Reception parents drop off at the classroom door, an adult will be ready to greet your child. </a:t>
            </a:r>
          </a:p>
          <a:p>
            <a:r>
              <a:rPr lang="en-US" sz="1900" b="1" dirty="0">
                <a:latin typeface="Century Gothic" panose="020B0502020202020204" pitchFamily="34" charset="0"/>
              </a:rPr>
              <a:t>If you wish to bring your child into the classroom (for the first few weeks), you are welcome, but we encourage your child to be as independent as possible. </a:t>
            </a:r>
          </a:p>
          <a:p>
            <a:pPr marL="0" indent="0">
              <a:buNone/>
            </a:pPr>
            <a:endParaRPr lang="en-US" sz="1900" b="1" u="sng" dirty="0">
              <a:latin typeface="Century Gothic" panose="020B0502020202020204" pitchFamily="34" charset="0"/>
            </a:endParaRPr>
          </a:p>
          <a:p>
            <a:pPr marL="0" indent="0">
              <a:buNone/>
            </a:pPr>
            <a:r>
              <a:rPr lang="en-US" sz="1900" b="1" u="sng" dirty="0">
                <a:latin typeface="Century Gothic" panose="020B0502020202020204" pitchFamily="34" charset="0"/>
              </a:rPr>
              <a:t>Pick up Preschool- 3:15pm </a:t>
            </a:r>
          </a:p>
          <a:p>
            <a:pPr marL="0" indent="0">
              <a:buNone/>
            </a:pPr>
            <a:endParaRPr lang="en-US" sz="1900" b="1" u="sng" dirty="0">
              <a:latin typeface="Century Gothic" panose="020B0502020202020204" pitchFamily="34" charset="0"/>
            </a:endParaRPr>
          </a:p>
          <a:p>
            <a:pPr marL="0" indent="0">
              <a:buNone/>
            </a:pPr>
            <a:r>
              <a:rPr lang="en-US" sz="1900" b="1" u="sng" dirty="0">
                <a:latin typeface="Century Gothic" panose="020B0502020202020204" pitchFamily="34" charset="0"/>
              </a:rPr>
              <a:t>Pick up Reception- 3.30pm</a:t>
            </a:r>
          </a:p>
          <a:p>
            <a:r>
              <a:rPr lang="en-US" sz="1900" b="1" dirty="0" err="1">
                <a:latin typeface="Century Gothic" panose="020B0502020202020204" pitchFamily="34" charset="0"/>
              </a:rPr>
              <a:t>Mrs</a:t>
            </a:r>
            <a:r>
              <a:rPr lang="en-US" sz="1900" b="1" dirty="0">
                <a:latin typeface="Century Gothic" panose="020B0502020202020204" pitchFamily="34" charset="0"/>
              </a:rPr>
              <a:t> McGinty’s class will be dismissed from their classroom door which is at the far end of the Key Stage 1 playground. </a:t>
            </a:r>
          </a:p>
          <a:p>
            <a:r>
              <a:rPr lang="en-US" sz="1900" b="1" dirty="0">
                <a:solidFill>
                  <a:schemeClr val="tx1"/>
                </a:solidFill>
                <a:latin typeface="Century Gothic" panose="020B0502020202020204" pitchFamily="34" charset="0"/>
              </a:rPr>
              <a:t>Miss </a:t>
            </a:r>
            <a:r>
              <a:rPr lang="en-US" sz="1900" b="1" dirty="0" err="1">
                <a:solidFill>
                  <a:schemeClr val="tx1"/>
                </a:solidFill>
                <a:latin typeface="Century Gothic" panose="020B0502020202020204" pitchFamily="34" charset="0"/>
              </a:rPr>
              <a:t>Minoli’s</a:t>
            </a:r>
            <a:r>
              <a:rPr lang="en-US" sz="1900" b="1" dirty="0">
                <a:solidFill>
                  <a:schemeClr val="tx1"/>
                </a:solidFill>
                <a:latin typeface="Century Gothic" panose="020B0502020202020204" pitchFamily="34" charset="0"/>
              </a:rPr>
              <a:t> </a:t>
            </a:r>
            <a:r>
              <a:rPr lang="en-US" sz="1900" b="1" dirty="0">
                <a:latin typeface="Century Gothic" panose="020B0502020202020204" pitchFamily="34" charset="0"/>
              </a:rPr>
              <a:t>class will be dismissed from the main Reception doors which lead onto the Key Stage 1 playground</a:t>
            </a:r>
          </a:p>
          <a:p>
            <a:r>
              <a:rPr lang="en-US" sz="1900" b="1" dirty="0">
                <a:latin typeface="Century Gothic" panose="020B0502020202020204" pitchFamily="34" charset="0"/>
              </a:rPr>
              <a:t>Passwords to be confirmed with new class teacher – important for other people collecting your child.</a:t>
            </a:r>
          </a:p>
          <a:p>
            <a:r>
              <a:rPr lang="en-US" sz="1900" b="1" dirty="0">
                <a:latin typeface="Century Gothic" panose="020B0502020202020204" pitchFamily="34" charset="0"/>
              </a:rPr>
              <a:t>Children will only be released to those over the age of 16 (Years Reception – Year 4). </a:t>
            </a:r>
          </a:p>
        </p:txBody>
      </p:sp>
    </p:spTree>
    <p:extLst>
      <p:ext uri="{BB962C8B-B14F-4D97-AF65-F5344CB8AC3E}">
        <p14:creationId xmlns:p14="http://schemas.microsoft.com/office/powerpoint/2010/main" val="17625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bg1"/>
                </a:solidFill>
              </a:rPr>
              <a:t>Information about learning</a:t>
            </a:r>
          </a:p>
        </p:txBody>
      </p:sp>
      <p:sp>
        <p:nvSpPr>
          <p:cNvPr id="6" name="Rectangle 5"/>
          <p:cNvSpPr/>
          <p:nvPr/>
        </p:nvSpPr>
        <p:spPr>
          <a:xfrm>
            <a:off x="831788" y="1591056"/>
            <a:ext cx="8229600" cy="2308324"/>
          </a:xfrm>
          <a:prstGeom prst="rect">
            <a:avLst/>
          </a:prstGeom>
        </p:spPr>
        <p:txBody>
          <a:bodyPr wrap="square" lIns="91440" tIns="45720" rIns="91440" bIns="45720" anchor="t">
            <a:spAutoFit/>
          </a:bodyPr>
          <a:lstStyle/>
          <a:p>
            <a:pPr marL="342900" indent="-342900">
              <a:buFont typeface="Wingdings" panose="05000000000000000000" pitchFamily="2" charset="2"/>
              <a:buChar char="v"/>
            </a:pPr>
            <a:r>
              <a:rPr lang="en-GB" altLang="en-US" sz="2000" dirty="0">
                <a:latin typeface="Century Gothic" panose="020B0502020202020204" pitchFamily="34" charset="0"/>
              </a:rPr>
              <a:t>On the website, under the tab ‘children’ you will find the class page. Here you will find curriculum information.  </a:t>
            </a:r>
          </a:p>
          <a:p>
            <a:endParaRPr lang="en-GB" altLang="en-US" sz="2000" dirty="0">
              <a:latin typeface="Century Gothic" panose="020B0502020202020204" pitchFamily="34" charset="0"/>
            </a:endParaRPr>
          </a:p>
          <a:p>
            <a:pPr marL="342900" indent="-342900">
              <a:buFont typeface="Wingdings" panose="05000000000000000000" pitchFamily="2" charset="2"/>
              <a:buChar char="v"/>
            </a:pPr>
            <a:r>
              <a:rPr lang="en-GB" altLang="en-US" sz="2000" dirty="0">
                <a:latin typeface="Century Gothic" panose="020B0502020202020204" pitchFamily="34" charset="0"/>
              </a:rPr>
              <a:t>You will receive a newsletter once a week via email. We will celebrate previous learning and will inform you of the focus for your child’s learning over the coming week. </a:t>
            </a:r>
          </a:p>
          <a:p>
            <a:pPr marL="342900" indent="-342900">
              <a:buFont typeface="Wingdings" panose="05000000000000000000" pitchFamily="2" charset="2"/>
              <a:buChar char="v"/>
            </a:pPr>
            <a:endParaRPr lang="en-GB" altLang="en-US" sz="2400" dirty="0"/>
          </a:p>
        </p:txBody>
      </p:sp>
      <p:pic>
        <p:nvPicPr>
          <p:cNvPr id="7" name="Picture 6">
            <a:extLst>
              <a:ext uri="{FF2B5EF4-FFF2-40B4-BE49-F238E27FC236}">
                <a16:creationId xmlns:a16="http://schemas.microsoft.com/office/drawing/2014/main" id="{787E7C8E-A289-4DA9-A96B-B4FA1BC45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484700" y="818228"/>
            <a:ext cx="2772432" cy="2070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7A26CE4C-D7D9-4AF1-BD6C-7B1EC54E1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515051" y="3969005"/>
            <a:ext cx="2772431" cy="207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A23BE23-C812-40E8-983C-5EA072B30A73}"/>
              </a:ext>
            </a:extLst>
          </p:cNvPr>
          <p:cNvPicPr>
            <a:picLocks noChangeAspect="1"/>
          </p:cNvPicPr>
          <p:nvPr/>
        </p:nvPicPr>
        <p:blipFill>
          <a:blip r:embed="rId5"/>
          <a:stretch>
            <a:fillRect/>
          </a:stretch>
        </p:blipFill>
        <p:spPr>
          <a:xfrm>
            <a:off x="7031128" y="3625909"/>
            <a:ext cx="2030260" cy="2893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DB84EDF-4E93-40F5-BE81-00E6D2BA0403}"/>
              </a:ext>
            </a:extLst>
          </p:cNvPr>
          <p:cNvPicPr>
            <a:picLocks noChangeAspect="1"/>
          </p:cNvPicPr>
          <p:nvPr/>
        </p:nvPicPr>
        <p:blipFill>
          <a:blip r:embed="rId6"/>
          <a:stretch>
            <a:fillRect/>
          </a:stretch>
        </p:blipFill>
        <p:spPr>
          <a:xfrm>
            <a:off x="440789" y="3899380"/>
            <a:ext cx="5285011" cy="1854686"/>
          </a:xfrm>
          <a:prstGeom prst="rect">
            <a:avLst/>
          </a:prstGeom>
        </p:spPr>
      </p:pic>
      <p:pic>
        <p:nvPicPr>
          <p:cNvPr id="12" name="Picture 11">
            <a:extLst>
              <a:ext uri="{FF2B5EF4-FFF2-40B4-BE49-F238E27FC236}">
                <a16:creationId xmlns:a16="http://schemas.microsoft.com/office/drawing/2014/main" id="{E5113D8A-56B2-41AA-8D05-CBD007565E5B}"/>
              </a:ext>
            </a:extLst>
          </p:cNvPr>
          <p:cNvPicPr>
            <a:picLocks noChangeAspect="1"/>
          </p:cNvPicPr>
          <p:nvPr/>
        </p:nvPicPr>
        <p:blipFill>
          <a:blip r:embed="rId7"/>
          <a:stretch>
            <a:fillRect/>
          </a:stretch>
        </p:blipFill>
        <p:spPr>
          <a:xfrm>
            <a:off x="3461969" y="4371258"/>
            <a:ext cx="3166912" cy="2365444"/>
          </a:xfrm>
          <a:prstGeom prst="rect">
            <a:avLst/>
          </a:prstGeom>
        </p:spPr>
      </p:pic>
    </p:spTree>
    <p:extLst>
      <p:ext uri="{BB962C8B-B14F-4D97-AF65-F5344CB8AC3E}">
        <p14:creationId xmlns:p14="http://schemas.microsoft.com/office/powerpoint/2010/main" val="2446905471"/>
      </p:ext>
    </p:extLst>
  </p:cSld>
  <p:clrMapOvr>
    <a:masterClrMapping/>
  </p:clrMapOvr>
  <mc:AlternateContent xmlns:mc="http://schemas.openxmlformats.org/markup-compatibility/2006" xmlns:p14="http://schemas.microsoft.com/office/powerpoint/2010/main">
    <mc:Choice Requires="p14">
      <p:transition spd="slow" p14:dur="2000" advTm="93273"/>
    </mc:Choice>
    <mc:Fallback xmlns="">
      <p:transition spd="slow" advTm="932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C8B22-57C6-4275-86DE-CB34B8173F3A}"/>
              </a:ext>
            </a:extLst>
          </p:cNvPr>
          <p:cNvSpPr txBox="1"/>
          <p:nvPr/>
        </p:nvSpPr>
        <p:spPr>
          <a:xfrm>
            <a:off x="2871867" y="287003"/>
            <a:ext cx="5904656" cy="1200329"/>
          </a:xfrm>
          <a:prstGeom prst="rect">
            <a:avLst/>
          </a:prstGeom>
          <a:noFill/>
        </p:spPr>
        <p:txBody>
          <a:bodyPr wrap="square" rtlCol="0">
            <a:spAutoFit/>
          </a:bodyPr>
          <a:lstStyle/>
          <a:p>
            <a:pPr algn="ctr"/>
            <a:r>
              <a:rPr lang="en-GB" sz="3600" b="1" dirty="0">
                <a:latin typeface="Century Gothic" panose="020B0502020202020204" pitchFamily="34" charset="0"/>
              </a:rPr>
              <a:t>Communication with school</a:t>
            </a:r>
          </a:p>
        </p:txBody>
      </p:sp>
      <p:sp>
        <p:nvSpPr>
          <p:cNvPr id="3" name="Rectangle 2">
            <a:extLst>
              <a:ext uri="{FF2B5EF4-FFF2-40B4-BE49-F238E27FC236}">
                <a16:creationId xmlns:a16="http://schemas.microsoft.com/office/drawing/2014/main" id="{F8D82FF0-17D6-4785-BB63-F8B40355B238}"/>
              </a:ext>
            </a:extLst>
          </p:cNvPr>
          <p:cNvSpPr/>
          <p:nvPr/>
        </p:nvSpPr>
        <p:spPr>
          <a:xfrm>
            <a:off x="3910929" y="2610028"/>
            <a:ext cx="3600400" cy="488194"/>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Class teacher</a:t>
            </a:r>
          </a:p>
        </p:txBody>
      </p:sp>
      <p:sp>
        <p:nvSpPr>
          <p:cNvPr id="4" name="Rectangle 3">
            <a:extLst>
              <a:ext uri="{FF2B5EF4-FFF2-40B4-BE49-F238E27FC236}">
                <a16:creationId xmlns:a16="http://schemas.microsoft.com/office/drawing/2014/main" id="{61B704E1-2F38-435F-A3BC-23B735CED22D}"/>
              </a:ext>
            </a:extLst>
          </p:cNvPr>
          <p:cNvSpPr/>
          <p:nvPr/>
        </p:nvSpPr>
        <p:spPr>
          <a:xfrm>
            <a:off x="2326754" y="3110497"/>
            <a:ext cx="1440161"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EYFS Leader</a:t>
            </a:r>
          </a:p>
        </p:txBody>
      </p:sp>
      <p:sp>
        <p:nvSpPr>
          <p:cNvPr id="5" name="Rectangle 4">
            <a:extLst>
              <a:ext uri="{FF2B5EF4-FFF2-40B4-BE49-F238E27FC236}">
                <a16:creationId xmlns:a16="http://schemas.microsoft.com/office/drawing/2014/main" id="{DC607083-AD9F-4B72-8311-3277A0B94090}"/>
              </a:ext>
            </a:extLst>
          </p:cNvPr>
          <p:cNvSpPr/>
          <p:nvPr/>
        </p:nvSpPr>
        <p:spPr>
          <a:xfrm>
            <a:off x="3946934" y="3110497"/>
            <a:ext cx="1584176"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Key Stage 1 lead</a:t>
            </a:r>
            <a:endParaRPr lang="en-GB" dirty="0">
              <a:latin typeface="Century Gothic" panose="020B0502020202020204" pitchFamily="34" charset="0"/>
            </a:endParaRPr>
          </a:p>
        </p:txBody>
      </p:sp>
      <p:sp>
        <p:nvSpPr>
          <p:cNvPr id="6" name="Rectangle 5">
            <a:extLst>
              <a:ext uri="{FF2B5EF4-FFF2-40B4-BE49-F238E27FC236}">
                <a16:creationId xmlns:a16="http://schemas.microsoft.com/office/drawing/2014/main" id="{22B2AFC9-9480-42A7-A08B-FF3D65CF20A7}"/>
              </a:ext>
            </a:extLst>
          </p:cNvPr>
          <p:cNvSpPr/>
          <p:nvPr/>
        </p:nvSpPr>
        <p:spPr>
          <a:xfrm>
            <a:off x="5661624" y="3123244"/>
            <a:ext cx="1746194"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Lower Key stage 2 lead</a:t>
            </a:r>
          </a:p>
        </p:txBody>
      </p:sp>
      <p:sp>
        <p:nvSpPr>
          <p:cNvPr id="7" name="Rectangle 6">
            <a:extLst>
              <a:ext uri="{FF2B5EF4-FFF2-40B4-BE49-F238E27FC236}">
                <a16:creationId xmlns:a16="http://schemas.microsoft.com/office/drawing/2014/main" id="{AA2918FD-EE60-4737-BB79-D3E609E975F1}"/>
              </a:ext>
            </a:extLst>
          </p:cNvPr>
          <p:cNvSpPr/>
          <p:nvPr/>
        </p:nvSpPr>
        <p:spPr>
          <a:xfrm>
            <a:off x="7538332" y="3133115"/>
            <a:ext cx="1746194"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Upper Key stage 2 lead</a:t>
            </a:r>
            <a:endParaRPr lang="en-GB" dirty="0">
              <a:latin typeface="Century Gothic" panose="020B0502020202020204" pitchFamily="34" charset="0"/>
            </a:endParaRPr>
          </a:p>
        </p:txBody>
      </p:sp>
      <p:sp>
        <p:nvSpPr>
          <p:cNvPr id="8" name="Rectangle 7">
            <a:extLst>
              <a:ext uri="{FF2B5EF4-FFF2-40B4-BE49-F238E27FC236}">
                <a16:creationId xmlns:a16="http://schemas.microsoft.com/office/drawing/2014/main" id="{A8B29322-CAE2-4CDA-A66F-DCF524D5387E}"/>
              </a:ext>
            </a:extLst>
          </p:cNvPr>
          <p:cNvSpPr/>
          <p:nvPr/>
        </p:nvSpPr>
        <p:spPr>
          <a:xfrm>
            <a:off x="5626345" y="4570064"/>
            <a:ext cx="4248472" cy="1092201"/>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Assistant Headteacher</a:t>
            </a:r>
          </a:p>
          <a:p>
            <a:pPr algn="ctr"/>
            <a:r>
              <a:rPr lang="en-GB" sz="2000" dirty="0">
                <a:latin typeface="Century Gothic" panose="020B0502020202020204" pitchFamily="34" charset="0"/>
              </a:rPr>
              <a:t>Mrs Ford (</a:t>
            </a:r>
            <a:r>
              <a:rPr lang="en-GB" sz="2000" dirty="0" err="1">
                <a:latin typeface="Century Gothic" panose="020B0502020202020204" pitchFamily="34" charset="0"/>
              </a:rPr>
              <a:t>SENCo</a:t>
            </a:r>
            <a:r>
              <a:rPr lang="en-GB" sz="2000" dirty="0">
                <a:latin typeface="Century Gothic" panose="020B0502020202020204" pitchFamily="34" charset="0"/>
              </a:rPr>
              <a:t>/Inclusion / Safeguarding) </a:t>
            </a:r>
          </a:p>
        </p:txBody>
      </p:sp>
      <p:sp>
        <p:nvSpPr>
          <p:cNvPr id="9" name="Rectangle 8">
            <a:extLst>
              <a:ext uri="{FF2B5EF4-FFF2-40B4-BE49-F238E27FC236}">
                <a16:creationId xmlns:a16="http://schemas.microsoft.com/office/drawing/2014/main" id="{B6AF53F4-CDBE-48FA-B60C-4DDD08ACF8E5}"/>
              </a:ext>
            </a:extLst>
          </p:cNvPr>
          <p:cNvSpPr/>
          <p:nvPr/>
        </p:nvSpPr>
        <p:spPr>
          <a:xfrm>
            <a:off x="1282638" y="4589443"/>
            <a:ext cx="4248472" cy="1092201"/>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Deputy Headteacher</a:t>
            </a:r>
          </a:p>
          <a:p>
            <a:pPr algn="ctr"/>
            <a:r>
              <a:rPr lang="en-GB" sz="2000" dirty="0">
                <a:latin typeface="Century Gothic" panose="020B0502020202020204" pitchFamily="34" charset="0"/>
              </a:rPr>
              <a:t>Mrs O’Kane (Curriculum and Assessment / Behaviour) </a:t>
            </a:r>
          </a:p>
        </p:txBody>
      </p:sp>
      <p:sp>
        <p:nvSpPr>
          <p:cNvPr id="10" name="Rectangle 9">
            <a:extLst>
              <a:ext uri="{FF2B5EF4-FFF2-40B4-BE49-F238E27FC236}">
                <a16:creationId xmlns:a16="http://schemas.microsoft.com/office/drawing/2014/main" id="{1FD16225-40D3-47CB-9D96-93EFBD0417A1}"/>
              </a:ext>
            </a:extLst>
          </p:cNvPr>
          <p:cNvSpPr/>
          <p:nvPr/>
        </p:nvSpPr>
        <p:spPr>
          <a:xfrm>
            <a:off x="3046834" y="5828084"/>
            <a:ext cx="5400600" cy="889027"/>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Mrs Lovegrove</a:t>
            </a:r>
          </a:p>
          <a:p>
            <a:pPr algn="ctr"/>
            <a:r>
              <a:rPr lang="en-GB" sz="2400" b="1" dirty="0">
                <a:solidFill>
                  <a:schemeClr val="bg1"/>
                </a:solidFill>
                <a:latin typeface="Century Gothic" panose="020B0502020202020204" pitchFamily="34" charset="0"/>
              </a:rPr>
              <a:t>Headteacher</a:t>
            </a:r>
          </a:p>
        </p:txBody>
      </p:sp>
      <p:sp>
        <p:nvSpPr>
          <p:cNvPr id="13" name="Rectangle 12">
            <a:extLst>
              <a:ext uri="{FF2B5EF4-FFF2-40B4-BE49-F238E27FC236}">
                <a16:creationId xmlns:a16="http://schemas.microsoft.com/office/drawing/2014/main" id="{001D63EF-003F-434F-A574-B78EC4433713}"/>
              </a:ext>
            </a:extLst>
          </p:cNvPr>
          <p:cNvSpPr/>
          <p:nvPr/>
        </p:nvSpPr>
        <p:spPr>
          <a:xfrm>
            <a:off x="1974699" y="1571527"/>
            <a:ext cx="7698991" cy="980533"/>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You can email or phone the office with any enquires or to arrange an appointment with a member of staff</a:t>
            </a:r>
          </a:p>
        </p:txBody>
      </p:sp>
    </p:spTree>
    <p:extLst>
      <p:ext uri="{BB962C8B-B14F-4D97-AF65-F5344CB8AC3E}">
        <p14:creationId xmlns:p14="http://schemas.microsoft.com/office/powerpoint/2010/main" val="349687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What next….?</a:t>
            </a:r>
          </a:p>
        </p:txBody>
      </p:sp>
      <p:sp>
        <p:nvSpPr>
          <p:cNvPr id="3" name="TextBox 2"/>
          <p:cNvSpPr txBox="1"/>
          <p:nvPr/>
        </p:nvSpPr>
        <p:spPr>
          <a:xfrm>
            <a:off x="2305159" y="1399850"/>
            <a:ext cx="7632848" cy="4893647"/>
          </a:xfrm>
          <a:prstGeom prst="rect">
            <a:avLst/>
          </a:prstGeom>
          <a:noFill/>
        </p:spPr>
        <p:txBody>
          <a:bodyPr wrap="square" rtlCol="0">
            <a:spAutoFit/>
          </a:bodyPr>
          <a:lstStyle/>
          <a:p>
            <a:pPr marL="342900" indent="-342900">
              <a:buFont typeface="Arial" pitchFamily="34" charset="0"/>
              <a:buChar char="•"/>
            </a:pPr>
            <a:endParaRPr lang="en-GB" sz="2400" dirty="0">
              <a:solidFill>
                <a:prstClr val="black"/>
              </a:solidFill>
              <a:latin typeface="Century Gothic" panose="020B0502020202020204" pitchFamily="34" charset="0"/>
            </a:endParaRPr>
          </a:p>
          <a:p>
            <a:pPr marL="342900" indent="-342900">
              <a:buFont typeface="Arial" pitchFamily="34" charset="0"/>
              <a:buChar char="•"/>
            </a:pPr>
            <a:r>
              <a:rPr lang="en-GB" sz="2400" dirty="0">
                <a:latin typeface="Century Gothic" panose="020B0502020202020204" pitchFamily="34" charset="0"/>
              </a:rPr>
              <a:t>Important forms to be completed online will be sent via email by the beginning of July. It will include an admission form which will need to be completed as soon as possible.</a:t>
            </a:r>
          </a:p>
          <a:p>
            <a:pPr marL="342900" indent="-342900">
              <a:buFont typeface="Arial" pitchFamily="34" charset="0"/>
              <a:buChar char="•"/>
            </a:pPr>
            <a:endParaRPr lang="en-GB" sz="2400" dirty="0">
              <a:solidFill>
                <a:prstClr val="black"/>
              </a:solidFill>
              <a:latin typeface="Century Gothic" panose="020B0502020202020204" pitchFamily="34" charset="0"/>
            </a:endParaRPr>
          </a:p>
          <a:p>
            <a:pPr marL="342900" indent="-342900">
              <a:buFont typeface="Arial" pitchFamily="34" charset="0"/>
              <a:buChar char="•"/>
            </a:pPr>
            <a:r>
              <a:rPr lang="en-GB" sz="2400" dirty="0">
                <a:solidFill>
                  <a:prstClr val="black"/>
                </a:solidFill>
                <a:latin typeface="Century Gothic" panose="020B0502020202020204" pitchFamily="34" charset="0"/>
              </a:rPr>
              <a:t>Meet the teacher meetings will take place next week.</a:t>
            </a:r>
          </a:p>
          <a:p>
            <a:pPr marL="342900" indent="-342900">
              <a:buFont typeface="Arial" pitchFamily="34" charset="0"/>
              <a:buChar char="•"/>
            </a:pPr>
            <a:endParaRPr lang="en-GB" sz="2400" dirty="0">
              <a:solidFill>
                <a:prstClr val="black"/>
              </a:solidFill>
            </a:endParaRPr>
          </a:p>
          <a:p>
            <a:endParaRPr lang="en-GB" sz="2400" dirty="0">
              <a:solidFill>
                <a:prstClr val="black"/>
              </a:solidFill>
            </a:endParaRPr>
          </a:p>
          <a:p>
            <a:endParaRPr lang="en-GB" sz="2400" b="1" dirty="0">
              <a:solidFill>
                <a:prstClr val="black"/>
              </a:solidFill>
            </a:endParaRPr>
          </a:p>
          <a:p>
            <a:pPr marL="342900" indent="-342900">
              <a:buFont typeface="Arial" pitchFamily="34" charset="0"/>
              <a:buChar char="•"/>
            </a:pPr>
            <a:endParaRPr lang="en-GB" sz="2400" dirty="0">
              <a:solidFill>
                <a:prstClr val="black"/>
              </a:solidFill>
            </a:endParaRPr>
          </a:p>
          <a:p>
            <a:pPr marL="342900" indent="-342900">
              <a:buFont typeface="Arial" pitchFamily="34" charset="0"/>
              <a:buChar char="•"/>
            </a:pPr>
            <a:endParaRPr lang="en-GB" sz="2400" dirty="0">
              <a:solidFill>
                <a:prstClr val="black"/>
              </a:solidFill>
            </a:endParaRPr>
          </a:p>
        </p:txBody>
      </p:sp>
      <p:pic>
        <p:nvPicPr>
          <p:cNvPr id="5" name="Picture 4">
            <a:extLst>
              <a:ext uri="{FF2B5EF4-FFF2-40B4-BE49-F238E27FC236}">
                <a16:creationId xmlns:a16="http://schemas.microsoft.com/office/drawing/2014/main" id="{22D990C0-6A45-4B9C-B6EA-EDF31E9EA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5073" y="4822461"/>
            <a:ext cx="2201594" cy="164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1717C81C-84E9-4549-B562-DCAAB9ECF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030665" y="4769707"/>
            <a:ext cx="2201592" cy="1644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BAB71ACB-2F0D-42FA-98DE-610DB71B6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20727" y="4822461"/>
            <a:ext cx="2201594" cy="164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8CE490D-B29C-48DF-83ED-BA38E52CBD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136046" y="4822461"/>
            <a:ext cx="2201594" cy="164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E76A1F97-AB62-409A-8C9A-E73C45083F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113710" y="4822460"/>
            <a:ext cx="2201595" cy="1644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43572843-39F1-4B71-9650-E7F45511E6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109175" y="4822461"/>
            <a:ext cx="2201594" cy="164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465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87F6-8C56-4F8A-A907-93266DC840A2}"/>
              </a:ext>
            </a:extLst>
          </p:cNvPr>
          <p:cNvSpPr>
            <a:spLocks noGrp="1"/>
          </p:cNvSpPr>
          <p:nvPr>
            <p:ph type="title"/>
          </p:nvPr>
        </p:nvSpPr>
        <p:spPr/>
        <p:txBody>
          <a:bodyPr>
            <a:normAutofit fontScale="90000"/>
          </a:bodyPr>
          <a:lstStyle/>
          <a:p>
            <a:r>
              <a:rPr lang="en-GB" b="1" dirty="0">
                <a:latin typeface="Century Gothic" panose="020B0502020202020204" pitchFamily="34" charset="0"/>
              </a:rPr>
              <a:t>What you can do to help your child over the summer?</a:t>
            </a:r>
          </a:p>
        </p:txBody>
      </p:sp>
      <p:sp>
        <p:nvSpPr>
          <p:cNvPr id="4" name="TextBox 3">
            <a:extLst>
              <a:ext uri="{FF2B5EF4-FFF2-40B4-BE49-F238E27FC236}">
                <a16:creationId xmlns:a16="http://schemas.microsoft.com/office/drawing/2014/main" id="{4B0A21CA-F37E-48A2-A667-2D982F7D6E18}"/>
              </a:ext>
            </a:extLst>
          </p:cNvPr>
          <p:cNvSpPr txBox="1"/>
          <p:nvPr/>
        </p:nvSpPr>
        <p:spPr>
          <a:xfrm>
            <a:off x="692727" y="1711864"/>
            <a:ext cx="10788073" cy="4985980"/>
          </a:xfrm>
          <a:prstGeom prst="rect">
            <a:avLst/>
          </a:prstGeom>
          <a:noFill/>
        </p:spPr>
        <p:txBody>
          <a:bodyPr wrap="square" rtlCol="0">
            <a:spAutoFit/>
          </a:bodyPr>
          <a:lstStyle/>
          <a:p>
            <a:pPr marL="285750" indent="-285750">
              <a:buFont typeface="Wingdings" panose="05000000000000000000" pitchFamily="2" charset="2"/>
              <a:buChar char="v"/>
            </a:pPr>
            <a:r>
              <a:rPr lang="en-GB" sz="2800" dirty="0">
                <a:latin typeface="Century Gothic" panose="020B0502020202020204" pitchFamily="34" charset="0"/>
              </a:rPr>
              <a:t>Conversations</a:t>
            </a:r>
          </a:p>
          <a:p>
            <a:pPr marL="285750" indent="-285750">
              <a:buFont typeface="Wingdings" panose="05000000000000000000" pitchFamily="2" charset="2"/>
              <a:buChar char="v"/>
            </a:pPr>
            <a:r>
              <a:rPr lang="en-GB" sz="2800" dirty="0">
                <a:latin typeface="Century Gothic" panose="020B0502020202020204" pitchFamily="34" charset="0"/>
              </a:rPr>
              <a:t>Practise writing their names. </a:t>
            </a:r>
          </a:p>
          <a:p>
            <a:pPr marL="285750" indent="-285750">
              <a:buFont typeface="Wingdings" panose="05000000000000000000" pitchFamily="2" charset="2"/>
              <a:buChar char="v"/>
            </a:pPr>
            <a:r>
              <a:rPr lang="en-GB" sz="2800" dirty="0">
                <a:latin typeface="Century Gothic" panose="020B0502020202020204" pitchFamily="34" charset="0"/>
              </a:rPr>
              <a:t>Lots of counting – stairs, sausages, cars, anything! </a:t>
            </a:r>
          </a:p>
          <a:p>
            <a:pPr marL="285750" indent="-285750">
              <a:buFont typeface="Wingdings" panose="05000000000000000000" pitchFamily="2" charset="2"/>
              <a:buChar char="v"/>
            </a:pPr>
            <a:r>
              <a:rPr lang="en-GB" sz="2800" dirty="0">
                <a:latin typeface="Century Gothic" panose="020B0502020202020204" pitchFamily="34" charset="0"/>
              </a:rPr>
              <a:t>Read lots of stories, ask them questions about what happened. </a:t>
            </a:r>
          </a:p>
          <a:p>
            <a:pPr marL="285750" indent="-285750">
              <a:buFont typeface="Wingdings" panose="05000000000000000000" pitchFamily="2" charset="2"/>
              <a:buChar char="v"/>
            </a:pPr>
            <a:r>
              <a:rPr lang="en-GB" sz="2800" dirty="0">
                <a:latin typeface="Century Gothic" panose="020B0502020202020204" pitchFamily="34" charset="0"/>
              </a:rPr>
              <a:t>Recognise numbers – on doors, shop windows. </a:t>
            </a:r>
          </a:p>
          <a:p>
            <a:pPr marL="285750" indent="-285750">
              <a:buFont typeface="Wingdings" panose="05000000000000000000" pitchFamily="2" charset="2"/>
              <a:buChar char="v"/>
            </a:pPr>
            <a:r>
              <a:rPr lang="en-GB" sz="2800" dirty="0">
                <a:latin typeface="Century Gothic" panose="020B0502020202020204" pitchFamily="34" charset="0"/>
              </a:rPr>
              <a:t>Dress themselves. </a:t>
            </a:r>
          </a:p>
          <a:p>
            <a:pPr marL="285750" indent="-285750">
              <a:buFont typeface="Wingdings" panose="05000000000000000000" pitchFamily="2" charset="2"/>
              <a:buChar char="v"/>
            </a:pPr>
            <a:r>
              <a:rPr lang="en-GB" sz="2800" dirty="0">
                <a:latin typeface="Century Gothic" panose="020B0502020202020204" pitchFamily="34" charset="0"/>
              </a:rPr>
              <a:t>Be independent in their hygiene. </a:t>
            </a:r>
          </a:p>
          <a:p>
            <a:pPr marL="285750" indent="-285750">
              <a:buFont typeface="Wingdings" panose="05000000000000000000" pitchFamily="2" charset="2"/>
              <a:buChar char="v"/>
            </a:pPr>
            <a:r>
              <a:rPr lang="en-GB" sz="2800" dirty="0">
                <a:latin typeface="Century Gothic" panose="020B0502020202020204" pitchFamily="34" charset="0"/>
              </a:rPr>
              <a:t>Practise carrying a plate to the sink, using knife and forks etc. </a:t>
            </a:r>
          </a:p>
          <a:p>
            <a:r>
              <a:rPr lang="en-GB" sz="2000" dirty="0"/>
              <a:t> </a:t>
            </a:r>
          </a:p>
          <a:p>
            <a:endParaRPr lang="en-GB" dirty="0"/>
          </a:p>
        </p:txBody>
      </p:sp>
    </p:spTree>
    <p:extLst>
      <p:ext uri="{BB962C8B-B14F-4D97-AF65-F5344CB8AC3E}">
        <p14:creationId xmlns:p14="http://schemas.microsoft.com/office/powerpoint/2010/main" val="382287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descr="FOSJS LOGO.jpg">
            <a:extLst>
              <a:ext uri="{FF2B5EF4-FFF2-40B4-BE49-F238E27FC236}">
                <a16:creationId xmlns:a16="http://schemas.microsoft.com/office/drawing/2014/main" id="{5919EECC-CA6C-4B70-89E6-7796E5251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92" y="626027"/>
            <a:ext cx="9100458" cy="2276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CF00BC-FEC5-4846-B14A-A6BD278D38EB}"/>
              </a:ext>
            </a:extLst>
          </p:cNvPr>
          <p:cNvPicPr>
            <a:picLocks noChangeAspect="1"/>
          </p:cNvPicPr>
          <p:nvPr/>
        </p:nvPicPr>
        <p:blipFill>
          <a:blip r:embed="rId4"/>
          <a:stretch>
            <a:fillRect/>
          </a:stretch>
        </p:blipFill>
        <p:spPr>
          <a:xfrm>
            <a:off x="718792" y="3429000"/>
            <a:ext cx="9552539" cy="1196009"/>
          </a:xfrm>
          <a:prstGeom prst="rect">
            <a:avLst/>
          </a:prstGeom>
        </p:spPr>
      </p:pic>
      <p:pic>
        <p:nvPicPr>
          <p:cNvPr id="6" name="Picture 5">
            <a:extLst>
              <a:ext uri="{FF2B5EF4-FFF2-40B4-BE49-F238E27FC236}">
                <a16:creationId xmlns:a16="http://schemas.microsoft.com/office/drawing/2014/main" id="{4B2F48B5-A363-4E19-A498-457F9B53E149}"/>
              </a:ext>
            </a:extLst>
          </p:cNvPr>
          <p:cNvPicPr>
            <a:picLocks noChangeAspect="1"/>
          </p:cNvPicPr>
          <p:nvPr/>
        </p:nvPicPr>
        <p:blipFill>
          <a:blip r:embed="rId5"/>
          <a:stretch>
            <a:fillRect/>
          </a:stretch>
        </p:blipFill>
        <p:spPr>
          <a:xfrm>
            <a:off x="718793" y="4880320"/>
            <a:ext cx="10121486" cy="950453"/>
          </a:xfrm>
          <a:prstGeom prst="rect">
            <a:avLst/>
          </a:prstGeom>
        </p:spPr>
      </p:pic>
    </p:spTree>
    <p:extLst>
      <p:ext uri="{BB962C8B-B14F-4D97-AF65-F5344CB8AC3E}">
        <p14:creationId xmlns:p14="http://schemas.microsoft.com/office/powerpoint/2010/main" val="258307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831" y="2276872"/>
            <a:ext cx="10191565" cy="2952328"/>
          </a:xfrm>
        </p:spPr>
        <p:txBody>
          <a:bodyPr>
            <a:noAutofit/>
          </a:bodyPr>
          <a:lstStyle/>
          <a:p>
            <a:r>
              <a:rPr lang="en-US" sz="5400" b="1" dirty="0">
                <a:solidFill>
                  <a:schemeClr val="tx1"/>
                </a:solidFill>
                <a:latin typeface="Century Gothic" panose="020B0502020202020204" pitchFamily="34" charset="0"/>
              </a:rPr>
              <a:t>We look forward to you joining our Early Years Team in September!</a:t>
            </a:r>
          </a:p>
        </p:txBody>
      </p:sp>
    </p:spTree>
    <p:extLst>
      <p:ext uri="{BB962C8B-B14F-4D97-AF65-F5344CB8AC3E}">
        <p14:creationId xmlns:p14="http://schemas.microsoft.com/office/powerpoint/2010/main" val="2255142335"/>
      </p:ext>
    </p:extLst>
  </p:cSld>
  <p:clrMapOvr>
    <a:masterClrMapping/>
  </p:clrMapOvr>
  <mc:AlternateContent xmlns:mc="http://schemas.openxmlformats.org/markup-compatibility/2006" xmlns:p14="http://schemas.microsoft.com/office/powerpoint/2010/main">
    <mc:Choice Requires="p14">
      <p:transition spd="slow" p14:dur="2000" advTm="14612"/>
    </mc:Choice>
    <mc:Fallback xmlns="">
      <p:transition spd="slow" advTm="146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3004" y="1138335"/>
            <a:ext cx="8484383" cy="5425602"/>
          </a:xfrm>
          <a:prstGeom prst="roundRect">
            <a:avLst/>
          </a:prstGeom>
          <a:solidFill>
            <a:schemeClr val="accent1">
              <a:lumMod val="40000"/>
              <a:lumOff val="60000"/>
            </a:schemeClr>
          </a:solidFill>
          <a:ln w="762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2400" dirty="0">
              <a:solidFill>
                <a:prstClr val="white"/>
              </a:solidFill>
            </a:endParaRPr>
          </a:p>
        </p:txBody>
      </p:sp>
      <p:sp>
        <p:nvSpPr>
          <p:cNvPr id="3" name="Rectangle 2"/>
          <p:cNvSpPr/>
          <p:nvPr/>
        </p:nvSpPr>
        <p:spPr>
          <a:xfrm>
            <a:off x="923731" y="1404312"/>
            <a:ext cx="8033656" cy="4893647"/>
          </a:xfrm>
          <a:prstGeom prst="rect">
            <a:avLst/>
          </a:prstGeom>
        </p:spPr>
        <p:txBody>
          <a:bodyPr wrap="square">
            <a:spAutoFit/>
          </a:bodyPr>
          <a:lstStyle/>
          <a:p>
            <a:pPr defTabSz="342900"/>
            <a:r>
              <a:rPr lang="en-GB" sz="2600" b="1" dirty="0">
                <a:latin typeface="Century Gothic" panose="020B0502020202020204" pitchFamily="34" charset="0"/>
              </a:rPr>
              <a:t>Our School Prayer </a:t>
            </a:r>
            <a:endParaRPr lang="en-GB" sz="2600" dirty="0">
              <a:latin typeface="Century Gothic" panose="020B0502020202020204" pitchFamily="34" charset="0"/>
            </a:endParaRPr>
          </a:p>
          <a:p>
            <a:pPr defTabSz="342900"/>
            <a:r>
              <a:rPr lang="en-GB" sz="2600" b="1" dirty="0">
                <a:latin typeface="Century Gothic" panose="020B0502020202020204" pitchFamily="34" charset="0"/>
              </a:rPr>
              <a:t>S</a:t>
            </a:r>
            <a:r>
              <a:rPr lang="en-GB" sz="2600" dirty="0">
                <a:latin typeface="Century Gothic" panose="020B0502020202020204" pitchFamily="34" charset="0"/>
              </a:rPr>
              <a:t>t. Joseph’s is our school. </a:t>
            </a:r>
          </a:p>
          <a:p>
            <a:pPr defTabSz="342900"/>
            <a:r>
              <a:rPr lang="en-GB" sz="2600" b="1" dirty="0">
                <a:latin typeface="Century Gothic" panose="020B0502020202020204" pitchFamily="34" charset="0"/>
              </a:rPr>
              <a:t>T</a:t>
            </a:r>
            <a:r>
              <a:rPr lang="en-GB" sz="2600" dirty="0">
                <a:latin typeface="Century Gothic" panose="020B0502020202020204" pitchFamily="34" charset="0"/>
              </a:rPr>
              <a:t>each us Lord, to Love, Learn and Grow together. </a:t>
            </a:r>
          </a:p>
          <a:p>
            <a:pPr defTabSz="342900"/>
            <a:r>
              <a:rPr lang="en-GB" sz="2600" b="1" dirty="0">
                <a:latin typeface="Century Gothic" panose="020B0502020202020204" pitchFamily="34" charset="0"/>
              </a:rPr>
              <a:t>J</a:t>
            </a:r>
            <a:r>
              <a:rPr lang="en-GB" sz="2600" dirty="0">
                <a:latin typeface="Century Gothic" panose="020B0502020202020204" pitchFamily="34" charset="0"/>
              </a:rPr>
              <a:t>ust as you guided your beloved son, Jesus. </a:t>
            </a:r>
          </a:p>
          <a:p>
            <a:pPr defTabSz="342900"/>
            <a:r>
              <a:rPr lang="en-GB" sz="2600" b="1" dirty="0">
                <a:latin typeface="Century Gothic" panose="020B0502020202020204" pitchFamily="34" charset="0"/>
              </a:rPr>
              <a:t>O</a:t>
            </a:r>
            <a:r>
              <a:rPr lang="en-GB" sz="2600" dirty="0">
                <a:latin typeface="Century Gothic" panose="020B0502020202020204" pitchFamily="34" charset="0"/>
              </a:rPr>
              <a:t>pen our hearts to your plans for us and </a:t>
            </a:r>
          </a:p>
          <a:p>
            <a:pPr defTabSz="342900"/>
            <a:r>
              <a:rPr lang="en-GB" sz="2600" b="1" dirty="0">
                <a:latin typeface="Century Gothic" panose="020B0502020202020204" pitchFamily="34" charset="0"/>
              </a:rPr>
              <a:t>S</a:t>
            </a:r>
            <a:r>
              <a:rPr lang="en-GB" sz="2600" dirty="0">
                <a:latin typeface="Century Gothic" panose="020B0502020202020204" pitchFamily="34" charset="0"/>
              </a:rPr>
              <a:t>how us your path to follow. </a:t>
            </a:r>
          </a:p>
          <a:p>
            <a:pPr defTabSz="342900"/>
            <a:r>
              <a:rPr lang="en-GB" sz="2600" b="1" dirty="0">
                <a:latin typeface="Century Gothic" panose="020B0502020202020204" pitchFamily="34" charset="0"/>
              </a:rPr>
              <a:t>E</a:t>
            </a:r>
            <a:r>
              <a:rPr lang="en-GB" sz="2600" dirty="0">
                <a:latin typeface="Century Gothic" panose="020B0502020202020204" pitchFamily="34" charset="0"/>
              </a:rPr>
              <a:t>ach day, help us to feel your presence among us, </a:t>
            </a:r>
          </a:p>
          <a:p>
            <a:pPr defTabSz="342900"/>
            <a:r>
              <a:rPr lang="en-GB" sz="2600" b="1" dirty="0">
                <a:latin typeface="Century Gothic" panose="020B0502020202020204" pitchFamily="34" charset="0"/>
              </a:rPr>
              <a:t>P</a:t>
            </a:r>
            <a:r>
              <a:rPr lang="en-GB" sz="2600" dirty="0">
                <a:latin typeface="Century Gothic" panose="020B0502020202020204" pitchFamily="34" charset="0"/>
              </a:rPr>
              <a:t>rotecting us on our journey. </a:t>
            </a:r>
          </a:p>
          <a:p>
            <a:pPr defTabSz="342900"/>
            <a:r>
              <a:rPr lang="en-GB" sz="2600" b="1" dirty="0">
                <a:latin typeface="Century Gothic" panose="020B0502020202020204" pitchFamily="34" charset="0"/>
              </a:rPr>
              <a:t>H</a:t>
            </a:r>
            <a:r>
              <a:rPr lang="en-GB" sz="2600" dirty="0">
                <a:latin typeface="Century Gothic" panose="020B0502020202020204" pitchFamily="34" charset="0"/>
              </a:rPr>
              <a:t>oly Spirit be with us. </a:t>
            </a:r>
          </a:p>
          <a:p>
            <a:pPr defTabSz="342900"/>
            <a:r>
              <a:rPr lang="en-GB" sz="2600" b="1" dirty="0">
                <a:latin typeface="Century Gothic" panose="020B0502020202020204" pitchFamily="34" charset="0"/>
              </a:rPr>
              <a:t>S</a:t>
            </a:r>
            <a:r>
              <a:rPr lang="en-GB" sz="2600" dirty="0">
                <a:latin typeface="Century Gothic" panose="020B0502020202020204" pitchFamily="34" charset="0"/>
              </a:rPr>
              <a:t>t. Joseph pray for us. Amen </a:t>
            </a:r>
          </a:p>
        </p:txBody>
      </p:sp>
    </p:spTree>
    <p:extLst>
      <p:ext uri="{BB962C8B-B14F-4D97-AF65-F5344CB8AC3E}">
        <p14:creationId xmlns:p14="http://schemas.microsoft.com/office/powerpoint/2010/main" val="25855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A7157-D182-4A3C-BF6E-5C677448D5D0}"/>
              </a:ext>
            </a:extLst>
          </p:cNvPr>
          <p:cNvSpPr>
            <a:spLocks noGrp="1"/>
          </p:cNvSpPr>
          <p:nvPr>
            <p:ph type="title"/>
          </p:nvPr>
        </p:nvSpPr>
        <p:spPr>
          <a:xfrm>
            <a:off x="5450888" y="3161427"/>
            <a:ext cx="6229165" cy="1252728"/>
          </a:xfrm>
        </p:spPr>
        <p:txBody>
          <a:bodyPr>
            <a:normAutofit fontScale="90000"/>
          </a:bodyPr>
          <a:lstStyle/>
          <a:p>
            <a:r>
              <a:rPr lang="en-GB" b="1" dirty="0">
                <a:solidFill>
                  <a:schemeClr val="tx1"/>
                </a:solidFill>
                <a:latin typeface="Century Gothic" panose="020B0502020202020204" pitchFamily="34" charset="0"/>
              </a:rPr>
              <a:t>Mrs Lovegrove</a:t>
            </a:r>
            <a:br>
              <a:rPr lang="en-GB" dirty="0">
                <a:solidFill>
                  <a:schemeClr val="tx1"/>
                </a:solidFill>
                <a:latin typeface="Century Gothic" panose="020B0502020202020204" pitchFamily="34" charset="0"/>
              </a:rPr>
            </a:br>
            <a:r>
              <a:rPr lang="en-GB" dirty="0">
                <a:solidFill>
                  <a:prstClr val="black"/>
                </a:solidFill>
                <a:latin typeface="Century Gothic" panose="020B0502020202020204" pitchFamily="34" charset="0"/>
              </a:rPr>
              <a:t>Headteacher</a:t>
            </a:r>
            <a:br>
              <a:rPr lang="en-GB" dirty="0">
                <a:solidFill>
                  <a:prstClr val="black"/>
                </a:solidFill>
              </a:rPr>
            </a:br>
            <a:endParaRPr lang="en-GB" dirty="0">
              <a:solidFill>
                <a:schemeClr val="tx1"/>
              </a:solidFill>
            </a:endParaRPr>
          </a:p>
        </p:txBody>
      </p:sp>
      <p:pic>
        <p:nvPicPr>
          <p:cNvPr id="5" name="Content Placeholder 4">
            <a:extLst>
              <a:ext uri="{FF2B5EF4-FFF2-40B4-BE49-F238E27FC236}">
                <a16:creationId xmlns:a16="http://schemas.microsoft.com/office/drawing/2014/main" id="{26BA6985-72D8-414F-BDDE-1541BECE6E76}"/>
              </a:ext>
            </a:extLst>
          </p:cNvPr>
          <p:cNvPicPr>
            <a:picLocks noGrp="1" noChangeAspect="1"/>
          </p:cNvPicPr>
          <p:nvPr>
            <p:ph idx="1"/>
          </p:nvPr>
        </p:nvPicPr>
        <p:blipFill>
          <a:blip r:embed="rId3"/>
          <a:stretch>
            <a:fillRect/>
          </a:stretch>
        </p:blipFill>
        <p:spPr>
          <a:xfrm>
            <a:off x="2581213" y="2422866"/>
            <a:ext cx="2869675" cy="36598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1470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213" y="625494"/>
            <a:ext cx="7128792" cy="707886"/>
          </a:xfrm>
          <a:prstGeom prst="rect">
            <a:avLst/>
          </a:prstGeom>
          <a:noFill/>
        </p:spPr>
        <p:txBody>
          <a:bodyPr wrap="square" rtlCol="0">
            <a:spAutoFit/>
          </a:bodyPr>
          <a:lstStyle/>
          <a:p>
            <a:pPr algn="ctr"/>
            <a:r>
              <a:rPr lang="en-GB" sz="4000" b="1" dirty="0">
                <a:solidFill>
                  <a:prstClr val="white"/>
                </a:solidFill>
              </a:rPr>
              <a:t>Senior Leadership Team</a:t>
            </a:r>
          </a:p>
        </p:txBody>
      </p:sp>
      <p:pic>
        <p:nvPicPr>
          <p:cNvPr id="9" name="Picture 8" descr="St. Joseph'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r="76521"/>
          <a:stretch>
            <a:fillRect/>
          </a:stretch>
        </p:blipFill>
        <p:spPr bwMode="auto">
          <a:xfrm>
            <a:off x="10047979" y="569619"/>
            <a:ext cx="1214261" cy="14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740" y="5791200"/>
            <a:ext cx="84978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F1440F4-A6CF-449E-8946-AB386B2662E6}"/>
              </a:ext>
            </a:extLst>
          </p:cNvPr>
          <p:cNvSpPr txBox="1"/>
          <p:nvPr/>
        </p:nvSpPr>
        <p:spPr>
          <a:xfrm>
            <a:off x="1088739" y="5428273"/>
            <a:ext cx="2592279" cy="646331"/>
          </a:xfrm>
          <a:prstGeom prst="rect">
            <a:avLst/>
          </a:prstGeom>
          <a:noFill/>
        </p:spPr>
        <p:txBody>
          <a:bodyPr wrap="square" rtlCol="0">
            <a:spAutoFit/>
          </a:bodyPr>
          <a:lstStyle/>
          <a:p>
            <a:pPr algn="ctr"/>
            <a:r>
              <a:rPr lang="en-GB" b="1" dirty="0">
                <a:solidFill>
                  <a:prstClr val="black"/>
                </a:solidFill>
                <a:latin typeface="Century Gothic" panose="020B0502020202020204" pitchFamily="34" charset="0"/>
              </a:rPr>
              <a:t>Mrs O’Kane</a:t>
            </a:r>
          </a:p>
          <a:p>
            <a:pPr algn="ctr"/>
            <a:r>
              <a:rPr lang="en-GB" dirty="0">
                <a:solidFill>
                  <a:prstClr val="black"/>
                </a:solidFill>
                <a:latin typeface="Century Gothic" panose="020B0502020202020204" pitchFamily="34" charset="0"/>
              </a:rPr>
              <a:t>Deputy Headteacher</a:t>
            </a:r>
            <a:endParaRPr lang="en-GB" dirty="0">
              <a:latin typeface="Century Gothic" panose="020B0502020202020204" pitchFamily="34" charset="0"/>
            </a:endParaRPr>
          </a:p>
        </p:txBody>
      </p:sp>
      <p:sp>
        <p:nvSpPr>
          <p:cNvPr id="10" name="TextBox 9">
            <a:extLst>
              <a:ext uri="{FF2B5EF4-FFF2-40B4-BE49-F238E27FC236}">
                <a16:creationId xmlns:a16="http://schemas.microsoft.com/office/drawing/2014/main" id="{D92C1C7C-657B-4095-A3BE-FC9464502A88}"/>
              </a:ext>
            </a:extLst>
          </p:cNvPr>
          <p:cNvSpPr txBox="1"/>
          <p:nvPr/>
        </p:nvSpPr>
        <p:spPr>
          <a:xfrm>
            <a:off x="8288006" y="5468034"/>
            <a:ext cx="3355760" cy="923330"/>
          </a:xfrm>
          <a:prstGeom prst="rect">
            <a:avLst/>
          </a:prstGeom>
          <a:noFill/>
        </p:spPr>
        <p:txBody>
          <a:bodyPr wrap="square" rtlCol="0">
            <a:spAutoFit/>
          </a:bodyPr>
          <a:lstStyle/>
          <a:p>
            <a:pPr algn="ctr"/>
            <a:r>
              <a:rPr lang="en-GB" b="1" dirty="0">
                <a:solidFill>
                  <a:prstClr val="black"/>
                </a:solidFill>
                <a:latin typeface="Century Gothic" panose="020B0502020202020204" pitchFamily="34" charset="0"/>
              </a:rPr>
              <a:t>Mrs Ford</a:t>
            </a:r>
          </a:p>
          <a:p>
            <a:pPr algn="ctr"/>
            <a:r>
              <a:rPr lang="en-GB" dirty="0">
                <a:solidFill>
                  <a:prstClr val="black"/>
                </a:solidFill>
                <a:latin typeface="Century Gothic" panose="020B0502020202020204" pitchFamily="34" charset="0"/>
              </a:rPr>
              <a:t>Assistant Headteacher / </a:t>
            </a:r>
            <a:r>
              <a:rPr lang="en-GB" dirty="0" err="1">
                <a:solidFill>
                  <a:prstClr val="black"/>
                </a:solidFill>
                <a:latin typeface="Century Gothic" panose="020B0502020202020204" pitchFamily="34" charset="0"/>
              </a:rPr>
              <a:t>SENDCo</a:t>
            </a:r>
            <a:endParaRPr lang="en-GB" dirty="0">
              <a:latin typeface="Century Gothic" panose="020B0502020202020204" pitchFamily="34" charset="0"/>
            </a:endParaRPr>
          </a:p>
        </p:txBody>
      </p:sp>
      <p:pic>
        <p:nvPicPr>
          <p:cNvPr id="13" name="Picture 12" descr="Description: C:\Users\head\Desktop\values 4">
            <a:extLst>
              <a:ext uri="{FF2B5EF4-FFF2-40B4-BE49-F238E27FC236}">
                <a16:creationId xmlns:a16="http://schemas.microsoft.com/office/drawing/2014/main" id="{34A6C276-80E4-448C-9084-2F2ACFC74ED4}"/>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7711" y="2485360"/>
            <a:ext cx="3840295" cy="2595160"/>
          </a:xfrm>
          <a:prstGeom prst="rect">
            <a:avLst/>
          </a:prstGeom>
          <a:noFill/>
          <a:ln>
            <a:noFill/>
          </a:ln>
        </p:spPr>
      </p:pic>
      <p:pic>
        <p:nvPicPr>
          <p:cNvPr id="3" name="Picture 2">
            <a:extLst>
              <a:ext uri="{FF2B5EF4-FFF2-40B4-BE49-F238E27FC236}">
                <a16:creationId xmlns:a16="http://schemas.microsoft.com/office/drawing/2014/main" id="{EB0D6C3A-C3F6-45CC-9ABF-8CCF36C16D8A}"/>
              </a:ext>
            </a:extLst>
          </p:cNvPr>
          <p:cNvPicPr>
            <a:picLocks noChangeAspect="1"/>
          </p:cNvPicPr>
          <p:nvPr/>
        </p:nvPicPr>
        <p:blipFill>
          <a:blip r:embed="rId6"/>
          <a:stretch>
            <a:fillRect/>
          </a:stretch>
        </p:blipFill>
        <p:spPr>
          <a:xfrm>
            <a:off x="9007203" y="2485360"/>
            <a:ext cx="2255037" cy="28552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31C3D379-35C9-4746-800D-CA1961C14AB5}"/>
              </a:ext>
            </a:extLst>
          </p:cNvPr>
          <p:cNvPicPr>
            <a:picLocks noChangeAspect="1"/>
          </p:cNvPicPr>
          <p:nvPr/>
        </p:nvPicPr>
        <p:blipFill>
          <a:blip r:embed="rId7"/>
          <a:stretch>
            <a:fillRect/>
          </a:stretch>
        </p:blipFill>
        <p:spPr>
          <a:xfrm>
            <a:off x="1338776" y="2485360"/>
            <a:ext cx="2229700" cy="28552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0038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D8E6-9453-4119-B2AA-00DDB4877A52}"/>
              </a:ext>
            </a:extLst>
          </p:cNvPr>
          <p:cNvSpPr>
            <a:spLocks noGrp="1"/>
          </p:cNvSpPr>
          <p:nvPr>
            <p:ph type="title"/>
          </p:nvPr>
        </p:nvSpPr>
        <p:spPr/>
        <p:txBody>
          <a:bodyPr/>
          <a:lstStyle/>
          <a:p>
            <a:endParaRPr lang="en-GB" dirty="0"/>
          </a:p>
        </p:txBody>
      </p:sp>
      <p:pic>
        <p:nvPicPr>
          <p:cNvPr id="3" name="Picture 2">
            <a:extLst>
              <a:ext uri="{FF2B5EF4-FFF2-40B4-BE49-F238E27FC236}">
                <a16:creationId xmlns:a16="http://schemas.microsoft.com/office/drawing/2014/main" id="{53A26FEA-4DAB-4B7A-BEE8-F3EB67781BE0}"/>
              </a:ext>
            </a:extLst>
          </p:cNvPr>
          <p:cNvPicPr>
            <a:picLocks noChangeAspect="1"/>
          </p:cNvPicPr>
          <p:nvPr/>
        </p:nvPicPr>
        <p:blipFill>
          <a:blip r:embed="rId3"/>
          <a:stretch>
            <a:fillRect/>
          </a:stretch>
        </p:blipFill>
        <p:spPr>
          <a:xfrm>
            <a:off x="1423987" y="728472"/>
            <a:ext cx="9344025" cy="5791200"/>
          </a:xfrm>
          <a:prstGeom prst="rect">
            <a:avLst/>
          </a:prstGeom>
        </p:spPr>
      </p:pic>
    </p:spTree>
    <p:extLst>
      <p:ext uri="{BB962C8B-B14F-4D97-AF65-F5344CB8AC3E}">
        <p14:creationId xmlns:p14="http://schemas.microsoft.com/office/powerpoint/2010/main" val="239152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1449237" y="1610744"/>
            <a:ext cx="8534400" cy="1473200"/>
          </a:xfrm>
        </p:spPr>
        <p:txBody>
          <a:bodyPr>
            <a:noAutofit/>
          </a:bodyPr>
          <a:lstStyle/>
          <a:p>
            <a:pPr>
              <a:buNone/>
            </a:pPr>
            <a:r>
              <a:rPr lang="en-GB" sz="3500" dirty="0">
                <a:solidFill>
                  <a:srgbClr val="003300"/>
                </a:solidFill>
                <a:latin typeface="Century Gothic" panose="020B0502020202020204" pitchFamily="34" charset="0"/>
              </a:rPr>
              <a:t>    </a:t>
            </a:r>
            <a:r>
              <a:rPr lang="en-GB" sz="4000" dirty="0">
                <a:solidFill>
                  <a:srgbClr val="003300"/>
                </a:solidFill>
                <a:latin typeface="Century Gothic" panose="020B0502020202020204" pitchFamily="34" charset="0"/>
              </a:rPr>
              <a:t>“The future of the planet lies in the palm of the hands of those adults who have dedicated their lives to young people</a:t>
            </a:r>
          </a:p>
          <a:p>
            <a:pPr>
              <a:buNone/>
            </a:pPr>
            <a:r>
              <a:rPr lang="en-GB" sz="4000" dirty="0">
                <a:solidFill>
                  <a:srgbClr val="003300"/>
                </a:solidFill>
                <a:latin typeface="Century Gothic" panose="020B0502020202020204" pitchFamily="34" charset="0"/>
              </a:rPr>
              <a:t>    – the magic weavers.”</a:t>
            </a:r>
          </a:p>
          <a:p>
            <a:pPr>
              <a:buNone/>
            </a:pPr>
            <a:r>
              <a:rPr lang="en-GB" sz="4000" dirty="0">
                <a:solidFill>
                  <a:srgbClr val="003300"/>
                </a:solidFill>
                <a:latin typeface="Century Gothic" panose="020B0502020202020204" pitchFamily="34" charset="0"/>
              </a:rPr>
              <a:t>(Sir John Jones)</a:t>
            </a:r>
            <a:endParaRPr lang="en-GB" sz="4000" dirty="0">
              <a:latin typeface="Century Gothic" panose="020B0502020202020204" pitchFamily="34" charset="0"/>
            </a:endParaRPr>
          </a:p>
        </p:txBody>
      </p:sp>
      <p:pic>
        <p:nvPicPr>
          <p:cNvPr id="6" name="Picture 5" descr="St. Joseph'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r="76521"/>
          <a:stretch>
            <a:fillRect/>
          </a:stretch>
        </p:blipFill>
        <p:spPr bwMode="auto">
          <a:xfrm>
            <a:off x="10389435" y="4998321"/>
            <a:ext cx="1214261" cy="14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91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6319" y="495978"/>
            <a:ext cx="7128792" cy="707886"/>
          </a:xfrm>
          <a:prstGeom prst="rect">
            <a:avLst/>
          </a:prstGeom>
          <a:noFill/>
        </p:spPr>
        <p:txBody>
          <a:bodyPr wrap="square" rtlCol="0">
            <a:spAutoFit/>
          </a:bodyPr>
          <a:lstStyle/>
          <a:p>
            <a:r>
              <a:rPr lang="en-GB" sz="4000" b="1" dirty="0">
                <a:solidFill>
                  <a:prstClr val="white"/>
                </a:solidFill>
              </a:rPr>
              <a:t>EYFS Team</a:t>
            </a:r>
          </a:p>
        </p:txBody>
      </p:sp>
      <p:sp>
        <p:nvSpPr>
          <p:cNvPr id="3" name="TextBox 2"/>
          <p:cNvSpPr txBox="1"/>
          <p:nvPr/>
        </p:nvSpPr>
        <p:spPr>
          <a:xfrm>
            <a:off x="753367" y="2650100"/>
            <a:ext cx="11105697" cy="4585871"/>
          </a:xfrm>
          <a:prstGeom prst="rect">
            <a:avLst/>
          </a:prstGeom>
          <a:noFill/>
        </p:spPr>
        <p:txBody>
          <a:bodyPr wrap="square" rtlCol="0">
            <a:spAutoFit/>
          </a:bodyPr>
          <a:lstStyle/>
          <a:p>
            <a:endParaRPr lang="en-GB" sz="3600" dirty="0">
              <a:solidFill>
                <a:prstClr val="black"/>
              </a:solidFill>
            </a:endParaRPr>
          </a:p>
          <a:p>
            <a:endParaRPr lang="en-GB" sz="3600" dirty="0">
              <a:solidFill>
                <a:prstClr val="black"/>
              </a:solidFill>
            </a:endParaRPr>
          </a:p>
          <a:p>
            <a:endParaRPr lang="en-GB" sz="3600" dirty="0">
              <a:solidFill>
                <a:prstClr val="black"/>
              </a:solidFill>
            </a:endParaRPr>
          </a:p>
          <a:p>
            <a:endParaRPr lang="en-GB" sz="3600" dirty="0">
              <a:solidFill>
                <a:prstClr val="black"/>
              </a:solidFill>
            </a:endParaRPr>
          </a:p>
          <a:p>
            <a:r>
              <a:rPr lang="en-GB" sz="2800" dirty="0">
                <a:solidFill>
                  <a:prstClr val="black"/>
                </a:solidFill>
              </a:rPr>
              <a:t>      </a:t>
            </a:r>
            <a:r>
              <a:rPr lang="en-GB" sz="2000" dirty="0">
                <a:solidFill>
                  <a:prstClr val="black"/>
                </a:solidFill>
                <a:latin typeface="Century Gothic" panose="020B0502020202020204" pitchFamily="34" charset="0"/>
              </a:rPr>
              <a:t>Mrs Pugsley 		        Mrs McGinty                            Miss </a:t>
            </a:r>
            <a:r>
              <a:rPr lang="en-GB" sz="2000" dirty="0" err="1">
                <a:solidFill>
                  <a:prstClr val="black"/>
                </a:solidFill>
                <a:latin typeface="Century Gothic" panose="020B0502020202020204" pitchFamily="34" charset="0"/>
              </a:rPr>
              <a:t>Minoli</a:t>
            </a:r>
            <a:r>
              <a:rPr lang="en-GB" sz="2000" dirty="0">
                <a:solidFill>
                  <a:prstClr val="black"/>
                </a:solidFill>
                <a:latin typeface="Century Gothic" panose="020B0502020202020204" pitchFamily="34" charset="0"/>
              </a:rPr>
              <a:t>  </a:t>
            </a:r>
          </a:p>
          <a:p>
            <a:r>
              <a:rPr lang="en-GB" sz="800" dirty="0">
                <a:solidFill>
                  <a:prstClr val="black"/>
                </a:solidFill>
                <a:latin typeface="Century Gothic" panose="020B0502020202020204" pitchFamily="34" charset="0"/>
              </a:rPr>
              <a:t>          					         </a:t>
            </a:r>
          </a:p>
          <a:p>
            <a:r>
              <a:rPr lang="en-GB" sz="2000" b="1" dirty="0">
                <a:solidFill>
                  <a:schemeClr val="accent1">
                    <a:lumMod val="50000"/>
                  </a:schemeClr>
                </a:solidFill>
                <a:latin typeface="Century Gothic" panose="020B0502020202020204" pitchFamily="34" charset="0"/>
              </a:rPr>
              <a:t>     Early years Lead                         St Martin Class                St Josephine </a:t>
            </a:r>
            <a:r>
              <a:rPr lang="en-GB" sz="2000" b="1" dirty="0" err="1">
                <a:solidFill>
                  <a:schemeClr val="accent1">
                    <a:lumMod val="50000"/>
                  </a:schemeClr>
                </a:solidFill>
                <a:latin typeface="Century Gothic" panose="020B0502020202020204" pitchFamily="34" charset="0"/>
              </a:rPr>
              <a:t>Bakhita</a:t>
            </a:r>
            <a:r>
              <a:rPr lang="en-GB" sz="2000" b="1" dirty="0">
                <a:solidFill>
                  <a:schemeClr val="accent1">
                    <a:lumMod val="50000"/>
                  </a:schemeClr>
                </a:solidFill>
                <a:latin typeface="Century Gothic" panose="020B0502020202020204" pitchFamily="34" charset="0"/>
              </a:rPr>
              <a:t> Class</a:t>
            </a:r>
          </a:p>
          <a:p>
            <a:r>
              <a:rPr lang="en-GB" sz="2000" b="1" dirty="0">
                <a:solidFill>
                  <a:schemeClr val="accent1">
                    <a:lumMod val="50000"/>
                  </a:schemeClr>
                </a:solidFill>
                <a:latin typeface="Century Gothic" panose="020B0502020202020204" pitchFamily="34" charset="0"/>
              </a:rPr>
              <a:t>       EYFS </a:t>
            </a:r>
            <a:r>
              <a:rPr lang="en-GB" sz="2000" b="1" dirty="0" err="1">
                <a:solidFill>
                  <a:schemeClr val="accent1">
                    <a:lumMod val="50000"/>
                  </a:schemeClr>
                </a:solidFill>
                <a:latin typeface="Century Gothic" panose="020B0502020202020204" pitchFamily="34" charset="0"/>
              </a:rPr>
              <a:t>SENDCo</a:t>
            </a:r>
            <a:endParaRPr lang="en-GB" sz="2000" b="1" dirty="0">
              <a:solidFill>
                <a:schemeClr val="accent1">
                  <a:lumMod val="50000"/>
                </a:schemeClr>
              </a:solidFill>
              <a:latin typeface="Century Gothic" panose="020B0502020202020204" pitchFamily="34" charset="0"/>
            </a:endParaRPr>
          </a:p>
          <a:p>
            <a:endParaRPr lang="en-GB" sz="2400" dirty="0">
              <a:solidFill>
                <a:srgbClr val="FF0000"/>
              </a:solidFill>
            </a:endParaRPr>
          </a:p>
          <a:p>
            <a:endParaRPr lang="en-GB" sz="2400" dirty="0">
              <a:solidFill>
                <a:prstClr val="black"/>
              </a:solidFill>
            </a:endParaRPr>
          </a:p>
          <a:p>
            <a:endParaRPr lang="en-GB" sz="2400" dirty="0">
              <a:solidFill>
                <a:prstClr val="black"/>
              </a:solidFill>
            </a:endParaRPr>
          </a:p>
        </p:txBody>
      </p:sp>
      <p:pic>
        <p:nvPicPr>
          <p:cNvPr id="9" name="Picture 8" descr="St. Joseph'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r="76521"/>
          <a:stretch>
            <a:fillRect/>
          </a:stretch>
        </p:blipFill>
        <p:spPr bwMode="auto">
          <a:xfrm>
            <a:off x="10200456" y="495978"/>
            <a:ext cx="1224136" cy="14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088A97C-38EE-4AF8-B1FF-2BF97EBF354D}"/>
              </a:ext>
            </a:extLst>
          </p:cNvPr>
          <p:cNvPicPr>
            <a:picLocks noChangeAspect="1"/>
          </p:cNvPicPr>
          <p:nvPr/>
        </p:nvPicPr>
        <p:blipFill>
          <a:blip r:embed="rId4"/>
          <a:stretch>
            <a:fillRect/>
          </a:stretch>
        </p:blipFill>
        <p:spPr>
          <a:xfrm>
            <a:off x="1226319" y="2275892"/>
            <a:ext cx="2010397" cy="2396392"/>
          </a:xfrm>
          <a:prstGeom prst="rect">
            <a:avLst/>
          </a:prstGeom>
          <a:ln w="57150">
            <a:solidFill>
              <a:schemeClr val="tx1"/>
            </a:solidFill>
          </a:ln>
        </p:spPr>
      </p:pic>
      <p:pic>
        <p:nvPicPr>
          <p:cNvPr id="10" name="Picture 9">
            <a:extLst>
              <a:ext uri="{FF2B5EF4-FFF2-40B4-BE49-F238E27FC236}">
                <a16:creationId xmlns:a16="http://schemas.microsoft.com/office/drawing/2014/main" id="{18D15667-55E2-4A2D-9FCB-AE5842979AB8}"/>
              </a:ext>
            </a:extLst>
          </p:cNvPr>
          <p:cNvPicPr>
            <a:picLocks noChangeAspect="1"/>
          </p:cNvPicPr>
          <p:nvPr/>
        </p:nvPicPr>
        <p:blipFill>
          <a:blip r:embed="rId5"/>
          <a:stretch>
            <a:fillRect/>
          </a:stretch>
        </p:blipFill>
        <p:spPr>
          <a:xfrm>
            <a:off x="4923063" y="2333996"/>
            <a:ext cx="2010397" cy="2338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CE3FA61C-912B-4FB6-BA6C-6300358D4CCE}"/>
              </a:ext>
            </a:extLst>
          </p:cNvPr>
          <p:cNvPicPr>
            <a:picLocks noChangeAspect="1"/>
          </p:cNvPicPr>
          <p:nvPr/>
        </p:nvPicPr>
        <p:blipFill>
          <a:blip r:embed="rId6"/>
          <a:stretch>
            <a:fillRect/>
          </a:stretch>
        </p:blipFill>
        <p:spPr>
          <a:xfrm>
            <a:off x="8205637" y="2349010"/>
            <a:ext cx="1975573" cy="2323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48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51" y="363252"/>
            <a:ext cx="8229600" cy="1252728"/>
          </a:xfrm>
        </p:spPr>
        <p:txBody>
          <a:bodyPr>
            <a:normAutofit fontScale="90000"/>
          </a:bodyPr>
          <a:lstStyle/>
          <a:p>
            <a:r>
              <a:rPr lang="en-GB" sz="5600" b="1" dirty="0"/>
              <a:t>Uniform </a:t>
            </a:r>
            <a:br>
              <a:rPr lang="en-GB" b="1" dirty="0"/>
            </a:br>
            <a:endParaRPr lang="en-GB" dirty="0"/>
          </a:p>
        </p:txBody>
      </p:sp>
      <p:sp>
        <p:nvSpPr>
          <p:cNvPr id="3" name="TextBox 2"/>
          <p:cNvSpPr txBox="1"/>
          <p:nvPr/>
        </p:nvSpPr>
        <p:spPr>
          <a:xfrm>
            <a:off x="2381988" y="1534415"/>
            <a:ext cx="6325809" cy="7109639"/>
          </a:xfrm>
          <a:prstGeom prst="rect">
            <a:avLst/>
          </a:prstGeom>
          <a:noFill/>
        </p:spPr>
        <p:txBody>
          <a:bodyPr wrap="square" lIns="91440" tIns="45720" rIns="91440" bIns="45720" rtlCol="0" anchor="t">
            <a:spAutoFit/>
          </a:bodyPr>
          <a:lstStyle/>
          <a:p>
            <a:pPr marL="342900" indent="-342900">
              <a:buFont typeface="Arial" pitchFamily="34" charset="0"/>
              <a:buChar char="•"/>
            </a:pPr>
            <a:r>
              <a:rPr lang="en-GB" sz="2400" dirty="0">
                <a:solidFill>
                  <a:prstClr val="black"/>
                </a:solidFill>
                <a:latin typeface="Century Gothic" panose="020B0502020202020204" pitchFamily="34" charset="0"/>
              </a:rPr>
              <a:t>All children wear school uniform</a:t>
            </a: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endParaRPr lang="en-GB" sz="2400" dirty="0">
              <a:latin typeface="Century Gothic" panose="020B0502020202020204" pitchFamily="34" charset="0"/>
            </a:endParaRPr>
          </a:p>
          <a:p>
            <a:pPr algn="ctr"/>
            <a:r>
              <a:rPr lang="en-GB" sz="2400" dirty="0">
                <a:latin typeface="Century Gothic" panose="020B0502020202020204" pitchFamily="34" charset="0"/>
                <a:hlinkClick r:id="" action="ppaction://noaction"/>
              </a:rPr>
              <a:t>https://www.earthuniform.com/</a:t>
            </a:r>
          </a:p>
          <a:p>
            <a:pPr marL="342900" indent="-342900">
              <a:buFont typeface="Arial" pitchFamily="34" charset="0"/>
              <a:buChar char="•"/>
            </a:pPr>
            <a:endParaRPr lang="en-GB" sz="2400" dirty="0">
              <a:latin typeface="Century Gothic" panose="020B0502020202020204" pitchFamily="34" charset="0"/>
            </a:endParaRPr>
          </a:p>
          <a:p>
            <a:pPr marL="342900" indent="-342900">
              <a:buFont typeface="Arial" pitchFamily="34" charset="0"/>
              <a:buChar char="•"/>
            </a:pPr>
            <a:r>
              <a:rPr lang="en-GB" sz="2400" dirty="0">
                <a:latin typeface="Century Gothic" panose="020B0502020202020204" pitchFamily="34" charset="0"/>
              </a:rPr>
              <a:t>Uniform Shop – Opens every Wednesday and Thursday  at 3:30pm</a:t>
            </a:r>
          </a:p>
          <a:p>
            <a:pPr marL="342900" indent="-342900">
              <a:buFont typeface="Arial" pitchFamily="34" charset="0"/>
              <a:buChar char="•"/>
            </a:pPr>
            <a:r>
              <a:rPr lang="en-GB" sz="2400" dirty="0">
                <a:solidFill>
                  <a:prstClr val="black"/>
                </a:solidFill>
                <a:latin typeface="Century Gothic" panose="020B0502020202020204" pitchFamily="34" charset="0"/>
              </a:rPr>
              <a:t>Details on school website</a:t>
            </a:r>
          </a:p>
          <a:p>
            <a:pPr marL="342900" indent="-342900">
              <a:buFont typeface="Arial" pitchFamily="34" charset="0"/>
              <a:buChar char="•"/>
            </a:pPr>
            <a:endParaRPr lang="en-GB" sz="2400" dirty="0"/>
          </a:p>
          <a:p>
            <a:pPr marL="342900" indent="-342900">
              <a:buFont typeface="Arial" pitchFamily="34" charset="0"/>
              <a:buChar char="•"/>
            </a:pPr>
            <a:endParaRPr lang="en-GB" sz="2400" dirty="0">
              <a:solidFill>
                <a:prstClr val="black"/>
              </a:solidFill>
            </a:endParaRPr>
          </a:p>
          <a:p>
            <a:endParaRPr lang="en-GB" sz="2400" dirty="0">
              <a:solidFill>
                <a:prstClr val="black"/>
              </a:solidFill>
            </a:endParaRPr>
          </a:p>
          <a:p>
            <a:endParaRPr lang="en-GB" sz="2400" b="1" dirty="0">
              <a:solidFill>
                <a:prstClr val="black"/>
              </a:solidFill>
            </a:endParaRPr>
          </a:p>
          <a:p>
            <a:pPr marL="342900" indent="-342900">
              <a:buFont typeface="Arial" pitchFamily="34" charset="0"/>
              <a:buChar char="•"/>
            </a:pPr>
            <a:endParaRPr lang="en-GB" sz="2400" dirty="0">
              <a:solidFill>
                <a:prstClr val="black"/>
              </a:solidFill>
            </a:endParaRPr>
          </a:p>
          <a:p>
            <a:pPr marL="342900" indent="-342900">
              <a:buFont typeface="Arial" pitchFamily="34" charset="0"/>
              <a:buChar char="•"/>
            </a:pPr>
            <a:endParaRPr lang="en-GB" sz="2400" dirty="0">
              <a:solidFill>
                <a:prstClr val="black"/>
              </a:solidFill>
            </a:endParaRPr>
          </a:p>
        </p:txBody>
      </p:sp>
      <p:pic>
        <p:nvPicPr>
          <p:cNvPr id="5" name="Picture 4">
            <a:extLst>
              <a:ext uri="{FF2B5EF4-FFF2-40B4-BE49-F238E27FC236}">
                <a16:creationId xmlns:a16="http://schemas.microsoft.com/office/drawing/2014/main" id="{B015CBF1-9CDB-4433-944F-7E3F79DC5F9F}"/>
              </a:ext>
            </a:extLst>
          </p:cNvPr>
          <p:cNvPicPr>
            <a:picLocks noChangeAspect="1"/>
          </p:cNvPicPr>
          <p:nvPr/>
        </p:nvPicPr>
        <p:blipFill>
          <a:blip r:embed="rId3"/>
          <a:stretch>
            <a:fillRect/>
          </a:stretch>
        </p:blipFill>
        <p:spPr>
          <a:xfrm>
            <a:off x="5542373" y="2138251"/>
            <a:ext cx="2261895" cy="2103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3F16370-C3C2-4A52-9E3B-F0B6846061CD}"/>
              </a:ext>
            </a:extLst>
          </p:cNvPr>
          <p:cNvPicPr>
            <a:picLocks noChangeAspect="1"/>
          </p:cNvPicPr>
          <p:nvPr/>
        </p:nvPicPr>
        <p:blipFill>
          <a:blip r:embed="rId4"/>
          <a:stretch>
            <a:fillRect/>
          </a:stretch>
        </p:blipFill>
        <p:spPr>
          <a:xfrm>
            <a:off x="8486385" y="4901943"/>
            <a:ext cx="1417986" cy="1786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DF795D5-0E86-484D-9259-3AB052B2934C}"/>
              </a:ext>
            </a:extLst>
          </p:cNvPr>
          <p:cNvPicPr>
            <a:picLocks noChangeAspect="1"/>
          </p:cNvPicPr>
          <p:nvPr/>
        </p:nvPicPr>
        <p:blipFill>
          <a:blip r:embed="rId5"/>
          <a:stretch>
            <a:fillRect/>
          </a:stretch>
        </p:blipFill>
        <p:spPr>
          <a:xfrm>
            <a:off x="8461033" y="3022644"/>
            <a:ext cx="1417986" cy="1764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8061142-FCC6-4C38-B172-B346B73C3EA9}"/>
              </a:ext>
            </a:extLst>
          </p:cNvPr>
          <p:cNvPicPr>
            <a:picLocks noChangeAspect="1"/>
          </p:cNvPicPr>
          <p:nvPr/>
        </p:nvPicPr>
        <p:blipFill>
          <a:blip r:embed="rId6"/>
          <a:stretch>
            <a:fillRect/>
          </a:stretch>
        </p:blipFill>
        <p:spPr>
          <a:xfrm>
            <a:off x="10739130" y="709717"/>
            <a:ext cx="1036268" cy="787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F066BF6D-538F-410C-A8A3-91C63FA39CA6}"/>
              </a:ext>
            </a:extLst>
          </p:cNvPr>
          <p:cNvPicPr>
            <a:picLocks noChangeAspect="1"/>
          </p:cNvPicPr>
          <p:nvPr/>
        </p:nvPicPr>
        <p:blipFill>
          <a:blip r:embed="rId7"/>
          <a:stretch>
            <a:fillRect/>
          </a:stretch>
        </p:blipFill>
        <p:spPr>
          <a:xfrm>
            <a:off x="9095798" y="391480"/>
            <a:ext cx="1396142" cy="1746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372DF10-587D-4509-99F9-2446AC49F6EA}"/>
              </a:ext>
            </a:extLst>
          </p:cNvPr>
          <p:cNvPicPr>
            <a:picLocks noChangeAspect="1"/>
          </p:cNvPicPr>
          <p:nvPr/>
        </p:nvPicPr>
        <p:blipFill>
          <a:blip r:embed="rId8"/>
          <a:stretch>
            <a:fillRect/>
          </a:stretch>
        </p:blipFill>
        <p:spPr>
          <a:xfrm>
            <a:off x="7925303" y="1810573"/>
            <a:ext cx="1381484" cy="143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FB0C70C0-A9A5-4371-BAA9-24810AB1D176}"/>
              </a:ext>
            </a:extLst>
          </p:cNvPr>
          <p:cNvPicPr>
            <a:picLocks noChangeAspect="1"/>
          </p:cNvPicPr>
          <p:nvPr/>
        </p:nvPicPr>
        <p:blipFill>
          <a:blip r:embed="rId9"/>
          <a:stretch>
            <a:fillRect/>
          </a:stretch>
        </p:blipFill>
        <p:spPr>
          <a:xfrm>
            <a:off x="10058400" y="4298630"/>
            <a:ext cx="1952358" cy="2398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A45835A4-2975-49E3-A99F-9356B4E28698}"/>
              </a:ext>
            </a:extLst>
          </p:cNvPr>
          <p:cNvPicPr>
            <a:picLocks noChangeAspect="1"/>
          </p:cNvPicPr>
          <p:nvPr/>
        </p:nvPicPr>
        <p:blipFill>
          <a:blip r:embed="rId10"/>
          <a:stretch>
            <a:fillRect/>
          </a:stretch>
        </p:blipFill>
        <p:spPr>
          <a:xfrm>
            <a:off x="10167571" y="1815162"/>
            <a:ext cx="1561878" cy="2243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A4AFC13-E586-4884-BC43-E10E9CA123F4}"/>
              </a:ext>
            </a:extLst>
          </p:cNvPr>
          <p:cNvPicPr>
            <a:picLocks noChangeAspect="1"/>
          </p:cNvPicPr>
          <p:nvPr/>
        </p:nvPicPr>
        <p:blipFill>
          <a:blip r:embed="rId11"/>
          <a:stretch>
            <a:fillRect/>
          </a:stretch>
        </p:blipFill>
        <p:spPr>
          <a:xfrm>
            <a:off x="7653127" y="590736"/>
            <a:ext cx="1195481" cy="1219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0372DF10-587D-4509-99F9-2446AC49F6EA}"/>
              </a:ext>
            </a:extLst>
          </p:cNvPr>
          <p:cNvPicPr>
            <a:picLocks noChangeAspect="1"/>
          </p:cNvPicPr>
          <p:nvPr/>
        </p:nvPicPr>
        <p:blipFill>
          <a:blip r:embed="rId8"/>
          <a:stretch>
            <a:fillRect/>
          </a:stretch>
        </p:blipFill>
        <p:spPr>
          <a:xfrm>
            <a:off x="2648960" y="2789846"/>
            <a:ext cx="1381484" cy="143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7F43F289-EAFA-42C7-933A-7B8BAFCBE7CC}"/>
              </a:ext>
            </a:extLst>
          </p:cNvPr>
          <p:cNvPicPr>
            <a:picLocks noChangeAspect="1"/>
          </p:cNvPicPr>
          <p:nvPr/>
        </p:nvPicPr>
        <p:blipFill>
          <a:blip r:embed="rId12"/>
          <a:stretch>
            <a:fillRect/>
          </a:stretch>
        </p:blipFill>
        <p:spPr>
          <a:xfrm>
            <a:off x="1134039" y="906365"/>
            <a:ext cx="1551520" cy="2349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28061142-FCC6-4C38-B172-B346B73C3EA9}"/>
              </a:ext>
            </a:extLst>
          </p:cNvPr>
          <p:cNvPicPr>
            <a:picLocks noChangeAspect="1"/>
          </p:cNvPicPr>
          <p:nvPr/>
        </p:nvPicPr>
        <p:blipFill>
          <a:blip r:embed="rId6"/>
          <a:stretch>
            <a:fillRect/>
          </a:stretch>
        </p:blipFill>
        <p:spPr>
          <a:xfrm>
            <a:off x="372330" y="344801"/>
            <a:ext cx="1360588" cy="1033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F066BF6D-538F-410C-A8A3-91C63FA39CA6}"/>
              </a:ext>
            </a:extLst>
          </p:cNvPr>
          <p:cNvPicPr>
            <a:picLocks noChangeAspect="1"/>
          </p:cNvPicPr>
          <p:nvPr/>
        </p:nvPicPr>
        <p:blipFill>
          <a:blip r:embed="rId7"/>
          <a:stretch>
            <a:fillRect/>
          </a:stretch>
        </p:blipFill>
        <p:spPr>
          <a:xfrm>
            <a:off x="899509" y="5089235"/>
            <a:ext cx="1255456" cy="1570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B1E4A89A-15C9-4DBD-98B0-5EEEBAA8B0E1}"/>
              </a:ext>
            </a:extLst>
          </p:cNvPr>
          <p:cNvPicPr>
            <a:picLocks noChangeAspect="1"/>
          </p:cNvPicPr>
          <p:nvPr/>
        </p:nvPicPr>
        <p:blipFill>
          <a:blip r:embed="rId13"/>
          <a:stretch>
            <a:fillRect/>
          </a:stretch>
        </p:blipFill>
        <p:spPr>
          <a:xfrm>
            <a:off x="181242" y="2586202"/>
            <a:ext cx="2107532" cy="237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494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F33D-09D1-4EF7-B033-BE8292AC5FF8}"/>
              </a:ext>
            </a:extLst>
          </p:cNvPr>
          <p:cNvSpPr>
            <a:spLocks noGrp="1"/>
          </p:cNvSpPr>
          <p:nvPr>
            <p:ph type="title"/>
          </p:nvPr>
        </p:nvSpPr>
        <p:spPr/>
        <p:txBody>
          <a:bodyPr/>
          <a:lstStyle/>
          <a:p>
            <a:r>
              <a:rPr lang="en-GB" dirty="0"/>
              <a:t>What will I need? </a:t>
            </a:r>
          </a:p>
        </p:txBody>
      </p:sp>
      <p:pic>
        <p:nvPicPr>
          <p:cNvPr id="3" name="Picture 2">
            <a:extLst>
              <a:ext uri="{FF2B5EF4-FFF2-40B4-BE49-F238E27FC236}">
                <a16:creationId xmlns:a16="http://schemas.microsoft.com/office/drawing/2014/main" id="{D98D0D4D-D29E-4B3B-9DA5-F48580CA5AA7}"/>
              </a:ext>
            </a:extLst>
          </p:cNvPr>
          <p:cNvPicPr>
            <a:picLocks noChangeAspect="1"/>
          </p:cNvPicPr>
          <p:nvPr/>
        </p:nvPicPr>
        <p:blipFill>
          <a:blip r:embed="rId3"/>
          <a:stretch>
            <a:fillRect/>
          </a:stretch>
        </p:blipFill>
        <p:spPr>
          <a:xfrm>
            <a:off x="8253704" y="2071927"/>
            <a:ext cx="1792861" cy="22431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13285D3E-3CCD-4879-B357-E919B95D3188}"/>
              </a:ext>
            </a:extLst>
          </p:cNvPr>
          <p:cNvSpPr txBox="1"/>
          <p:nvPr/>
        </p:nvSpPr>
        <p:spPr>
          <a:xfrm>
            <a:off x="998806" y="2071927"/>
            <a:ext cx="714638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entury Gothic" panose="020B0502020202020204" pitchFamily="34" charset="0"/>
              </a:rPr>
              <a:t>Water bottle </a:t>
            </a:r>
          </a:p>
          <a:p>
            <a:pPr marL="342900" indent="-342900">
              <a:buFont typeface="Arial" panose="020B0604020202020204" pitchFamily="34" charset="0"/>
              <a:buChar char="•"/>
            </a:pPr>
            <a:r>
              <a:rPr lang="en-GB" sz="2400" dirty="0">
                <a:latin typeface="Century Gothic" panose="020B0502020202020204" pitchFamily="34" charset="0"/>
              </a:rPr>
              <a:t>Weather appropriate clothing- sun hat, coat. </a:t>
            </a:r>
          </a:p>
          <a:p>
            <a:pPr marL="342900" indent="-342900">
              <a:buFont typeface="Arial" panose="020B0604020202020204" pitchFamily="34" charset="0"/>
              <a:buChar char="•"/>
            </a:pPr>
            <a:r>
              <a:rPr lang="en-GB" sz="2400" dirty="0">
                <a:latin typeface="Century Gothic" panose="020B0502020202020204" pitchFamily="34" charset="0"/>
              </a:rPr>
              <a:t>Change of clothes and underwear. </a:t>
            </a:r>
          </a:p>
          <a:p>
            <a:pPr marL="342900" indent="-342900">
              <a:buFont typeface="Arial" panose="020B0604020202020204" pitchFamily="34" charset="0"/>
              <a:buChar char="•"/>
            </a:pPr>
            <a:r>
              <a:rPr lang="en-GB" sz="2400" dirty="0">
                <a:latin typeface="Century Gothic" panose="020B0502020202020204" pitchFamily="34" charset="0"/>
              </a:rPr>
              <a:t>Reading record/ books- </a:t>
            </a:r>
            <a:r>
              <a:rPr lang="en-GB" sz="2400" dirty="0">
                <a:solidFill>
                  <a:srgbClr val="FF0000"/>
                </a:solidFill>
                <a:latin typeface="Century Gothic" panose="020B0502020202020204" pitchFamily="34" charset="0"/>
              </a:rPr>
              <a:t>Reception </a:t>
            </a:r>
          </a:p>
          <a:p>
            <a:pPr marL="342900" indent="-342900">
              <a:buFont typeface="Arial" panose="020B0604020202020204" pitchFamily="34" charset="0"/>
              <a:buChar char="•"/>
            </a:pPr>
            <a:r>
              <a:rPr lang="en-GB" sz="2400" dirty="0">
                <a:latin typeface="Century Gothic" panose="020B0502020202020204" pitchFamily="34" charset="0"/>
              </a:rPr>
              <a:t>PE kits- </a:t>
            </a:r>
            <a:r>
              <a:rPr lang="en-GB" sz="2400" dirty="0">
                <a:solidFill>
                  <a:srgbClr val="FF0000"/>
                </a:solidFill>
                <a:latin typeface="Century Gothic" panose="020B0502020202020204" pitchFamily="34" charset="0"/>
              </a:rPr>
              <a:t>Reception </a:t>
            </a:r>
          </a:p>
          <a:p>
            <a:endParaRPr lang="en-GB" sz="2400" dirty="0">
              <a:latin typeface="Century Gothic" panose="020B0502020202020204" pitchFamily="34" charset="0"/>
            </a:endParaRPr>
          </a:p>
          <a:p>
            <a:r>
              <a:rPr lang="en-GB" sz="2400" b="1" dirty="0">
                <a:latin typeface="Century Gothic" panose="020B0502020202020204" pitchFamily="34" charset="0"/>
              </a:rPr>
              <a:t>All items labelled carefully. </a:t>
            </a:r>
          </a:p>
          <a:p>
            <a:r>
              <a:rPr lang="en-GB" sz="2400" b="1" dirty="0">
                <a:latin typeface="Century Gothic" panose="020B0502020202020204" pitchFamily="34" charset="0"/>
              </a:rPr>
              <a:t>Always check your child’s bag at the end of each day.  </a:t>
            </a:r>
          </a:p>
        </p:txBody>
      </p:sp>
    </p:spTree>
    <p:extLst>
      <p:ext uri="{BB962C8B-B14F-4D97-AF65-F5344CB8AC3E}">
        <p14:creationId xmlns:p14="http://schemas.microsoft.com/office/powerpoint/2010/main" val="421443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1095</Words>
  <Application>Microsoft Office PowerPoint</Application>
  <PresentationFormat>Widescreen</PresentationFormat>
  <Paragraphs>190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Candara</vt:lpstr>
      <vt:lpstr>Century Gothic</vt:lpstr>
      <vt:lpstr>Symbol</vt:lpstr>
      <vt:lpstr>Wingdings</vt:lpstr>
      <vt:lpstr>Waveform</vt:lpstr>
      <vt:lpstr> Welcome! </vt:lpstr>
      <vt:lpstr>PowerPoint Presentation</vt:lpstr>
      <vt:lpstr>Mrs Lovegrove Headteacher </vt:lpstr>
      <vt:lpstr>PowerPoint Presentation</vt:lpstr>
      <vt:lpstr>PowerPoint Presentation</vt:lpstr>
      <vt:lpstr>PowerPoint Presentation</vt:lpstr>
      <vt:lpstr>PowerPoint Presentation</vt:lpstr>
      <vt:lpstr>Uniform  </vt:lpstr>
      <vt:lpstr>What will I need? </vt:lpstr>
      <vt:lpstr>Lunches and information</vt:lpstr>
      <vt:lpstr>Typical Preschool day</vt:lpstr>
      <vt:lpstr>Typical Reception school day</vt:lpstr>
      <vt:lpstr>Drop off and pick up arrangements</vt:lpstr>
      <vt:lpstr>Information about learning</vt:lpstr>
      <vt:lpstr>PowerPoint Presentation</vt:lpstr>
      <vt:lpstr>What next….?</vt:lpstr>
      <vt:lpstr>What you can do to help your child over the summer?</vt:lpstr>
      <vt:lpstr>PowerPoint Presentation</vt:lpstr>
      <vt:lpstr>We look forward to you joining our Early Years Team in September!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Lovegrove</dc:creator>
  <cp:lastModifiedBy>Sarah Pugsley</cp:lastModifiedBy>
  <cp:revision>126</cp:revision>
  <cp:lastPrinted>2025-06-19T10:09:17Z</cp:lastPrinted>
  <dcterms:created xsi:type="dcterms:W3CDTF">2018-06-20T17:06:12Z</dcterms:created>
  <dcterms:modified xsi:type="dcterms:W3CDTF">2025-06-19T17:07:25Z</dcterms:modified>
</cp:coreProperties>
</file>