
<file path=[Content_Types].xml><?xml version="1.0" encoding="utf-8"?>
<Types xmlns="http://schemas.openxmlformats.org/package/2006/content-types">
  <Default Extension="png" ContentType="image/png"/>
  <Default Extension="png&amp;ehk=gmJB2TiXKrR0fQiO0XHLSg&amp;r=0&amp;pid=OfficeInsert"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79" r:id="rId4"/>
    <p:sldId id="271" r:id="rId5"/>
    <p:sldId id="257" r:id="rId6"/>
    <p:sldId id="309" r:id="rId7"/>
    <p:sldId id="265" r:id="rId8"/>
    <p:sldId id="284" r:id="rId9"/>
    <p:sldId id="296" r:id="rId10"/>
    <p:sldId id="297" r:id="rId11"/>
    <p:sldId id="304" r:id="rId12"/>
    <p:sldId id="310" r:id="rId13"/>
    <p:sldId id="280" r:id="rId14"/>
    <p:sldId id="308" r:id="rId15"/>
    <p:sldId id="276" r:id="rId16"/>
    <p:sldId id="268" r:id="rId17"/>
    <p:sldId id="302" r:id="rId18"/>
    <p:sldId id="314" r:id="rId19"/>
    <p:sldId id="317" r:id="rId20"/>
    <p:sldId id="311" r:id="rId21"/>
    <p:sldId id="277" r:id="rId22"/>
    <p:sldId id="278" r:id="rId23"/>
    <p:sldId id="315" r:id="rId24"/>
    <p:sldId id="316" r:id="rId25"/>
    <p:sldId id="318" r:id="rId26"/>
    <p:sldId id="319" r:id="rId27"/>
    <p:sldId id="305" r:id="rId28"/>
    <p:sldId id="259" r:id="rId29"/>
    <p:sldId id="320" r:id="rId30"/>
    <p:sldId id="274" r:id="rId31"/>
    <p:sldId id="306" r:id="rId32"/>
    <p:sldId id="321" r:id="rId33"/>
    <p:sldId id="322" r:id="rId34"/>
    <p:sldId id="323" r:id="rId35"/>
    <p:sldId id="281" r:id="rId36"/>
    <p:sldId id="324" r:id="rId37"/>
    <p:sldId id="325" r:id="rId38"/>
    <p:sldId id="283" r:id="rId39"/>
    <p:sldId id="285" r:id="rId40"/>
    <p:sldId id="307" r:id="rId41"/>
    <p:sldId id="294" r:id="rId42"/>
    <p:sldId id="275" r:id="rId43"/>
    <p:sldId id="303"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FF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74"/>
  </p:normalViewPr>
  <p:slideViewPr>
    <p:cSldViewPr>
      <p:cViewPr varScale="1">
        <p:scale>
          <a:sx n="72" d="100"/>
          <a:sy n="72" d="100"/>
        </p:scale>
        <p:origin x="12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CA9C8-D6E6-491D-AD44-97D64344F8D9}" type="datetimeFigureOut">
              <a:rPr lang="en-GB" smtClean="0"/>
              <a:t>18/09/2023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BC225-FEC7-45D9-9FDF-8BFE6A776F80}" type="slidenum">
              <a:rPr lang="en-GB" smtClean="0"/>
              <a:t>‹#›</a:t>
            </a:fld>
            <a:endParaRPr lang="en-GB"/>
          </a:p>
        </p:txBody>
      </p:sp>
    </p:spTree>
    <p:extLst>
      <p:ext uri="{BB962C8B-B14F-4D97-AF65-F5344CB8AC3E}">
        <p14:creationId xmlns:p14="http://schemas.microsoft.com/office/powerpoint/2010/main" val="42040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808038"/>
            <a:ext cx="5394325" cy="4044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18357" y="10242129"/>
            <a:ext cx="2921112" cy="541029"/>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1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BC225-FEC7-45D9-9FDF-8BFE6A776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9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D06C684E-A92A-4C2C-AA2D-40C6600BC0F9}"/>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8516BDA6-F939-4B30-A5AF-4774F9E735C6}"/>
                </a:ext>
              </a:extLst>
            </p:cNvPr>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743BEE4-ADF4-419F-8663-A7DDF4519712}"/>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7911430-DB51-416C-BBE0-E6B74A61D99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4D38FDB-BF40-4A13-A7EC-750065D6169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8AA166F1-E780-41FD-8196-A45B2C5924B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7EC6DEBA-9985-4BB1-9BFA-8FE697E477C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7AD7FC57-D7FB-46EC-914F-DD9094C32B3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80C85717-F0E0-4F4A-B5FF-F43732B3A5B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3A79DE64-A51D-4536-BF45-FEC3359AF5F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8">
              <a:extLst>
                <a:ext uri="{FF2B5EF4-FFF2-40B4-BE49-F238E27FC236}">
                  <a16:creationId xmlns:a16="http://schemas.microsoft.com/office/drawing/2014/main" id="{C48DDC78-553F-43E0-B4FD-42DE9E0A308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F94AAF1D-6A5C-470E-B6FD-C2A2BF34DBD2}"/>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5B0025C4-6376-49B9-B7C5-E30EC6D3AC3E}"/>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5C338D7D-0237-4267-BAD2-FAF1C0146FA7}"/>
              </a:ext>
            </a:extLst>
          </p:cNvPr>
          <p:cNvSpPr>
            <a:spLocks noGrp="1"/>
          </p:cNvSpPr>
          <p:nvPr>
            <p:ph type="sldNum" sz="quarter" idx="12"/>
          </p:nvPr>
        </p:nvSpPr>
        <p:spPr/>
        <p:txBody>
          <a:bodyPr/>
          <a:lstStyle>
            <a:lvl1pPr>
              <a:defRPr/>
            </a:lvl1pPr>
          </a:lstStyle>
          <a:p>
            <a:pPr>
              <a:defRPr/>
            </a:pPr>
            <a:fld id="{617C7ADE-48DA-4AD4-A2EE-3B46701BD33F}" type="slidenum">
              <a:rPr lang="en-GB" altLang="en-US"/>
              <a:pPr>
                <a:defRPr/>
              </a:pPr>
              <a:t>‹#›</a:t>
            </a:fld>
            <a:endParaRPr lang="en-GB" altLang="en-US"/>
          </a:p>
        </p:txBody>
      </p:sp>
    </p:spTree>
    <p:extLst>
      <p:ext uri="{BB962C8B-B14F-4D97-AF65-F5344CB8AC3E}">
        <p14:creationId xmlns:p14="http://schemas.microsoft.com/office/powerpoint/2010/main" val="52621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BA8142-896D-43F9-8874-137A9D49D8D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92B1CA6-B120-407C-9C0F-60F1CFB575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0DD766-D62F-4AD0-B89E-390AC6AB9B46}"/>
              </a:ext>
            </a:extLst>
          </p:cNvPr>
          <p:cNvSpPr>
            <a:spLocks noGrp="1"/>
          </p:cNvSpPr>
          <p:nvPr>
            <p:ph type="sldNum" sz="quarter" idx="12"/>
          </p:nvPr>
        </p:nvSpPr>
        <p:spPr/>
        <p:txBody>
          <a:bodyPr/>
          <a:lstStyle>
            <a:lvl1pPr>
              <a:defRPr/>
            </a:lvl1pPr>
          </a:lstStyle>
          <a:p>
            <a:pPr>
              <a:defRPr/>
            </a:pPr>
            <a:fld id="{2C5A258A-8F20-4468-B49E-8E117A73EB5F}" type="slidenum">
              <a:rPr lang="en-GB" altLang="en-US"/>
              <a:pPr>
                <a:defRPr/>
              </a:pPr>
              <a:t>‹#›</a:t>
            </a:fld>
            <a:endParaRPr lang="en-GB" altLang="en-US"/>
          </a:p>
        </p:txBody>
      </p:sp>
    </p:spTree>
    <p:extLst>
      <p:ext uri="{BB962C8B-B14F-4D97-AF65-F5344CB8AC3E}">
        <p14:creationId xmlns:p14="http://schemas.microsoft.com/office/powerpoint/2010/main" val="12427422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E20EA-519A-41C9-AA61-B40F7035FC9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272C85D-958D-4BE0-83D4-35DA974872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D55526-7AD9-4D0C-B6A3-F365FD51881C}"/>
              </a:ext>
            </a:extLst>
          </p:cNvPr>
          <p:cNvSpPr>
            <a:spLocks noGrp="1"/>
          </p:cNvSpPr>
          <p:nvPr>
            <p:ph type="sldNum" sz="quarter" idx="12"/>
          </p:nvPr>
        </p:nvSpPr>
        <p:spPr/>
        <p:txBody>
          <a:bodyPr/>
          <a:lstStyle>
            <a:lvl1pPr>
              <a:defRPr/>
            </a:lvl1pPr>
          </a:lstStyle>
          <a:p>
            <a:pPr>
              <a:defRPr/>
            </a:pPr>
            <a:fld id="{CF755742-2F50-41B5-B797-EC4BCBDBF95D}" type="slidenum">
              <a:rPr lang="en-GB" altLang="en-US"/>
              <a:pPr>
                <a:defRPr/>
              </a:pPr>
              <a:t>‹#›</a:t>
            </a:fld>
            <a:endParaRPr lang="en-GB" altLang="en-US"/>
          </a:p>
        </p:txBody>
      </p:sp>
    </p:spTree>
    <p:extLst>
      <p:ext uri="{BB962C8B-B14F-4D97-AF65-F5344CB8AC3E}">
        <p14:creationId xmlns:p14="http://schemas.microsoft.com/office/powerpoint/2010/main" val="6538465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FF4627-97BA-4CFB-AC31-0C567119758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22C160E-0B2D-40DB-8355-594B38AB0C0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47BFDE-2583-43D5-BCE6-0E13F7C9B219}"/>
              </a:ext>
            </a:extLst>
          </p:cNvPr>
          <p:cNvSpPr>
            <a:spLocks noGrp="1"/>
          </p:cNvSpPr>
          <p:nvPr>
            <p:ph type="sldNum" sz="quarter" idx="12"/>
          </p:nvPr>
        </p:nvSpPr>
        <p:spPr/>
        <p:txBody>
          <a:bodyPr/>
          <a:lstStyle>
            <a:lvl1pPr>
              <a:defRPr/>
            </a:lvl1pPr>
          </a:lstStyle>
          <a:p>
            <a:pPr>
              <a:defRPr/>
            </a:pPr>
            <a:fld id="{2C3C7473-A880-4A90-818D-F8D5B978D4B9}" type="slidenum">
              <a:rPr lang="en-GB" altLang="en-US"/>
              <a:pPr>
                <a:defRPr/>
              </a:pPr>
              <a:t>‹#›</a:t>
            </a:fld>
            <a:endParaRPr lang="en-GB" altLang="en-US"/>
          </a:p>
        </p:txBody>
      </p:sp>
    </p:spTree>
    <p:extLst>
      <p:ext uri="{BB962C8B-B14F-4D97-AF65-F5344CB8AC3E}">
        <p14:creationId xmlns:p14="http://schemas.microsoft.com/office/powerpoint/2010/main" val="33416998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08E5DB0-7258-41FD-8A41-A32D0D18A33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EFF7B01F-6CD2-40FD-BFED-C0E2D2629F1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D5463CB-24D8-469E-BD10-10E4B0C88ED5}"/>
              </a:ext>
            </a:extLst>
          </p:cNvPr>
          <p:cNvSpPr>
            <a:spLocks noGrp="1"/>
          </p:cNvSpPr>
          <p:nvPr>
            <p:ph type="sldNum" sz="quarter" idx="12"/>
          </p:nvPr>
        </p:nvSpPr>
        <p:spPr/>
        <p:txBody>
          <a:bodyPr/>
          <a:lstStyle>
            <a:lvl1pPr>
              <a:defRPr/>
            </a:lvl1pPr>
          </a:lstStyle>
          <a:p>
            <a:pPr>
              <a:defRPr/>
            </a:pPr>
            <a:fld id="{EF793554-F5F8-4A75-96AD-792DB7B60442}" type="slidenum">
              <a:rPr lang="en-GB" altLang="en-US"/>
              <a:pPr>
                <a:defRPr/>
              </a:pPr>
              <a:t>‹#›</a:t>
            </a:fld>
            <a:endParaRPr lang="en-GB" altLang="en-US"/>
          </a:p>
        </p:txBody>
      </p:sp>
    </p:spTree>
    <p:extLst>
      <p:ext uri="{BB962C8B-B14F-4D97-AF65-F5344CB8AC3E}">
        <p14:creationId xmlns:p14="http://schemas.microsoft.com/office/powerpoint/2010/main" val="3360574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14F9CA-EF79-4F5A-BD78-48EBAD911A9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497EF67-F611-4FF8-BC1A-EF1F223CB84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8F2215D-C300-4A08-98E2-C7255153C848}"/>
              </a:ext>
            </a:extLst>
          </p:cNvPr>
          <p:cNvSpPr>
            <a:spLocks noGrp="1"/>
          </p:cNvSpPr>
          <p:nvPr>
            <p:ph type="sldNum" sz="quarter" idx="12"/>
          </p:nvPr>
        </p:nvSpPr>
        <p:spPr/>
        <p:txBody>
          <a:bodyPr/>
          <a:lstStyle>
            <a:lvl1pPr>
              <a:defRPr/>
            </a:lvl1pPr>
          </a:lstStyle>
          <a:p>
            <a:pPr>
              <a:defRPr/>
            </a:pPr>
            <a:fld id="{42856447-9881-4586-862A-332DAEE68493}" type="slidenum">
              <a:rPr lang="en-GB" altLang="en-US"/>
              <a:pPr>
                <a:defRPr/>
              </a:pPr>
              <a:t>‹#›</a:t>
            </a:fld>
            <a:endParaRPr lang="en-GB" altLang="en-US"/>
          </a:p>
        </p:txBody>
      </p:sp>
    </p:spTree>
    <p:extLst>
      <p:ext uri="{BB962C8B-B14F-4D97-AF65-F5344CB8AC3E}">
        <p14:creationId xmlns:p14="http://schemas.microsoft.com/office/powerpoint/2010/main" val="8595144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20DC42-D2BB-4C1F-9A84-21E4E39728E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7158E3A-BAB3-405B-ADDC-71D53971A50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98C0769-E488-4E02-A535-6557909FFAFB}"/>
              </a:ext>
            </a:extLst>
          </p:cNvPr>
          <p:cNvSpPr>
            <a:spLocks noGrp="1"/>
          </p:cNvSpPr>
          <p:nvPr>
            <p:ph type="sldNum" sz="quarter" idx="12"/>
          </p:nvPr>
        </p:nvSpPr>
        <p:spPr/>
        <p:txBody>
          <a:bodyPr/>
          <a:lstStyle>
            <a:lvl1pPr>
              <a:defRPr/>
            </a:lvl1pPr>
          </a:lstStyle>
          <a:p>
            <a:pPr>
              <a:defRPr/>
            </a:pPr>
            <a:fld id="{5B11D9EC-C91F-48C8-803C-B31059EDEAE6}" type="slidenum">
              <a:rPr lang="en-GB" altLang="en-US"/>
              <a:pPr>
                <a:defRPr/>
              </a:pPr>
              <a:t>‹#›</a:t>
            </a:fld>
            <a:endParaRPr lang="en-GB" altLang="en-US"/>
          </a:p>
        </p:txBody>
      </p:sp>
    </p:spTree>
    <p:extLst>
      <p:ext uri="{BB962C8B-B14F-4D97-AF65-F5344CB8AC3E}">
        <p14:creationId xmlns:p14="http://schemas.microsoft.com/office/powerpoint/2010/main" val="366841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C3F9BB-7FF2-4A65-B58B-4B06F4E7933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DD20F2D-C286-46E7-B66F-754345E602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392CD4-06CA-4BDC-8008-14F6DF881858}"/>
              </a:ext>
            </a:extLst>
          </p:cNvPr>
          <p:cNvSpPr>
            <a:spLocks noGrp="1"/>
          </p:cNvSpPr>
          <p:nvPr>
            <p:ph type="sldNum" sz="quarter" idx="12"/>
          </p:nvPr>
        </p:nvSpPr>
        <p:spPr/>
        <p:txBody>
          <a:bodyPr/>
          <a:lstStyle>
            <a:lvl1pPr>
              <a:defRPr/>
            </a:lvl1pPr>
          </a:lstStyle>
          <a:p>
            <a:pPr>
              <a:defRPr/>
            </a:pPr>
            <a:fld id="{DA539B57-C0D4-4E6E-918C-F71427BF8063}" type="slidenum">
              <a:rPr lang="en-GB" altLang="en-US"/>
              <a:pPr>
                <a:defRPr/>
              </a:pPr>
              <a:t>‹#›</a:t>
            </a:fld>
            <a:endParaRPr lang="en-GB" altLang="en-US"/>
          </a:p>
        </p:txBody>
      </p:sp>
    </p:spTree>
    <p:extLst>
      <p:ext uri="{BB962C8B-B14F-4D97-AF65-F5344CB8AC3E}">
        <p14:creationId xmlns:p14="http://schemas.microsoft.com/office/powerpoint/2010/main" val="3873102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4FE246-2B9A-4EE8-81CE-EEB4A654200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9819428-5304-4E43-911C-14C7F16121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72CE7D-7074-4DCC-B0DB-4175C8CD5610}"/>
              </a:ext>
            </a:extLst>
          </p:cNvPr>
          <p:cNvSpPr>
            <a:spLocks noGrp="1"/>
          </p:cNvSpPr>
          <p:nvPr>
            <p:ph type="sldNum" sz="quarter" idx="12"/>
          </p:nvPr>
        </p:nvSpPr>
        <p:spPr/>
        <p:txBody>
          <a:bodyPr/>
          <a:lstStyle>
            <a:lvl1pPr>
              <a:defRPr/>
            </a:lvl1pPr>
          </a:lstStyle>
          <a:p>
            <a:pPr>
              <a:defRPr/>
            </a:pPr>
            <a:fld id="{E9AA0E53-82D4-4CCA-8822-E859FF4442CF}" type="slidenum">
              <a:rPr lang="en-GB" altLang="en-US"/>
              <a:pPr>
                <a:defRPr/>
              </a:pPr>
              <a:t>‹#›</a:t>
            </a:fld>
            <a:endParaRPr lang="en-GB" altLang="en-US"/>
          </a:p>
        </p:txBody>
      </p:sp>
    </p:spTree>
    <p:extLst>
      <p:ext uri="{BB962C8B-B14F-4D97-AF65-F5344CB8AC3E}">
        <p14:creationId xmlns:p14="http://schemas.microsoft.com/office/powerpoint/2010/main" val="38674086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4394A-E7D4-4BAB-B52B-7013D932E0F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ACCDD4A-39AB-4D7E-84C9-5673056F31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E4E15F-B642-4D81-9F74-0F14059EFD7C}"/>
              </a:ext>
            </a:extLst>
          </p:cNvPr>
          <p:cNvSpPr>
            <a:spLocks noGrp="1"/>
          </p:cNvSpPr>
          <p:nvPr>
            <p:ph type="sldNum" sz="quarter" idx="12"/>
          </p:nvPr>
        </p:nvSpPr>
        <p:spPr/>
        <p:txBody>
          <a:bodyPr/>
          <a:lstStyle>
            <a:lvl1pPr>
              <a:defRPr/>
            </a:lvl1pPr>
          </a:lstStyle>
          <a:p>
            <a:pPr>
              <a:defRPr/>
            </a:pPr>
            <a:fld id="{61D6F7D0-670B-4EB6-A627-39B3FA705599}" type="slidenum">
              <a:rPr lang="en-GB" altLang="en-US"/>
              <a:pPr>
                <a:defRPr/>
              </a:pPr>
              <a:t>‹#›</a:t>
            </a:fld>
            <a:endParaRPr lang="en-GB" altLang="en-US"/>
          </a:p>
        </p:txBody>
      </p:sp>
    </p:spTree>
    <p:extLst>
      <p:ext uri="{BB962C8B-B14F-4D97-AF65-F5344CB8AC3E}">
        <p14:creationId xmlns:p14="http://schemas.microsoft.com/office/powerpoint/2010/main" val="296780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9EE1D5-7A86-45FA-ADEA-0384EFEF4045}"/>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B88D4161-83CE-4548-8FD0-CA123B13DCB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C348599-2A52-4740-856B-43DF190C7729}"/>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08DFA13-6670-4761-A7BF-331EB59B7435}"/>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EF20765-6B49-4E8F-BC40-A58538F447E6}"/>
              </a:ext>
            </a:extLst>
          </p:cNvPr>
          <p:cNvSpPr>
            <a:spLocks noGrp="1"/>
          </p:cNvSpPr>
          <p:nvPr>
            <p:ph type="sldNum" sz="quarter" idx="16"/>
          </p:nvPr>
        </p:nvSpPr>
        <p:spPr/>
        <p:txBody>
          <a:bodyPr/>
          <a:lstStyle>
            <a:lvl1pPr>
              <a:defRPr/>
            </a:lvl1pPr>
          </a:lstStyle>
          <a:p>
            <a:pPr>
              <a:defRPr/>
            </a:pPr>
            <a:fld id="{D27DE37B-5033-472A-941C-5D403EC0CAF6}" type="slidenum">
              <a:rPr lang="en-GB" altLang="en-US"/>
              <a:pPr>
                <a:defRPr/>
              </a:pPr>
              <a:t>‹#›</a:t>
            </a:fld>
            <a:endParaRPr lang="en-GB" altLang="en-US"/>
          </a:p>
        </p:txBody>
      </p:sp>
    </p:spTree>
    <p:extLst>
      <p:ext uri="{BB962C8B-B14F-4D97-AF65-F5344CB8AC3E}">
        <p14:creationId xmlns:p14="http://schemas.microsoft.com/office/powerpoint/2010/main" val="102657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FD1F1-CA1B-45B6-9FC5-0A5D2285F3E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968EF92-8304-4BDE-8E07-53A64AF616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BCA4AA-BC0D-4A6D-AFC8-79B54220944E}"/>
              </a:ext>
            </a:extLst>
          </p:cNvPr>
          <p:cNvSpPr>
            <a:spLocks noGrp="1"/>
          </p:cNvSpPr>
          <p:nvPr>
            <p:ph type="sldNum" sz="quarter" idx="12"/>
          </p:nvPr>
        </p:nvSpPr>
        <p:spPr/>
        <p:txBody>
          <a:bodyPr/>
          <a:lstStyle>
            <a:lvl1pPr>
              <a:defRPr/>
            </a:lvl1pPr>
          </a:lstStyle>
          <a:p>
            <a:pPr>
              <a:defRPr/>
            </a:pPr>
            <a:fld id="{B07BD340-926B-4B7B-87E6-50D8F3F7BD89}" type="slidenum">
              <a:rPr lang="en-GB" altLang="en-US"/>
              <a:pPr>
                <a:defRPr/>
              </a:pPr>
              <a:t>‹#›</a:t>
            </a:fld>
            <a:endParaRPr lang="en-GB" altLang="en-US"/>
          </a:p>
        </p:txBody>
      </p:sp>
    </p:spTree>
    <p:extLst>
      <p:ext uri="{BB962C8B-B14F-4D97-AF65-F5344CB8AC3E}">
        <p14:creationId xmlns:p14="http://schemas.microsoft.com/office/powerpoint/2010/main" val="1603408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4D736-FFF7-478B-84E9-B306FC47589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FADCC118-9D6B-4F2C-A718-5A4A72CA7103}"/>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EE33F99-F1FE-461F-9859-2CDC12ECD745}"/>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9F9FEE0-6D30-487B-A140-71A786850F12}"/>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F6DBD3C-4FCE-4EF1-9C95-6D28A26C775A}"/>
              </a:ext>
            </a:extLst>
          </p:cNvPr>
          <p:cNvSpPr>
            <a:spLocks noGrp="1"/>
          </p:cNvSpPr>
          <p:nvPr>
            <p:ph type="sldNum" sz="quarter" idx="16"/>
          </p:nvPr>
        </p:nvSpPr>
        <p:spPr/>
        <p:txBody>
          <a:bodyPr/>
          <a:lstStyle>
            <a:lvl1pPr>
              <a:defRPr/>
            </a:lvl1pPr>
          </a:lstStyle>
          <a:p>
            <a:pPr>
              <a:defRPr/>
            </a:pPr>
            <a:fld id="{BCBBCDE2-81FD-4C0C-A4D4-5758B2F0C6E8}" type="slidenum">
              <a:rPr lang="en-GB" altLang="en-US"/>
              <a:pPr>
                <a:defRPr/>
              </a:pPr>
              <a:t>‹#›</a:t>
            </a:fld>
            <a:endParaRPr lang="en-GB" altLang="en-US"/>
          </a:p>
        </p:txBody>
      </p:sp>
    </p:spTree>
    <p:extLst>
      <p:ext uri="{BB962C8B-B14F-4D97-AF65-F5344CB8AC3E}">
        <p14:creationId xmlns:p14="http://schemas.microsoft.com/office/powerpoint/2010/main" val="3573139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ADE3AF0-5B8D-4AF1-85E5-C0DBB64E2474}"/>
              </a:ext>
            </a:extLst>
          </p:cNvPr>
          <p:cNvSpPr>
            <a:spLocks noGrp="1"/>
          </p:cNvSpPr>
          <p:nvPr>
            <p:ph type="dt" sz="half" idx="14"/>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9E43D07-338D-4FCE-BB4B-A977ED0F1D4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4EC8D8-8C15-4249-8E27-6897A8746359}"/>
              </a:ext>
            </a:extLst>
          </p:cNvPr>
          <p:cNvSpPr>
            <a:spLocks noGrp="1"/>
          </p:cNvSpPr>
          <p:nvPr>
            <p:ph type="sldNum" sz="quarter" idx="16"/>
          </p:nvPr>
        </p:nvSpPr>
        <p:spPr/>
        <p:txBody>
          <a:bodyPr/>
          <a:lstStyle>
            <a:lvl1pPr>
              <a:defRPr/>
            </a:lvl1pPr>
          </a:lstStyle>
          <a:p>
            <a:pPr>
              <a:defRPr/>
            </a:pPr>
            <a:fld id="{F324C22B-602F-4B8B-9009-2DD3D7CA9809}" type="slidenum">
              <a:rPr lang="en-GB" altLang="en-US"/>
              <a:pPr>
                <a:defRPr/>
              </a:pPr>
              <a:t>‹#›</a:t>
            </a:fld>
            <a:endParaRPr lang="en-GB" altLang="en-US"/>
          </a:p>
        </p:txBody>
      </p:sp>
    </p:spTree>
    <p:extLst>
      <p:ext uri="{BB962C8B-B14F-4D97-AF65-F5344CB8AC3E}">
        <p14:creationId xmlns:p14="http://schemas.microsoft.com/office/powerpoint/2010/main" val="3890994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7F7429-398F-4860-A7FE-1C1924EA317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E3F3E1E-60CC-45CC-B58B-9E824D24BC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E12C3B-2E92-44C6-9A17-93824FD7CF20}"/>
              </a:ext>
            </a:extLst>
          </p:cNvPr>
          <p:cNvSpPr>
            <a:spLocks noGrp="1"/>
          </p:cNvSpPr>
          <p:nvPr>
            <p:ph type="sldNum" sz="quarter" idx="12"/>
          </p:nvPr>
        </p:nvSpPr>
        <p:spPr/>
        <p:txBody>
          <a:bodyPr/>
          <a:lstStyle>
            <a:lvl1pPr>
              <a:defRPr/>
            </a:lvl1pPr>
          </a:lstStyle>
          <a:p>
            <a:pPr>
              <a:defRPr/>
            </a:pPr>
            <a:fld id="{5A4F8E5E-DC32-47D9-BB4E-F8C424788E72}" type="slidenum">
              <a:rPr lang="en-GB" altLang="en-US"/>
              <a:pPr>
                <a:defRPr/>
              </a:pPr>
              <a:t>‹#›</a:t>
            </a:fld>
            <a:endParaRPr lang="en-GB" altLang="en-US"/>
          </a:p>
        </p:txBody>
      </p:sp>
    </p:spTree>
    <p:extLst>
      <p:ext uri="{BB962C8B-B14F-4D97-AF65-F5344CB8AC3E}">
        <p14:creationId xmlns:p14="http://schemas.microsoft.com/office/powerpoint/2010/main" val="30477504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8DF24D-0A45-4DC0-AC37-6B6B11F6CB3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0F945CD-6367-4FF7-95E9-BE5EC17B23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29FF47C-A282-4889-8635-79829D587C74}"/>
              </a:ext>
            </a:extLst>
          </p:cNvPr>
          <p:cNvSpPr>
            <a:spLocks noGrp="1"/>
          </p:cNvSpPr>
          <p:nvPr>
            <p:ph type="sldNum" sz="quarter" idx="12"/>
          </p:nvPr>
        </p:nvSpPr>
        <p:spPr/>
        <p:txBody>
          <a:bodyPr/>
          <a:lstStyle>
            <a:lvl1pPr>
              <a:defRPr/>
            </a:lvl1pPr>
          </a:lstStyle>
          <a:p>
            <a:pPr>
              <a:defRPr/>
            </a:pPr>
            <a:fld id="{8E5316EB-89D4-44D9-AC62-3A671DA075EA}" type="slidenum">
              <a:rPr lang="en-GB" altLang="en-US"/>
              <a:pPr>
                <a:defRPr/>
              </a:pPr>
              <a:t>‹#›</a:t>
            </a:fld>
            <a:endParaRPr lang="en-GB" altLang="en-US"/>
          </a:p>
        </p:txBody>
      </p:sp>
    </p:spTree>
    <p:extLst>
      <p:ext uri="{BB962C8B-B14F-4D97-AF65-F5344CB8AC3E}">
        <p14:creationId xmlns:p14="http://schemas.microsoft.com/office/powerpoint/2010/main" val="5900518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7">
            <a:extLst>
              <a:ext uri="{FF2B5EF4-FFF2-40B4-BE49-F238E27FC236}">
                <a16:creationId xmlns:a16="http://schemas.microsoft.com/office/drawing/2014/main" id="{4B4EBCE6-C0FB-4D19-9F4C-BF895612623B}"/>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8">
            <a:extLst>
              <a:ext uri="{FF2B5EF4-FFF2-40B4-BE49-F238E27FC236}">
                <a16:creationId xmlns:a16="http://schemas.microsoft.com/office/drawing/2014/main" id="{9F5027B6-0D94-4276-9808-0FACD06127B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9">
            <a:extLst>
              <a:ext uri="{FF2B5EF4-FFF2-40B4-BE49-F238E27FC236}">
                <a16:creationId xmlns:a16="http://schemas.microsoft.com/office/drawing/2014/main" id="{2B365F98-925B-4A57-B270-8FA2B1264144}"/>
              </a:ext>
            </a:extLst>
          </p:cNvPr>
          <p:cNvSpPr>
            <a:spLocks noGrp="1" noChangeArrowheads="1"/>
          </p:cNvSpPr>
          <p:nvPr>
            <p:ph type="sldNum" sz="quarter" idx="12"/>
          </p:nvPr>
        </p:nvSpPr>
        <p:spPr/>
        <p:txBody>
          <a:bodyPr/>
          <a:lstStyle>
            <a:lvl1pPr>
              <a:defRPr/>
            </a:lvl1pPr>
          </a:lstStyle>
          <a:p>
            <a:pPr>
              <a:defRPr/>
            </a:pPr>
            <a:fld id="{9044DC6C-9180-4733-9EFD-DE4E868A00DC}" type="slidenum">
              <a:rPr lang="en-GB" altLang="en-US"/>
              <a:pPr>
                <a:defRPr/>
              </a:pPr>
              <a:t>‹#›</a:t>
            </a:fld>
            <a:endParaRPr lang="en-GB" altLang="en-US"/>
          </a:p>
        </p:txBody>
      </p:sp>
    </p:spTree>
    <p:extLst>
      <p:ext uri="{BB962C8B-B14F-4D97-AF65-F5344CB8AC3E}">
        <p14:creationId xmlns:p14="http://schemas.microsoft.com/office/powerpoint/2010/main" val="1681400140"/>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60000"/>
                <a:lumOff val="40000"/>
              </a:schemeClr>
            </a:gs>
            <a:gs pos="100000">
              <a:schemeClr val="accent3">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50D56-9777-4882-BB78-B2CD677BE79C}" type="datetimeFigureOut">
              <a:rPr lang="en-GB" smtClean="0"/>
              <a:pPr/>
              <a:t>18/09/2023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FE81-9F1C-4F99-9537-B6F4D2F366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148B14D-FC02-4C5D-A294-85DD58A83994}"/>
              </a:ext>
            </a:extLst>
          </p:cNvPr>
          <p:cNvGrpSpPr>
            <a:grpSpLocks/>
          </p:cNvGrpSpPr>
          <p:nvPr/>
        </p:nvGrpSpPr>
        <p:grpSpPr bwMode="auto">
          <a:xfrm>
            <a:off x="-7938" y="-7938"/>
            <a:ext cx="9169401" cy="6873876"/>
            <a:chOff x="-8467" y="-8468"/>
            <a:chExt cx="9169805" cy="6874935"/>
          </a:xfrm>
        </p:grpSpPr>
        <p:cxnSp>
          <p:nvCxnSpPr>
            <p:cNvPr id="7" name="Straight Connector 6">
              <a:extLst>
                <a:ext uri="{FF2B5EF4-FFF2-40B4-BE49-F238E27FC236}">
                  <a16:creationId xmlns:a16="http://schemas.microsoft.com/office/drawing/2014/main" id="{360A6458-2D9D-4D30-99D7-68A45DD58A88}"/>
                </a:ext>
              </a:extLst>
            </p:cNvPr>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53B42CD-F151-4D09-8312-9310A70C9A6C}"/>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102D9E9-726C-4D38-A374-CD39D76873C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79016077-42FF-4543-A064-1EA0688B755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B1225C9-29B9-4E20-92DC-7911C071725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5F6C143-8F1D-4CC5-A874-82A096C5DCC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184A65C-D9D8-4B7E-9D61-F3B215EDBBE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E9C97A4D-6CE2-4C52-9E13-10B7F69C29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A9AF978-02C6-4C65-A9DA-6E54D67612A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56ADEC6-B110-44A5-AFB9-2DC33D283038}"/>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51EFEAAD-8596-4494-B8C4-8973CDAB004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5F7BEC32-7638-4030-941B-F40172C6ADF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9A0C65-089C-4C1D-8BF2-DC4E62E266E3}"/>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137D85CB-8AFF-4F64-9C07-67337ED61EB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617F825-7343-4480-A0AF-C69F56930CC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978B54A1-CE7B-4DD0-95C6-6A59B428B272}" type="slidenum">
              <a:rPr lang="en-GB" altLang="en-US"/>
              <a:pPr>
                <a:defRPr/>
              </a:pPr>
              <a:t>‹#›</a:t>
            </a:fld>
            <a:endParaRPr lang="en-GB" altLang="en-US"/>
          </a:p>
        </p:txBody>
      </p:sp>
    </p:spTree>
    <p:extLst>
      <p:ext uri="{BB962C8B-B14F-4D97-AF65-F5344CB8AC3E}">
        <p14:creationId xmlns:p14="http://schemas.microsoft.com/office/powerpoint/2010/main" val="36304027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amp;ehk=gmJB2TiXKrR0fQiO0XHLSg&amp;r=0&amp;pid=OfficeInsert"/><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ommons.wikimedia.org/wiki/File:Latin_cross_gold.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eylj.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mailto:absence@stjosephschalfont.school"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stjosephschalfont.schoo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541731"/>
            <a:ext cx="4163888" cy="722511"/>
          </a:xfrm>
        </p:spPr>
        <p:txBody>
          <a:bodyPr>
            <a:normAutofit fontScale="90000"/>
          </a:bodyPr>
          <a:lstStyle/>
          <a:p>
            <a:r>
              <a:rPr lang="en-GB" sz="6000" b="1" dirty="0">
                <a:solidFill>
                  <a:srgbClr val="008000"/>
                </a:solidFill>
              </a:rPr>
              <a:t>Welcome to Early Years</a:t>
            </a:r>
            <a:br>
              <a:rPr lang="en-GB" b="1" dirty="0">
                <a:solidFill>
                  <a:schemeClr val="accent3">
                    <a:lumMod val="50000"/>
                  </a:schemeClr>
                </a:solidFill>
              </a:rPr>
            </a:br>
            <a:br>
              <a:rPr lang="en-GB" b="1" dirty="0">
                <a:solidFill>
                  <a:schemeClr val="accent3">
                    <a:lumMod val="50000"/>
                  </a:schemeClr>
                </a:solidFill>
              </a:rPr>
            </a:br>
            <a:endParaRPr lang="en-GB" b="1" dirty="0">
              <a:solidFill>
                <a:schemeClr val="accent3">
                  <a:lumMod val="50000"/>
                </a:schemeClr>
              </a:solidFill>
            </a:endParaRPr>
          </a:p>
        </p:txBody>
      </p:sp>
      <p:pic>
        <p:nvPicPr>
          <p:cNvPr id="5" name="Picture 4" descr="https://s-media-cache-ak0.pinimg.com/736x/f4/ab/82/f4ab822ce26731623d66626f8f786d4f.jpg">
            <a:extLst>
              <a:ext uri="{FF2B5EF4-FFF2-40B4-BE49-F238E27FC236}">
                <a16:creationId xmlns:a16="http://schemas.microsoft.com/office/drawing/2014/main" id="{D430A36A-9D02-4B6C-9E40-A21F52225C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15954"/>
            <a:ext cx="3751943" cy="4051553"/>
          </a:xfrm>
          <a:prstGeom prst="rect">
            <a:avLst/>
          </a:prstGeom>
          <a:noFill/>
          <a:ln>
            <a:noFill/>
          </a:ln>
        </p:spPr>
      </p:pic>
      <p:sp>
        <p:nvSpPr>
          <p:cNvPr id="7" name="Text Box 75">
            <a:extLst>
              <a:ext uri="{FF2B5EF4-FFF2-40B4-BE49-F238E27FC236}">
                <a16:creationId xmlns:a16="http://schemas.microsoft.com/office/drawing/2014/main" id="{52B62D0B-BF29-4215-820D-837786CEEDA1}"/>
              </a:ext>
            </a:extLst>
          </p:cNvPr>
          <p:cNvSpPr txBox="1"/>
          <p:nvPr/>
        </p:nvSpPr>
        <p:spPr>
          <a:xfrm>
            <a:off x="-180528" y="692696"/>
            <a:ext cx="7486015" cy="2496820"/>
          </a:xfrm>
          <a:prstGeom prst="rect">
            <a:avLst/>
          </a:prstGeom>
          <a:noFill/>
          <a:ln>
            <a:noFill/>
          </a:ln>
          <a:effectLst>
            <a:glow rad="228600">
              <a:srgbClr val="C0504D">
                <a:satMod val="175000"/>
                <a:alpha val="40000"/>
              </a:srgbClr>
            </a:glow>
          </a:effectLst>
        </p:spPr>
        <p:txBody>
          <a:bodyPr rot="0" spcFirstLastPara="1" vert="horz" wrap="none" lIns="91440" tIns="45720" rIns="91440" bIns="45720" numCol="1" spcCol="0" rtlCol="0" fromWordArt="0" anchor="t" anchorCtr="0" forceAA="0" compatLnSpc="1">
            <a:prstTxWarp prst="textButton">
              <a:avLst/>
            </a:prstTxWarp>
            <a:spAutoFit/>
          </a:bodyPr>
          <a:lstStyle/>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St. Joseph’s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Love, Learn, Grow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t. Joseph's Catholic Primary School">
            <a:extLst>
              <a:ext uri="{FF2B5EF4-FFF2-40B4-BE49-F238E27FC236}">
                <a16:creationId xmlns:a16="http://schemas.microsoft.com/office/drawing/2014/main" id="{191D793B-BDAD-451D-981A-4CFFC4801681}"/>
              </a:ext>
            </a:extLst>
          </p:cNvPr>
          <p:cNvPicPr/>
          <p:nvPr/>
        </p:nvPicPr>
        <p:blipFill>
          <a:blip r:embed="rId3">
            <a:extLst>
              <a:ext uri="{28A0092B-C50C-407E-A947-70E740481C1C}">
                <a14:useLocalDpi xmlns:a14="http://schemas.microsoft.com/office/drawing/2010/main" val="0"/>
              </a:ext>
            </a:extLst>
          </a:blip>
          <a:srcRect r="76521"/>
          <a:stretch>
            <a:fillRect/>
          </a:stretch>
        </p:blipFill>
        <p:spPr bwMode="auto">
          <a:xfrm>
            <a:off x="6945447" y="260648"/>
            <a:ext cx="1519039" cy="18722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85787D-7A53-4246-A388-B7E839ED1E71}"/>
              </a:ext>
            </a:extLst>
          </p:cNvPr>
          <p:cNvSpPr txBox="1"/>
          <p:nvPr/>
        </p:nvSpPr>
        <p:spPr>
          <a:xfrm>
            <a:off x="1241276" y="-69692"/>
            <a:ext cx="6122504" cy="854080"/>
          </a:xfrm>
          <a:prstGeom prst="rect">
            <a:avLst/>
          </a:prstGeom>
          <a:noFill/>
        </p:spPr>
        <p:txBody>
          <a:bodyPr wrap="square" rtlCol="0">
            <a:spAutoFit/>
          </a:bodyPr>
          <a:lstStyle/>
          <a:p>
            <a:pPr algn="ctr"/>
            <a:r>
              <a:rPr lang="en-GB" sz="4950" b="1" i="1" u="sng" dirty="0">
                <a:solidFill>
                  <a:schemeClr val="bg1"/>
                </a:solidFill>
              </a:rPr>
              <a:t>Topics</a:t>
            </a:r>
            <a:r>
              <a:rPr lang="en-GB" sz="3000" dirty="0">
                <a:solidFill>
                  <a:srgbClr val="008000"/>
                </a:solidFill>
              </a:rPr>
              <a:t> </a:t>
            </a:r>
          </a:p>
        </p:txBody>
      </p:sp>
      <p:sp>
        <p:nvSpPr>
          <p:cNvPr id="3" name="TextBox 2">
            <a:extLst>
              <a:ext uri="{FF2B5EF4-FFF2-40B4-BE49-F238E27FC236}">
                <a16:creationId xmlns:a16="http://schemas.microsoft.com/office/drawing/2014/main" id="{1252DF72-5985-4C91-8C88-E9998082DA17}"/>
              </a:ext>
            </a:extLst>
          </p:cNvPr>
          <p:cNvSpPr txBox="1"/>
          <p:nvPr/>
        </p:nvSpPr>
        <p:spPr>
          <a:xfrm>
            <a:off x="1067295" y="620688"/>
            <a:ext cx="7723212" cy="6186309"/>
          </a:xfrm>
          <a:prstGeom prst="rect">
            <a:avLst/>
          </a:prstGeom>
          <a:noFill/>
        </p:spPr>
        <p:txBody>
          <a:bodyPr wrap="square" rtlCol="0">
            <a:spAutoFit/>
          </a:bodyPr>
          <a:lstStyle/>
          <a:p>
            <a:endParaRPr lang="en-GB" dirty="0"/>
          </a:p>
          <a:p>
            <a:endParaRPr lang="en-GB" dirty="0"/>
          </a:p>
          <a:p>
            <a:r>
              <a:rPr lang="en-GB" dirty="0">
                <a:solidFill>
                  <a:srgbClr val="FFC000"/>
                </a:solidFill>
              </a:rPr>
              <a:t>Advent 1 – Me and my community 		 Exploring Autumn </a:t>
            </a:r>
          </a:p>
          <a:p>
            <a:endParaRPr lang="en-GB" dirty="0"/>
          </a:p>
          <a:p>
            <a:endParaRPr lang="en-GB" dirty="0"/>
          </a:p>
          <a:p>
            <a:r>
              <a:rPr lang="en-GB" dirty="0">
                <a:solidFill>
                  <a:srgbClr val="7030A0"/>
                </a:solidFill>
              </a:rPr>
              <a:t>Advent 2 - Once upon a time			 Sparkle and Shine</a:t>
            </a:r>
          </a:p>
          <a:p>
            <a:endParaRPr lang="en-GB" dirty="0"/>
          </a:p>
          <a:p>
            <a:endParaRPr lang="en-GB" dirty="0"/>
          </a:p>
          <a:p>
            <a:r>
              <a:rPr lang="en-GB" dirty="0">
                <a:solidFill>
                  <a:srgbClr val="0070C0"/>
                </a:solidFill>
              </a:rPr>
              <a:t>Lent 1 – Starry night 			 Winter Wonderland </a:t>
            </a:r>
          </a:p>
          <a:p>
            <a:endParaRPr lang="en-GB" dirty="0"/>
          </a:p>
          <a:p>
            <a:endParaRPr lang="en-GB" dirty="0"/>
          </a:p>
          <a:p>
            <a:r>
              <a:rPr lang="en-GB" dirty="0">
                <a:solidFill>
                  <a:srgbClr val="FF0000"/>
                </a:solidFill>
              </a:rPr>
              <a:t>Lent 2 – Dangerous Dinosaurs 		 Puddles and Rainbows</a:t>
            </a:r>
          </a:p>
          <a:p>
            <a:endParaRPr lang="en-GB" dirty="0"/>
          </a:p>
          <a:p>
            <a:endParaRPr lang="en-GB" dirty="0"/>
          </a:p>
          <a:p>
            <a:r>
              <a:rPr lang="en-GB" dirty="0">
                <a:solidFill>
                  <a:srgbClr val="009900"/>
                </a:solidFill>
              </a:rPr>
              <a:t>Pentecost 1 – Sunshine and Flowers 		 Shadows and Reflections</a:t>
            </a:r>
          </a:p>
          <a:p>
            <a:r>
              <a:rPr lang="en-GB" dirty="0"/>
              <a:t> </a:t>
            </a:r>
          </a:p>
          <a:p>
            <a:endParaRPr lang="en-GB" dirty="0"/>
          </a:p>
          <a:p>
            <a:r>
              <a:rPr lang="en-GB" dirty="0">
                <a:solidFill>
                  <a:schemeClr val="accent5">
                    <a:lumMod val="75000"/>
                  </a:schemeClr>
                </a:solidFill>
              </a:rPr>
              <a:t>Pentecost 2 -  Big Wide World 		 Splash </a:t>
            </a:r>
          </a:p>
          <a:p>
            <a:endParaRPr lang="en-GB" dirty="0"/>
          </a:p>
          <a:p>
            <a:r>
              <a:rPr lang="en-GB" dirty="0"/>
              <a:t> </a:t>
            </a:r>
          </a:p>
          <a:p>
            <a:endParaRPr lang="en-GB" dirty="0"/>
          </a:p>
          <a:p>
            <a:endParaRPr lang="en-GB" dirty="0"/>
          </a:p>
        </p:txBody>
      </p:sp>
      <p:pic>
        <p:nvPicPr>
          <p:cNvPr id="5" name="Picture 4">
            <a:extLst>
              <a:ext uri="{FF2B5EF4-FFF2-40B4-BE49-F238E27FC236}">
                <a16:creationId xmlns:a16="http://schemas.microsoft.com/office/drawing/2014/main" id="{40624262-0BBA-4587-AEBE-8832D7049EF5}"/>
              </a:ext>
            </a:extLst>
          </p:cNvPr>
          <p:cNvPicPr>
            <a:picLocks noChangeAspect="1"/>
          </p:cNvPicPr>
          <p:nvPr/>
        </p:nvPicPr>
        <p:blipFill rotWithShape="1">
          <a:blip r:embed="rId2"/>
          <a:srcRect r="1951"/>
          <a:stretch/>
        </p:blipFill>
        <p:spPr>
          <a:xfrm>
            <a:off x="395536" y="980728"/>
            <a:ext cx="648802"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0BBF66-5871-4784-AAF1-C444786B5EAA}"/>
              </a:ext>
            </a:extLst>
          </p:cNvPr>
          <p:cNvPicPr>
            <a:picLocks noChangeAspect="1"/>
          </p:cNvPicPr>
          <p:nvPr/>
        </p:nvPicPr>
        <p:blipFill rotWithShape="1">
          <a:blip r:embed="rId3"/>
          <a:srcRect l="9091" r="9091"/>
          <a:stretch/>
        </p:blipFill>
        <p:spPr>
          <a:xfrm>
            <a:off x="4961606" y="1002335"/>
            <a:ext cx="720080" cy="62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BDEBA2B-2189-4919-A0BE-4AB0A90D9E03}"/>
              </a:ext>
            </a:extLst>
          </p:cNvPr>
          <p:cNvPicPr>
            <a:picLocks noChangeAspect="1"/>
          </p:cNvPicPr>
          <p:nvPr/>
        </p:nvPicPr>
        <p:blipFill>
          <a:blip r:embed="rId4"/>
          <a:stretch>
            <a:fillRect/>
          </a:stretch>
        </p:blipFill>
        <p:spPr>
          <a:xfrm>
            <a:off x="395535" y="1781067"/>
            <a:ext cx="648802" cy="66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04B5109-ACC7-4D2D-9B08-C8266B6C6E4A}"/>
              </a:ext>
            </a:extLst>
          </p:cNvPr>
          <p:cNvPicPr>
            <a:picLocks noChangeAspect="1"/>
          </p:cNvPicPr>
          <p:nvPr/>
        </p:nvPicPr>
        <p:blipFill>
          <a:blip r:embed="rId5"/>
          <a:stretch>
            <a:fillRect/>
          </a:stretch>
        </p:blipFill>
        <p:spPr>
          <a:xfrm>
            <a:off x="395533" y="2636912"/>
            <a:ext cx="648803"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C8A4D83-8B7D-409F-AD3E-E4587369D960}"/>
              </a:ext>
            </a:extLst>
          </p:cNvPr>
          <p:cNvPicPr>
            <a:picLocks noChangeAspect="1"/>
          </p:cNvPicPr>
          <p:nvPr/>
        </p:nvPicPr>
        <p:blipFill>
          <a:blip r:embed="rId6"/>
          <a:stretch>
            <a:fillRect/>
          </a:stretch>
        </p:blipFill>
        <p:spPr>
          <a:xfrm>
            <a:off x="4928901" y="3457353"/>
            <a:ext cx="752785" cy="74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5029865-02B8-41F2-9982-0D7180D1C4B5}"/>
              </a:ext>
            </a:extLst>
          </p:cNvPr>
          <p:cNvPicPr>
            <a:picLocks noChangeAspect="1"/>
          </p:cNvPicPr>
          <p:nvPr/>
        </p:nvPicPr>
        <p:blipFill>
          <a:blip r:embed="rId7"/>
          <a:stretch>
            <a:fillRect/>
          </a:stretch>
        </p:blipFill>
        <p:spPr>
          <a:xfrm>
            <a:off x="363540" y="3457353"/>
            <a:ext cx="712144" cy="74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4D0097DE-4697-4FE5-BFED-AA2E8CD159B8}"/>
              </a:ext>
            </a:extLst>
          </p:cNvPr>
          <p:cNvPicPr>
            <a:picLocks noChangeAspect="1"/>
          </p:cNvPicPr>
          <p:nvPr/>
        </p:nvPicPr>
        <p:blipFill>
          <a:blip r:embed="rId8"/>
          <a:stretch>
            <a:fillRect/>
          </a:stretch>
        </p:blipFill>
        <p:spPr>
          <a:xfrm>
            <a:off x="4930215" y="2582475"/>
            <a:ext cx="752784" cy="676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D584AA40-F1E8-46B8-B62B-DE3EE9DD215B}"/>
              </a:ext>
            </a:extLst>
          </p:cNvPr>
          <p:cNvPicPr>
            <a:picLocks noChangeAspect="1"/>
          </p:cNvPicPr>
          <p:nvPr/>
        </p:nvPicPr>
        <p:blipFill>
          <a:blip r:embed="rId9"/>
          <a:stretch>
            <a:fillRect/>
          </a:stretch>
        </p:blipFill>
        <p:spPr>
          <a:xfrm>
            <a:off x="4890866" y="4356748"/>
            <a:ext cx="771832" cy="735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AD2C4C5B-8DE2-46C8-80AA-0781C1C48315}"/>
              </a:ext>
            </a:extLst>
          </p:cNvPr>
          <p:cNvPicPr>
            <a:picLocks noChangeAspect="1"/>
          </p:cNvPicPr>
          <p:nvPr/>
        </p:nvPicPr>
        <p:blipFill>
          <a:blip r:embed="rId10"/>
          <a:stretch>
            <a:fillRect/>
          </a:stretch>
        </p:blipFill>
        <p:spPr>
          <a:xfrm>
            <a:off x="329502" y="4345421"/>
            <a:ext cx="771831" cy="755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956E3080-E4FC-4AE4-9B5B-700693A6735B}"/>
              </a:ext>
            </a:extLst>
          </p:cNvPr>
          <p:cNvPicPr>
            <a:picLocks noChangeAspect="1"/>
          </p:cNvPicPr>
          <p:nvPr/>
        </p:nvPicPr>
        <p:blipFill>
          <a:blip r:embed="rId11"/>
          <a:stretch>
            <a:fillRect/>
          </a:stretch>
        </p:blipFill>
        <p:spPr>
          <a:xfrm>
            <a:off x="295110" y="5246273"/>
            <a:ext cx="803438" cy="755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73EF1793-4B22-43A8-BE23-AD07A03B4FB6}"/>
              </a:ext>
            </a:extLst>
          </p:cNvPr>
          <p:cNvPicPr>
            <a:picLocks noChangeAspect="1"/>
          </p:cNvPicPr>
          <p:nvPr/>
        </p:nvPicPr>
        <p:blipFill>
          <a:blip r:embed="rId12"/>
          <a:stretch>
            <a:fillRect/>
          </a:stretch>
        </p:blipFill>
        <p:spPr>
          <a:xfrm>
            <a:off x="4878599" y="5278508"/>
            <a:ext cx="771832" cy="735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6C949914-9246-4E70-BFA4-3296AE6BD3EE}"/>
              </a:ext>
            </a:extLst>
          </p:cNvPr>
          <p:cNvPicPr>
            <a:picLocks noChangeAspect="1"/>
          </p:cNvPicPr>
          <p:nvPr/>
        </p:nvPicPr>
        <p:blipFill>
          <a:blip r:embed="rId13"/>
          <a:stretch>
            <a:fillRect/>
          </a:stretch>
        </p:blipFill>
        <p:spPr>
          <a:xfrm>
            <a:off x="4928900" y="1754349"/>
            <a:ext cx="752783" cy="641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295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85787D-7A53-4246-A388-B7E839ED1E71}"/>
              </a:ext>
            </a:extLst>
          </p:cNvPr>
          <p:cNvSpPr txBox="1"/>
          <p:nvPr/>
        </p:nvSpPr>
        <p:spPr>
          <a:xfrm>
            <a:off x="1241276" y="-69692"/>
            <a:ext cx="7075140" cy="1615827"/>
          </a:xfrm>
          <a:prstGeom prst="rect">
            <a:avLst/>
          </a:prstGeom>
          <a:noFill/>
        </p:spPr>
        <p:txBody>
          <a:bodyPr wrap="square" rtlCol="0">
            <a:spAutoFit/>
          </a:bodyPr>
          <a:lstStyle/>
          <a:p>
            <a:pPr algn="ctr"/>
            <a:r>
              <a:rPr lang="en-GB" sz="4950" b="1" u="sng" dirty="0">
                <a:solidFill>
                  <a:schemeClr val="bg1"/>
                </a:solidFill>
              </a:rPr>
              <a:t>A typical week in Preschool</a:t>
            </a:r>
            <a:r>
              <a:rPr lang="en-GB" sz="3000" u="sng" dirty="0">
                <a:solidFill>
                  <a:schemeClr val="bg1"/>
                </a:solidFill>
              </a:rPr>
              <a:t> </a:t>
            </a:r>
          </a:p>
        </p:txBody>
      </p:sp>
      <p:sp>
        <p:nvSpPr>
          <p:cNvPr id="2" name="Rectangle 1">
            <a:extLst>
              <a:ext uri="{FF2B5EF4-FFF2-40B4-BE49-F238E27FC236}">
                <a16:creationId xmlns:a16="http://schemas.microsoft.com/office/drawing/2014/main" id="{895672DA-A30F-4F75-842D-CA42786FFEC1}"/>
              </a:ext>
            </a:extLst>
          </p:cNvPr>
          <p:cNvSpPr/>
          <p:nvPr/>
        </p:nvSpPr>
        <p:spPr>
          <a:xfrm>
            <a:off x="471634" y="980728"/>
            <a:ext cx="7848872" cy="6124754"/>
          </a:xfrm>
          <a:prstGeom prst="rect">
            <a:avLst/>
          </a:prstGeom>
        </p:spPr>
        <p:txBody>
          <a:bodyPr wrap="square">
            <a:spAutoFit/>
          </a:bodyPr>
          <a:lstStyle/>
          <a:p>
            <a:pPr marL="285750" indent="-285750"/>
            <a:endParaRPr lang="en-GB" dirty="0">
              <a:latin typeface="Calibri" panose="020F0502020204030204" pitchFamily="34" charset="0"/>
              <a:cs typeface="Calibri" panose="020F0502020204030204" pitchFamily="34" charset="0"/>
            </a:endParaRPr>
          </a:p>
          <a:p>
            <a:pPr marL="285750" indent="-285750"/>
            <a:endParaRPr lang="en-GB"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Focus text</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Star number </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 fine and gross motor skill focus</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An Art activity </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A perfect Poem</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Class reading – daily big question</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Library visit </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Physical activity focus </a:t>
            </a:r>
          </a:p>
          <a:p>
            <a:pPr marL="457200" indent="-457200">
              <a:buFont typeface="Arial" panose="020B0604020202020204" pitchFamily="34" charset="0"/>
              <a:buChar char="•"/>
            </a:pPr>
            <a:r>
              <a:rPr lang="en-GB" sz="3200" dirty="0">
                <a:latin typeface="Calibri" panose="020F0502020204030204" pitchFamily="34" charset="0"/>
                <a:cs typeface="Calibri" panose="020F0502020204030204" pitchFamily="34" charset="0"/>
              </a:rPr>
              <a:t>Child led play through continuous provision</a:t>
            </a:r>
          </a:p>
          <a:p>
            <a:pPr marL="285750" indent="-285750"/>
            <a:r>
              <a:rPr lang="en-GB" sz="3200" dirty="0">
                <a:latin typeface="Calibri" panose="020F0502020204030204" pitchFamily="34" charset="0"/>
                <a:cs typeface="Calibri" panose="020F0502020204030204" pitchFamily="34" charset="0"/>
              </a:rPr>
              <a:t> </a:t>
            </a:r>
          </a:p>
          <a:p>
            <a:pPr marL="285750" indent="-285750"/>
            <a:endParaRPr lang="en-GB" dirty="0">
              <a:latin typeface="Calibri" panose="020F0502020204030204" pitchFamily="34" charset="0"/>
              <a:cs typeface="Calibri" panose="020F0502020204030204" pitchFamily="34" charset="0"/>
            </a:endParaRPr>
          </a:p>
          <a:p>
            <a:pPr marL="285750" indent="-285750"/>
            <a:r>
              <a:rPr lang="en-GB"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704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21"/>
            <a:ext cx="8229600" cy="1143000"/>
          </a:xfrm>
        </p:spPr>
        <p:txBody>
          <a:bodyPr/>
          <a:lstStyle/>
          <a:p>
            <a:r>
              <a:rPr lang="en-GB" b="1" u="sng" dirty="0">
                <a:solidFill>
                  <a:schemeClr val="bg1"/>
                </a:solidFill>
                <a:latin typeface="Calibri" panose="020F0502020204030204" pitchFamily="34" charset="0"/>
                <a:cs typeface="Calibri" panose="020F0502020204030204" pitchFamily="34" charset="0"/>
              </a:rPr>
              <a:t>A typical week in Reception</a:t>
            </a:r>
          </a:p>
        </p:txBody>
      </p:sp>
      <p:sp>
        <p:nvSpPr>
          <p:cNvPr id="3" name="Content Placeholder 2"/>
          <p:cNvSpPr>
            <a:spLocks noGrp="1"/>
          </p:cNvSpPr>
          <p:nvPr>
            <p:ph idx="1"/>
          </p:nvPr>
        </p:nvSpPr>
        <p:spPr>
          <a:xfrm>
            <a:off x="322993" y="1168121"/>
            <a:ext cx="8363807" cy="5328592"/>
          </a:xfrm>
        </p:spPr>
        <p:txBody>
          <a:bodyPr>
            <a:noAutofit/>
          </a:bodyPr>
          <a:lstStyle/>
          <a:p>
            <a:pPr marL="285750" indent="-285750"/>
            <a:r>
              <a:rPr lang="en-GB" dirty="0">
                <a:latin typeface="Calibri" panose="020F0502020204030204" pitchFamily="34" charset="0"/>
                <a:cs typeface="Calibri" panose="020F0502020204030204" pitchFamily="34" charset="0"/>
              </a:rPr>
              <a:t>Phonics and Funky Fingers daily</a:t>
            </a:r>
          </a:p>
          <a:p>
            <a:pPr marL="285750" indent="-285750"/>
            <a:r>
              <a:rPr lang="en-GB" dirty="0">
                <a:latin typeface="Calibri" panose="020F0502020204030204" pitchFamily="34" charset="0"/>
                <a:cs typeface="Calibri" panose="020F0502020204030204" pitchFamily="34" charset="0"/>
              </a:rPr>
              <a:t>English and Maths input and teacher led activity. Continuous provision set up for the week will reflect the learning from our lessons</a:t>
            </a:r>
          </a:p>
          <a:p>
            <a:pPr marL="285750" indent="-285750"/>
            <a:r>
              <a:rPr lang="en-GB" dirty="0">
                <a:latin typeface="Calibri" panose="020F0502020204030204" pitchFamily="34" charset="0"/>
                <a:cs typeface="Calibri" panose="020F0502020204030204" pitchFamily="34" charset="0"/>
              </a:rPr>
              <a:t>Topic input and activity three times a week</a:t>
            </a:r>
          </a:p>
          <a:p>
            <a:pPr marL="285750" indent="-285750"/>
            <a:r>
              <a:rPr lang="en-GB" dirty="0">
                <a:latin typeface="Calibri" panose="020F0502020204030204" pitchFamily="34" charset="0"/>
                <a:cs typeface="Calibri" panose="020F0502020204030204" pitchFamily="34" charset="0"/>
              </a:rPr>
              <a:t>RE twice a week</a:t>
            </a:r>
          </a:p>
          <a:p>
            <a:pPr marL="285750" indent="-285750"/>
            <a:r>
              <a:rPr lang="en-GB" dirty="0">
                <a:latin typeface="Calibri" panose="020F0502020204030204" pitchFamily="34" charset="0"/>
                <a:cs typeface="Calibri" panose="020F0502020204030204" pitchFamily="34" charset="0"/>
              </a:rPr>
              <a:t>Assemblies and Hymn practice </a:t>
            </a:r>
          </a:p>
          <a:p>
            <a:pPr marL="285750" indent="-285750"/>
            <a:r>
              <a:rPr lang="en-GB" dirty="0">
                <a:latin typeface="Calibri" panose="020F0502020204030204" pitchFamily="34" charset="0"/>
                <a:cs typeface="Calibri" panose="020F0502020204030204" pitchFamily="34" charset="0"/>
              </a:rPr>
              <a:t>PE once a week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581128"/>
            <a:ext cx="2026568" cy="1702998"/>
          </a:xfrm>
          <a:prstGeom prst="rect">
            <a:avLst/>
          </a:prstGeom>
        </p:spPr>
      </p:pic>
    </p:spTree>
    <p:extLst>
      <p:ext uri="{BB962C8B-B14F-4D97-AF65-F5344CB8AC3E}">
        <p14:creationId xmlns:p14="http://schemas.microsoft.com/office/powerpoint/2010/main" val="289229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d Write Inc">
            <a:extLst>
              <a:ext uri="{FF2B5EF4-FFF2-40B4-BE49-F238E27FC236}">
                <a16:creationId xmlns:a16="http://schemas.microsoft.com/office/drawing/2014/main" id="{21F466FF-E346-4DF4-9E17-1FC16205A4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16632"/>
            <a:ext cx="8593527" cy="3374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83F0E4-88EF-40B7-84DA-77F010CFEC00}"/>
              </a:ext>
            </a:extLst>
          </p:cNvPr>
          <p:cNvSpPr txBox="1"/>
          <p:nvPr/>
        </p:nvSpPr>
        <p:spPr>
          <a:xfrm>
            <a:off x="467544" y="4139780"/>
            <a:ext cx="8305495" cy="2154436"/>
          </a:xfrm>
          <a:prstGeom prst="rect">
            <a:avLst/>
          </a:prstGeom>
          <a:noFill/>
        </p:spPr>
        <p:txBody>
          <a:bodyPr wrap="square" rtlCol="0">
            <a:spAutoFit/>
          </a:bodyPr>
          <a:lstStyle/>
          <a:p>
            <a:pPr marL="285750" indent="-285750">
              <a:buFont typeface="Arial" panose="020B0604020202020204" pitchFamily="34" charset="0"/>
              <a:buChar char="•"/>
            </a:pPr>
            <a:r>
              <a:rPr lang="en-GB" sz="2000" dirty="0"/>
              <a:t>Assessments – baseline currently underway</a:t>
            </a:r>
          </a:p>
          <a:p>
            <a:pPr marL="285750" indent="-285750">
              <a:buFont typeface="Arial" panose="020B0604020202020204" pitchFamily="34" charset="0"/>
              <a:buChar char="•"/>
            </a:pPr>
            <a:r>
              <a:rPr lang="en-GB" sz="2000" dirty="0"/>
              <a:t>Targeted groups to develop knowledge of phonic sounds.  </a:t>
            </a:r>
          </a:p>
          <a:p>
            <a:pPr marL="285750" indent="-285750">
              <a:buFont typeface="Arial" panose="020B0604020202020204" pitchFamily="34" charset="0"/>
              <a:buChar char="•"/>
            </a:pPr>
            <a:r>
              <a:rPr lang="en-GB" sz="2000" dirty="0"/>
              <a:t>Speed recognition / decoding in words and encoding for spelling.  </a:t>
            </a:r>
          </a:p>
          <a:p>
            <a:pPr marL="285750" indent="-285750">
              <a:buFont typeface="Arial" panose="020B0604020202020204" pitchFamily="34" charset="0"/>
              <a:buChar char="•"/>
            </a:pPr>
            <a:r>
              <a:rPr lang="en-GB" sz="2000" dirty="0"/>
              <a:t>Daily sessions</a:t>
            </a:r>
            <a:endParaRPr lang="en-GB" dirty="0"/>
          </a:p>
          <a:p>
            <a:endParaRPr lang="en-GB" dirty="0"/>
          </a:p>
          <a:p>
            <a:pPr algn="ctr"/>
            <a:r>
              <a:rPr lang="en-GB" b="1" dirty="0">
                <a:solidFill>
                  <a:srgbClr val="FF0000"/>
                </a:solidFill>
              </a:rPr>
              <a:t>Parents’ workshop– encourage you to make every effort to attend this session.</a:t>
            </a:r>
          </a:p>
          <a:p>
            <a:pPr algn="ctr"/>
            <a:r>
              <a:rPr lang="en-GB" b="1" dirty="0">
                <a:solidFill>
                  <a:srgbClr val="FF0000"/>
                </a:solidFill>
              </a:rPr>
              <a:t> Thursday 28</a:t>
            </a:r>
            <a:r>
              <a:rPr lang="en-GB" b="1" baseline="30000" dirty="0">
                <a:solidFill>
                  <a:srgbClr val="FF0000"/>
                </a:solidFill>
              </a:rPr>
              <a:t>th</a:t>
            </a:r>
            <a:r>
              <a:rPr lang="en-GB" b="1" dirty="0">
                <a:solidFill>
                  <a:srgbClr val="FF0000"/>
                </a:solidFill>
              </a:rPr>
              <a:t> September 6.00pm </a:t>
            </a:r>
          </a:p>
        </p:txBody>
      </p:sp>
    </p:spTree>
    <p:extLst>
      <p:ext uri="{BB962C8B-B14F-4D97-AF65-F5344CB8AC3E}">
        <p14:creationId xmlns:p14="http://schemas.microsoft.com/office/powerpoint/2010/main" val="7194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escription: C:\Users\head\Desktop\values 4">
            <a:extLst>
              <a:ext uri="{FF2B5EF4-FFF2-40B4-BE49-F238E27FC236}">
                <a16:creationId xmlns:a16="http://schemas.microsoft.com/office/drawing/2014/main" id="{E6703C14-5C1E-4261-9E6B-02C3B3848FE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260648"/>
            <a:ext cx="2304256" cy="17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27B70A8-9484-4E3E-AF74-EE00D954A211}"/>
              </a:ext>
            </a:extLst>
          </p:cNvPr>
          <p:cNvGraphicFramePr>
            <a:graphicFrameLocks noGrp="1"/>
          </p:cNvGraphicFramePr>
          <p:nvPr>
            <p:extLst>
              <p:ext uri="{D42A27DB-BD31-4B8C-83A1-F6EECF244321}">
                <p14:modId xmlns:p14="http://schemas.microsoft.com/office/powerpoint/2010/main" val="641949020"/>
              </p:ext>
            </p:extLst>
          </p:nvPr>
        </p:nvGraphicFramePr>
        <p:xfrm>
          <a:off x="107504" y="2283728"/>
          <a:ext cx="8928992" cy="4408107"/>
        </p:xfrm>
        <a:graphic>
          <a:graphicData uri="http://schemas.openxmlformats.org/drawingml/2006/table">
            <a:tbl>
              <a:tblPr firstRow="1" firstCol="1" bandRow="1"/>
              <a:tblGrid>
                <a:gridCol w="8928992">
                  <a:extLst>
                    <a:ext uri="{9D8B030D-6E8A-4147-A177-3AD203B41FA5}">
                      <a16:colId xmlns:a16="http://schemas.microsoft.com/office/drawing/2014/main" val="4035489360"/>
                    </a:ext>
                  </a:extLst>
                </a:gridCol>
              </a:tblGrid>
              <a:tr h="0">
                <a:tc>
                  <a:txBody>
                    <a:bodyPr/>
                    <a:lstStyle/>
                    <a:p>
                      <a:pPr algn="ctr">
                        <a:lnSpc>
                          <a:spcPct val="115000"/>
                        </a:lnSpc>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For a safe and happy school, we are expected to:</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Arrive at school on time.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pride in our school building.</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Wear our school uniform with pride.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Look after our belongings.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 truthful, well-mannered and kind.</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 responsibly and set a good example for others.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responsibility for our actions in school, on trips and online.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Keep our school litter free.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Exercise self-control.</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544729913"/>
                  </a:ext>
                </a:extLst>
              </a:tr>
            </a:tbl>
          </a:graphicData>
        </a:graphic>
      </p:graphicFrame>
      <p:sp>
        <p:nvSpPr>
          <p:cNvPr id="5" name="Title 1">
            <a:extLst>
              <a:ext uri="{FF2B5EF4-FFF2-40B4-BE49-F238E27FC236}">
                <a16:creationId xmlns:a16="http://schemas.microsoft.com/office/drawing/2014/main" id="{6D9D7599-973D-454D-A355-85AC3DBFC9F8}"/>
              </a:ext>
            </a:extLst>
          </p:cNvPr>
          <p:cNvSpPr txBox="1">
            <a:spLocks/>
          </p:cNvSpPr>
          <p:nvPr/>
        </p:nvSpPr>
        <p:spPr>
          <a:xfrm>
            <a:off x="914400" y="70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u="sng" dirty="0">
                <a:solidFill>
                  <a:schemeClr val="bg1"/>
                </a:solidFill>
              </a:rPr>
              <a:t>Expectations</a:t>
            </a:r>
          </a:p>
        </p:txBody>
      </p:sp>
    </p:spTree>
    <p:extLst>
      <p:ext uri="{BB962C8B-B14F-4D97-AF65-F5344CB8AC3E}">
        <p14:creationId xmlns:p14="http://schemas.microsoft.com/office/powerpoint/2010/main" val="10805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a:solidFill>
                  <a:schemeClr val="bg1"/>
                </a:solidFill>
              </a:rPr>
              <a:t>End of day procedures</a:t>
            </a:r>
            <a:endParaRPr lang="en-GB" u="sng" dirty="0">
              <a:solidFill>
                <a:schemeClr val="bg1"/>
              </a:solidFill>
            </a:endParaRPr>
          </a:p>
        </p:txBody>
      </p:sp>
      <p:sp>
        <p:nvSpPr>
          <p:cNvPr id="3" name="Content Placeholder 2"/>
          <p:cNvSpPr>
            <a:spLocks noGrp="1"/>
          </p:cNvSpPr>
          <p:nvPr>
            <p:ph idx="1"/>
          </p:nvPr>
        </p:nvSpPr>
        <p:spPr>
          <a:xfrm>
            <a:off x="143508" y="1340768"/>
            <a:ext cx="8856984" cy="4525963"/>
          </a:xfrm>
        </p:spPr>
        <p:txBody>
          <a:bodyPr>
            <a:normAutofit/>
          </a:bodyPr>
          <a:lstStyle/>
          <a:p>
            <a:r>
              <a:rPr lang="en-US" u="sng" dirty="0"/>
              <a:t>Passwords </a:t>
            </a:r>
            <a:r>
              <a:rPr lang="en-US" dirty="0"/>
              <a:t>to be confirmed with new class teacher – important for other people collecting your child.</a:t>
            </a:r>
            <a:endParaRPr lang="en-US" sz="1200" dirty="0"/>
          </a:p>
          <a:p>
            <a:pPr marL="0" indent="0">
              <a:buNone/>
            </a:pPr>
            <a:endParaRPr lang="en-US" dirty="0"/>
          </a:p>
          <a:p>
            <a:r>
              <a:rPr lang="en-US" dirty="0"/>
              <a:t>Contact details regularly updated</a:t>
            </a:r>
            <a:r>
              <a:rPr lang="en-GB" dirty="0"/>
              <a:t> via the school office.</a:t>
            </a:r>
          </a:p>
          <a:p>
            <a:pPr marL="0" indent="0">
              <a:buNone/>
            </a:pPr>
            <a:endParaRPr lang="en-US" dirty="0"/>
          </a:p>
          <a:p>
            <a:r>
              <a:rPr lang="en-US" dirty="0"/>
              <a:t>Children will only be released to those over the age of 16 (Years EYFS – Year 4). </a:t>
            </a:r>
          </a:p>
        </p:txBody>
      </p:sp>
    </p:spTree>
    <p:extLst>
      <p:ext uri="{BB962C8B-B14F-4D97-AF65-F5344CB8AC3E}">
        <p14:creationId xmlns:p14="http://schemas.microsoft.com/office/powerpoint/2010/main" val="286296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E3BA81-FF83-4871-BBEB-957FAC4B9CE5}"/>
              </a:ext>
            </a:extLst>
          </p:cNvPr>
          <p:cNvSpPr txBox="1"/>
          <p:nvPr/>
        </p:nvSpPr>
        <p:spPr>
          <a:xfrm>
            <a:off x="2411150" y="-30900"/>
            <a:ext cx="6120680" cy="707886"/>
          </a:xfrm>
          <a:prstGeom prst="rect">
            <a:avLst/>
          </a:prstGeom>
          <a:noFill/>
        </p:spPr>
        <p:txBody>
          <a:bodyPr wrap="square" rtlCol="0">
            <a:spAutoFit/>
          </a:bodyPr>
          <a:lstStyle/>
          <a:p>
            <a:r>
              <a:rPr lang="en-GB" sz="4000" b="1" u="sng" dirty="0">
                <a:solidFill>
                  <a:schemeClr val="bg1"/>
                </a:solidFill>
              </a:rPr>
              <a:t>Key Information </a:t>
            </a:r>
          </a:p>
        </p:txBody>
      </p:sp>
      <p:sp>
        <p:nvSpPr>
          <p:cNvPr id="4" name="TextBox 3">
            <a:extLst>
              <a:ext uri="{FF2B5EF4-FFF2-40B4-BE49-F238E27FC236}">
                <a16:creationId xmlns:a16="http://schemas.microsoft.com/office/drawing/2014/main" id="{B5C222C5-4193-4BE2-9093-9001533FD25E}"/>
              </a:ext>
            </a:extLst>
          </p:cNvPr>
          <p:cNvSpPr txBox="1"/>
          <p:nvPr/>
        </p:nvSpPr>
        <p:spPr>
          <a:xfrm>
            <a:off x="626232" y="662043"/>
            <a:ext cx="7690183" cy="61555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Ensuring children are on time for school and at school every day- school is open from 8.30am (all absences must be reported to the school office via telephone or email by 9am)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Ruck sack containing reading folder </a:t>
            </a:r>
            <a:r>
              <a:rPr lang="en-GB" b="1" dirty="0">
                <a:latin typeface="Arial" panose="020B0604020202020204" pitchFamily="34" charset="0"/>
                <a:cs typeface="Arial" panose="020B0604020202020204" pitchFamily="34" charset="0"/>
              </a:rPr>
              <a:t>every day. (Reception)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Labelled P.E. kit. and school uniform. </a:t>
            </a:r>
            <a:r>
              <a:rPr lang="en-GB" b="1" dirty="0">
                <a:latin typeface="Arial" panose="020B0604020202020204" pitchFamily="34" charset="0"/>
                <a:cs typeface="Arial" panose="020B0604020202020204" pitchFamily="34" charset="0"/>
              </a:rPr>
              <a:t>(Reception)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Named water bottle</a:t>
            </a:r>
            <a:r>
              <a:rPr lang="en-GB" b="1" dirty="0">
                <a:latin typeface="Arial" panose="020B0604020202020204" pitchFamily="34" charset="0"/>
                <a:cs typeface="Arial" panose="020B0604020202020204" pitchFamily="34" charset="0"/>
              </a:rPr>
              <a:t>.(EYFS)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Coat </a:t>
            </a:r>
            <a:r>
              <a:rPr lang="en-GB" b="1" dirty="0">
                <a:latin typeface="Arial" panose="020B0604020202020204" pitchFamily="34" charset="0"/>
                <a:cs typeface="Arial" panose="020B0604020202020204" pitchFamily="34" charset="0"/>
              </a:rPr>
              <a:t>every day (uniform policy). (EYFS)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Wellies in a named bag. </a:t>
            </a:r>
            <a:r>
              <a:rPr lang="en-GB" b="1" dirty="0">
                <a:latin typeface="Arial" panose="020B0604020202020204" pitchFamily="34" charset="0"/>
                <a:cs typeface="Arial" panose="020B0604020202020204" pitchFamily="34" charset="0"/>
              </a:rPr>
              <a:t>(EYFS)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Sun hat and sun cream applied at home in the summer.</a:t>
            </a:r>
            <a:r>
              <a:rPr lang="en-GB" b="1" dirty="0">
                <a:latin typeface="Arial" panose="020B0604020202020204" pitchFamily="34" charset="0"/>
                <a:cs typeface="Arial" panose="020B0604020202020204" pitchFamily="34" charset="0"/>
              </a:rPr>
              <a:t> (EYFS)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No toys </a:t>
            </a:r>
            <a:r>
              <a:rPr lang="en-GB" dirty="0">
                <a:latin typeface="Arial" panose="020B0604020202020204" pitchFamily="34" charset="0"/>
                <a:cs typeface="Arial" panose="020B0604020202020204" pitchFamily="34" charset="0"/>
              </a:rPr>
              <a:t>from home.</a:t>
            </a:r>
            <a:r>
              <a:rPr lang="en-GB" b="1" dirty="0">
                <a:latin typeface="Arial" panose="020B0604020202020204" pitchFamily="34" charset="0"/>
                <a:cs typeface="Arial" panose="020B0604020202020204" pitchFamily="34" charset="0"/>
              </a:rPr>
              <a:t> (EYFS)</a:t>
            </a:r>
            <a:r>
              <a:rPr lang="en-GB" dirty="0">
                <a:latin typeface="Calibri" panose="020F0502020204030204" pitchFamily="34" charset="0"/>
                <a:cs typeface="Calibri" panose="020F0502020204030204" pitchFamily="34" charset="0"/>
              </a:rPr>
              <a:t> </a:t>
            </a:r>
          </a:p>
          <a:p>
            <a:endParaRPr lang="en-GB"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42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48DBCE-4F33-4C2F-9988-71E932059B36}"/>
              </a:ext>
            </a:extLst>
          </p:cNvPr>
          <p:cNvGraphicFramePr>
            <a:graphicFrameLocks noGrp="1"/>
          </p:cNvGraphicFramePr>
          <p:nvPr>
            <p:extLst>
              <p:ext uri="{D42A27DB-BD31-4B8C-83A1-F6EECF244321}">
                <p14:modId xmlns:p14="http://schemas.microsoft.com/office/powerpoint/2010/main" val="613923393"/>
              </p:ext>
            </p:extLst>
          </p:nvPr>
        </p:nvGraphicFramePr>
        <p:xfrm>
          <a:off x="467544" y="188640"/>
          <a:ext cx="8064896" cy="6865541"/>
        </p:xfrm>
        <a:graphic>
          <a:graphicData uri="http://schemas.openxmlformats.org/drawingml/2006/table">
            <a:tbl>
              <a:tblPr firstRow="1" firstCol="1" bandRow="1" bandCol="1"/>
              <a:tblGrid>
                <a:gridCol w="2571763">
                  <a:extLst>
                    <a:ext uri="{9D8B030D-6E8A-4147-A177-3AD203B41FA5}">
                      <a16:colId xmlns:a16="http://schemas.microsoft.com/office/drawing/2014/main" val="1994655198"/>
                    </a:ext>
                  </a:extLst>
                </a:gridCol>
                <a:gridCol w="5493133">
                  <a:extLst>
                    <a:ext uri="{9D8B030D-6E8A-4147-A177-3AD203B41FA5}">
                      <a16:colId xmlns:a16="http://schemas.microsoft.com/office/drawing/2014/main" val="1720831515"/>
                    </a:ext>
                  </a:extLst>
                </a:gridCol>
              </a:tblGrid>
              <a:tr h="825474">
                <a:tc gridSpan="2">
                  <a:txBody>
                    <a:bodyPr/>
                    <a:lstStyle/>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Term Dates 2023 / 2024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hMerge="1">
                  <a:txBody>
                    <a:bodyPr/>
                    <a:lstStyle/>
                    <a:p>
                      <a:endParaRPr lang="en-GB"/>
                    </a:p>
                  </a:txBody>
                  <a:tcPr/>
                </a:tc>
                <a:extLst>
                  <a:ext uri="{0D108BD9-81ED-4DB2-BD59-A6C34878D82A}">
                    <a16:rowId xmlns:a16="http://schemas.microsoft.com/office/drawing/2014/main" val="59788917"/>
                  </a:ext>
                </a:extLst>
              </a:tr>
              <a:tr h="2096470">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Advent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Tuesday 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 Wednesday 20</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December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October – Friday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November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Welcome Liturgy – Monday 16</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October 1:45pm</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Thursday 28</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6.00pm –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RWInc</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(Reception)</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Visits from Special people in our community - TBC</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689149"/>
                  </a:ext>
                </a:extLst>
              </a:tr>
              <a:tr h="1650947">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Wednesday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January – Thursday 28th March</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12th February   </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Friday 16</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February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Living Eggs - TBC</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391464"/>
                  </a:ext>
                </a:extLst>
              </a:tr>
              <a:tr h="2096470">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Pentecost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April – Friday 19th July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27</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May -Friday 31</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Preschool - Forest School</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Reception - Willows Farm – TBC</a:t>
                      </a:r>
                    </a:p>
                    <a:p>
                      <a:pPr algn="ct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598842"/>
                  </a:ext>
                </a:extLst>
              </a:tr>
            </a:tbl>
          </a:graphicData>
        </a:graphic>
      </p:graphicFrame>
    </p:spTree>
    <p:extLst>
      <p:ext uri="{BB962C8B-B14F-4D97-AF65-F5344CB8AC3E}">
        <p14:creationId xmlns:p14="http://schemas.microsoft.com/office/powerpoint/2010/main" val="75247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34DB8-C1D0-42C1-BBC3-B05D158DA03E}"/>
              </a:ext>
            </a:extLst>
          </p:cNvPr>
          <p:cNvSpPr txBox="1"/>
          <p:nvPr/>
        </p:nvSpPr>
        <p:spPr>
          <a:xfrm>
            <a:off x="1871700" y="188640"/>
            <a:ext cx="5400600" cy="707886"/>
          </a:xfrm>
          <a:prstGeom prst="rect">
            <a:avLst/>
          </a:prstGeom>
          <a:noFill/>
        </p:spPr>
        <p:txBody>
          <a:bodyPr wrap="square" rtlCol="0">
            <a:spAutoFit/>
          </a:bodyPr>
          <a:lstStyle/>
          <a:p>
            <a:pPr algn="ctr"/>
            <a:r>
              <a:rPr lang="en-GB" sz="4000" b="1" u="sng" dirty="0">
                <a:solidFill>
                  <a:schemeClr val="bg1"/>
                </a:solidFill>
              </a:rPr>
              <a:t>Stronger together</a:t>
            </a:r>
          </a:p>
        </p:txBody>
      </p:sp>
      <p:pic>
        <p:nvPicPr>
          <p:cNvPr id="3" name="Picture 2">
            <a:extLst>
              <a:ext uri="{FF2B5EF4-FFF2-40B4-BE49-F238E27FC236}">
                <a16:creationId xmlns:a16="http://schemas.microsoft.com/office/drawing/2014/main" id="{8F01B09D-A0E7-4D5B-89C3-5227AD36356C}"/>
              </a:ext>
            </a:extLst>
          </p:cNvPr>
          <p:cNvPicPr>
            <a:picLocks noChangeAspect="1"/>
          </p:cNvPicPr>
          <p:nvPr/>
        </p:nvPicPr>
        <p:blipFill>
          <a:blip r:embed="rId2"/>
          <a:stretch>
            <a:fillRect/>
          </a:stretch>
        </p:blipFill>
        <p:spPr>
          <a:xfrm>
            <a:off x="1403648" y="1844824"/>
            <a:ext cx="6227251" cy="3312368"/>
          </a:xfrm>
          <a:prstGeom prst="rect">
            <a:avLst/>
          </a:prstGeom>
        </p:spPr>
      </p:pic>
    </p:spTree>
    <p:extLst>
      <p:ext uri="{BB962C8B-B14F-4D97-AF65-F5344CB8AC3E}">
        <p14:creationId xmlns:p14="http://schemas.microsoft.com/office/powerpoint/2010/main" val="216397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60F40A-7A92-4796-97C8-7E882D7BCC44}"/>
              </a:ext>
            </a:extLst>
          </p:cNvPr>
          <p:cNvSpPr txBox="1"/>
          <p:nvPr/>
        </p:nvSpPr>
        <p:spPr>
          <a:xfrm>
            <a:off x="1691680" y="-30900"/>
            <a:ext cx="5400600" cy="707886"/>
          </a:xfrm>
          <a:prstGeom prst="rect">
            <a:avLst/>
          </a:prstGeom>
          <a:noFill/>
        </p:spPr>
        <p:txBody>
          <a:bodyPr wrap="square" rtlCol="0">
            <a:spAutoFit/>
          </a:bodyPr>
          <a:lstStyle/>
          <a:p>
            <a:pPr algn="ctr"/>
            <a:r>
              <a:rPr lang="en-GB" sz="4000" b="1" u="sng" dirty="0">
                <a:solidFill>
                  <a:schemeClr val="bg1"/>
                </a:solidFill>
              </a:rPr>
              <a:t>Newsletter</a:t>
            </a:r>
          </a:p>
        </p:txBody>
      </p:sp>
      <p:pic>
        <p:nvPicPr>
          <p:cNvPr id="4" name="Picture 3">
            <a:extLst>
              <a:ext uri="{FF2B5EF4-FFF2-40B4-BE49-F238E27FC236}">
                <a16:creationId xmlns:a16="http://schemas.microsoft.com/office/drawing/2014/main" id="{4489AAC8-75D9-424C-8855-3EAE289FBF50}"/>
              </a:ext>
            </a:extLst>
          </p:cNvPr>
          <p:cNvPicPr>
            <a:picLocks noChangeAspect="1"/>
          </p:cNvPicPr>
          <p:nvPr/>
        </p:nvPicPr>
        <p:blipFill>
          <a:blip r:embed="rId2"/>
          <a:stretch>
            <a:fillRect/>
          </a:stretch>
        </p:blipFill>
        <p:spPr>
          <a:xfrm>
            <a:off x="208256" y="836712"/>
            <a:ext cx="8727488" cy="5560326"/>
          </a:xfrm>
          <a:prstGeom prst="rect">
            <a:avLst/>
          </a:prstGeom>
        </p:spPr>
      </p:pic>
    </p:spTree>
    <p:extLst>
      <p:ext uri="{BB962C8B-B14F-4D97-AF65-F5344CB8AC3E}">
        <p14:creationId xmlns:p14="http://schemas.microsoft.com/office/powerpoint/2010/main" val="153757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332656"/>
            <a:ext cx="8424936" cy="619268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683568" y="1395447"/>
            <a:ext cx="6912768" cy="4493538"/>
          </a:xfrm>
          <a:prstGeom prst="rect">
            <a:avLst/>
          </a:prstGeom>
        </p:spPr>
        <p:txBody>
          <a:bodyPr wrap="square">
            <a:spAutoFit/>
          </a:bodyPr>
          <a:lstStyle/>
          <a:p>
            <a:pPr defTabSz="257175">
              <a:defRPr/>
            </a:pPr>
            <a:r>
              <a:rPr lang="en-GB" sz="2600" b="1" dirty="0">
                <a:solidFill>
                  <a:schemeClr val="bg1"/>
                </a:solidFill>
                <a:latin typeface="Calibri" panose="020F0502020204030204" pitchFamily="34" charset="0"/>
              </a:rPr>
              <a:t>Our School Prayer </a:t>
            </a:r>
            <a:endParaRPr lang="en-GB" sz="2600" dirty="0">
              <a:solidFill>
                <a:schemeClr val="bg1"/>
              </a:solidFill>
              <a:latin typeface="Calibri" panose="020F0502020204030204" pitchFamily="34" charset="0"/>
            </a:endParaRP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Joseph’s is our school. </a:t>
            </a:r>
          </a:p>
          <a:p>
            <a:pPr defTabSz="257175">
              <a:defRPr/>
            </a:pPr>
            <a:r>
              <a:rPr lang="en-GB" sz="2600" b="1" dirty="0">
                <a:solidFill>
                  <a:schemeClr val="bg1"/>
                </a:solidFill>
                <a:latin typeface="Calibri" panose="020F0502020204030204" pitchFamily="34" charset="0"/>
              </a:rPr>
              <a:t>T</a:t>
            </a:r>
            <a:r>
              <a:rPr lang="en-GB" sz="2600" dirty="0">
                <a:solidFill>
                  <a:schemeClr val="bg1"/>
                </a:solidFill>
                <a:latin typeface="Calibri" panose="020F0502020204030204" pitchFamily="34" charset="0"/>
              </a:rPr>
              <a:t>each us Lord, to Love, Learn and Grow together.</a:t>
            </a:r>
          </a:p>
          <a:p>
            <a:pPr defTabSz="257175">
              <a:defRPr/>
            </a:pPr>
            <a:r>
              <a:rPr lang="en-GB" sz="2600" b="1" dirty="0">
                <a:solidFill>
                  <a:schemeClr val="bg1"/>
                </a:solidFill>
                <a:latin typeface="Calibri" panose="020F0502020204030204" pitchFamily="34" charset="0"/>
              </a:rPr>
              <a:t>J</a:t>
            </a:r>
            <a:r>
              <a:rPr lang="en-GB" sz="2600" dirty="0">
                <a:solidFill>
                  <a:schemeClr val="bg1"/>
                </a:solidFill>
                <a:latin typeface="Calibri" panose="020F0502020204030204" pitchFamily="34" charset="0"/>
              </a:rPr>
              <a:t>ust as you guided your beloved son, Jesus. </a:t>
            </a:r>
          </a:p>
          <a:p>
            <a:pPr defTabSz="257175">
              <a:defRPr/>
            </a:pPr>
            <a:r>
              <a:rPr lang="en-GB" sz="2600" b="1" dirty="0">
                <a:solidFill>
                  <a:schemeClr val="bg1"/>
                </a:solidFill>
                <a:latin typeface="Calibri" panose="020F0502020204030204" pitchFamily="34" charset="0"/>
              </a:rPr>
              <a:t>O</a:t>
            </a:r>
            <a:r>
              <a:rPr lang="en-GB" sz="2600" dirty="0">
                <a:solidFill>
                  <a:schemeClr val="bg1"/>
                </a:solidFill>
                <a:latin typeface="Calibri" panose="020F0502020204030204" pitchFamily="34" charset="0"/>
              </a:rPr>
              <a:t>pen our hearts to your plans for us and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how us your path to follow. </a:t>
            </a:r>
          </a:p>
          <a:p>
            <a:pPr defTabSz="257175">
              <a:defRPr/>
            </a:pPr>
            <a:r>
              <a:rPr lang="en-GB" sz="2600" b="1" dirty="0">
                <a:solidFill>
                  <a:schemeClr val="bg1"/>
                </a:solidFill>
                <a:latin typeface="Calibri" panose="020F0502020204030204" pitchFamily="34" charset="0"/>
              </a:rPr>
              <a:t>E</a:t>
            </a:r>
            <a:r>
              <a:rPr lang="en-GB" sz="2600" dirty="0">
                <a:solidFill>
                  <a:schemeClr val="bg1"/>
                </a:solidFill>
                <a:latin typeface="Calibri" panose="020F0502020204030204" pitchFamily="34" charset="0"/>
              </a:rPr>
              <a:t>ach day, help us to feel your presence among us, </a:t>
            </a:r>
          </a:p>
          <a:p>
            <a:pPr defTabSz="257175">
              <a:defRPr/>
            </a:pPr>
            <a:r>
              <a:rPr lang="en-GB" sz="2600" b="1" dirty="0">
                <a:solidFill>
                  <a:schemeClr val="bg1"/>
                </a:solidFill>
                <a:latin typeface="Calibri" panose="020F0502020204030204" pitchFamily="34" charset="0"/>
              </a:rPr>
              <a:t>P</a:t>
            </a:r>
            <a:r>
              <a:rPr lang="en-GB" sz="2600" dirty="0">
                <a:solidFill>
                  <a:schemeClr val="bg1"/>
                </a:solidFill>
                <a:latin typeface="Calibri" panose="020F0502020204030204" pitchFamily="34" charset="0"/>
              </a:rPr>
              <a:t>rotecting us on our journey. </a:t>
            </a:r>
          </a:p>
          <a:p>
            <a:pPr defTabSz="257175">
              <a:defRPr/>
            </a:pPr>
            <a:r>
              <a:rPr lang="en-GB" sz="2600" b="1" dirty="0">
                <a:solidFill>
                  <a:schemeClr val="bg1"/>
                </a:solidFill>
                <a:latin typeface="Calibri" panose="020F0502020204030204" pitchFamily="34" charset="0"/>
              </a:rPr>
              <a:t>H</a:t>
            </a:r>
            <a:r>
              <a:rPr lang="en-GB" sz="2600" dirty="0">
                <a:solidFill>
                  <a:schemeClr val="bg1"/>
                </a:solidFill>
                <a:latin typeface="Calibri" panose="020F0502020204030204" pitchFamily="34" charset="0"/>
              </a:rPr>
              <a:t>oly Spirit be with us.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 pray for us. </a:t>
            </a:r>
          </a:p>
          <a:p>
            <a:pPr defTabSz="257175">
              <a:defRPr/>
            </a:pPr>
            <a:r>
              <a:rPr lang="en-GB" sz="2600" dirty="0">
                <a:solidFill>
                  <a:schemeClr val="bg1"/>
                </a:solidFill>
                <a:latin typeface="Calibri" panose="020F0502020204030204" pitchFamily="34" charset="0"/>
              </a:rPr>
              <a:t>Amen </a:t>
            </a:r>
            <a:endParaRPr lang="en-GB" sz="2600" dirty="0">
              <a:solidFill>
                <a:schemeClr val="bg1"/>
              </a:solidFill>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0232" y="548680"/>
            <a:ext cx="2127017" cy="2667105"/>
          </a:xfrm>
          <a:prstGeom prst="roundRect">
            <a:avLst>
              <a:gd name="adj" fmla="val 1113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855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FB3D-F253-4BB0-B467-AF25D54F7BDC}"/>
              </a:ext>
            </a:extLst>
          </p:cNvPr>
          <p:cNvSpPr>
            <a:spLocks noGrp="1"/>
          </p:cNvSpPr>
          <p:nvPr>
            <p:ph type="title"/>
          </p:nvPr>
        </p:nvSpPr>
        <p:spPr>
          <a:xfrm>
            <a:off x="457200" y="-238844"/>
            <a:ext cx="8229600" cy="1143000"/>
          </a:xfrm>
        </p:spPr>
        <p:txBody>
          <a:bodyPr/>
          <a:lstStyle/>
          <a:p>
            <a:pPr algn="ctr">
              <a:defRPr/>
            </a:pPr>
            <a:r>
              <a:rPr lang="en-GB" u="sng" dirty="0">
                <a:solidFill>
                  <a:schemeClr val="bg1"/>
                </a:solidFill>
              </a:rPr>
              <a:t>Tapestry</a:t>
            </a:r>
          </a:p>
        </p:txBody>
      </p:sp>
      <p:sp>
        <p:nvSpPr>
          <p:cNvPr id="18435" name="Content Placeholder 2">
            <a:extLst>
              <a:ext uri="{FF2B5EF4-FFF2-40B4-BE49-F238E27FC236}">
                <a16:creationId xmlns:a16="http://schemas.microsoft.com/office/drawing/2014/main" id="{728599F7-E53F-4F6B-A28E-35A8C96B69BA}"/>
              </a:ext>
            </a:extLst>
          </p:cNvPr>
          <p:cNvSpPr>
            <a:spLocks noGrp="1"/>
          </p:cNvSpPr>
          <p:nvPr>
            <p:ph idx="1"/>
          </p:nvPr>
        </p:nvSpPr>
        <p:spPr>
          <a:xfrm>
            <a:off x="0" y="922151"/>
            <a:ext cx="8229600" cy="4637112"/>
          </a:xfrm>
        </p:spPr>
        <p:txBody>
          <a:bodyPr>
            <a:normAutofit/>
          </a:bodyPr>
          <a:lstStyle/>
          <a:p>
            <a:r>
              <a:rPr lang="en-GB" altLang="en-US" dirty="0"/>
              <a:t>Tapestry- </a:t>
            </a:r>
            <a:r>
              <a:rPr lang="en-GB" altLang="en-US" b="1" dirty="0"/>
              <a:t>An online journal record children’s home learning and ‘</a:t>
            </a:r>
            <a:r>
              <a:rPr lang="en-GB" altLang="en-US" b="1" dirty="0" err="1"/>
              <a:t>WOW’moments</a:t>
            </a:r>
            <a:r>
              <a:rPr lang="en-GB" altLang="en-US" b="1" dirty="0"/>
              <a:t> at school. </a:t>
            </a:r>
            <a:endParaRPr lang="en-GB" altLang="en-US" dirty="0"/>
          </a:p>
          <a:p>
            <a:r>
              <a:rPr lang="en-GB" altLang="en-US" dirty="0"/>
              <a:t>Website: </a:t>
            </a:r>
            <a:r>
              <a:rPr lang="en-GB" altLang="en-US" dirty="0">
                <a:hlinkClick r:id="rId2"/>
              </a:rPr>
              <a:t>https://eylj.org/</a:t>
            </a:r>
            <a:endParaRPr lang="en-GB" altLang="en-US" dirty="0"/>
          </a:p>
          <a:p>
            <a:r>
              <a:rPr lang="en-GB" altLang="en-US" dirty="0"/>
              <a:t>Provide the school with an </a:t>
            </a:r>
          </a:p>
          <a:p>
            <a:pPr marL="0" indent="0">
              <a:buNone/>
            </a:pPr>
            <a:r>
              <a:rPr lang="en-GB" altLang="en-US" dirty="0"/>
              <a:t>    email and we will do the rest!</a:t>
            </a:r>
          </a:p>
          <a:p>
            <a:r>
              <a:rPr lang="en-GB" altLang="en-US" dirty="0"/>
              <a:t>You will be sent an activation </a:t>
            </a:r>
          </a:p>
          <a:p>
            <a:pPr marL="0" indent="0">
              <a:buNone/>
            </a:pPr>
            <a:r>
              <a:rPr lang="en-GB" altLang="en-US" dirty="0"/>
              <a:t>    link.</a:t>
            </a:r>
          </a:p>
        </p:txBody>
      </p:sp>
      <p:pic>
        <p:nvPicPr>
          <p:cNvPr id="3" name="Picture 2">
            <a:extLst>
              <a:ext uri="{FF2B5EF4-FFF2-40B4-BE49-F238E27FC236}">
                <a16:creationId xmlns:a16="http://schemas.microsoft.com/office/drawing/2014/main" id="{C560588E-CC5B-4AD7-BBE4-895362878F0B}"/>
              </a:ext>
            </a:extLst>
          </p:cNvPr>
          <p:cNvPicPr>
            <a:picLocks noChangeAspect="1"/>
          </p:cNvPicPr>
          <p:nvPr/>
        </p:nvPicPr>
        <p:blipFill>
          <a:blip r:embed="rId3"/>
          <a:stretch>
            <a:fillRect/>
          </a:stretch>
        </p:blipFill>
        <p:spPr>
          <a:xfrm>
            <a:off x="5580112" y="3140968"/>
            <a:ext cx="3352800" cy="3352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2A0D-4E93-4784-BF50-F87A97084B4F}"/>
              </a:ext>
            </a:extLst>
          </p:cNvPr>
          <p:cNvSpPr>
            <a:spLocks noGrp="1"/>
          </p:cNvSpPr>
          <p:nvPr>
            <p:ph type="title"/>
          </p:nvPr>
        </p:nvSpPr>
        <p:spPr>
          <a:xfrm>
            <a:off x="474663" y="115888"/>
            <a:ext cx="7620000" cy="1143000"/>
          </a:xfrm>
        </p:spPr>
        <p:txBody>
          <a:bodyPr/>
          <a:lstStyle/>
          <a:p>
            <a:pPr algn="ctr">
              <a:defRPr/>
            </a:pPr>
            <a:r>
              <a:rPr lang="en-GB" u="sng" dirty="0">
                <a:solidFill>
                  <a:schemeClr val="bg1"/>
                </a:solidFill>
              </a:rPr>
              <a:t>Logging in to Tapestry</a:t>
            </a:r>
          </a:p>
        </p:txBody>
      </p:sp>
      <p:sp>
        <p:nvSpPr>
          <p:cNvPr id="19459" name="Content Placeholder 2">
            <a:extLst>
              <a:ext uri="{FF2B5EF4-FFF2-40B4-BE49-F238E27FC236}">
                <a16:creationId xmlns:a16="http://schemas.microsoft.com/office/drawing/2014/main" id="{B0933C72-1A06-4808-AD2B-7A03ABC87FB6}"/>
              </a:ext>
            </a:extLst>
          </p:cNvPr>
          <p:cNvSpPr>
            <a:spLocks noGrp="1"/>
          </p:cNvSpPr>
          <p:nvPr>
            <p:ph idx="1"/>
          </p:nvPr>
        </p:nvSpPr>
        <p:spPr>
          <a:xfrm>
            <a:off x="474663" y="1052513"/>
            <a:ext cx="7620000" cy="4800600"/>
          </a:xfrm>
        </p:spPr>
        <p:txBody>
          <a:bodyPr/>
          <a:lstStyle/>
          <a:p>
            <a:r>
              <a:rPr lang="en-GB" altLang="en-US" dirty="0"/>
              <a:t>Once we have a valid email for you, you will be sent an activation link. This link will ask you to set up a password and direct you to Tapestry</a:t>
            </a:r>
          </a:p>
          <a:p>
            <a:r>
              <a:rPr lang="en-GB" altLang="en-US" dirty="0"/>
              <a:t>When logging in you should see a page like this:</a:t>
            </a:r>
          </a:p>
          <a:p>
            <a:endParaRPr lang="en-GB" altLang="en-US" dirty="0"/>
          </a:p>
        </p:txBody>
      </p:sp>
      <p:pic>
        <p:nvPicPr>
          <p:cNvPr id="19460" name="Picture 4" descr="Tapestry - Login - Google Chrome">
            <a:extLst>
              <a:ext uri="{FF2B5EF4-FFF2-40B4-BE49-F238E27FC236}">
                <a16:creationId xmlns:a16="http://schemas.microsoft.com/office/drawing/2014/main" id="{F8744506-943F-4A13-8C3B-B3B06A015635}"/>
              </a:ext>
            </a:extLst>
          </p:cNvPr>
          <p:cNvPicPr>
            <a:picLocks noChangeAspect="1"/>
          </p:cNvPicPr>
          <p:nvPr/>
        </p:nvPicPr>
        <p:blipFill>
          <a:blip r:embed="rId2">
            <a:extLst>
              <a:ext uri="{28A0092B-C50C-407E-A947-70E740481C1C}">
                <a14:useLocalDpi xmlns:a14="http://schemas.microsoft.com/office/drawing/2010/main" val="0"/>
              </a:ext>
            </a:extLst>
          </a:blip>
          <a:srcRect l="30000" t="13676" r="29453" b="8018"/>
          <a:stretch>
            <a:fillRect/>
          </a:stretch>
        </p:blipFill>
        <p:spPr bwMode="auto">
          <a:xfrm>
            <a:off x="3131840" y="3861048"/>
            <a:ext cx="2669684" cy="27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EC7B-7FA5-4ED4-9A02-DDD2D03CB774}"/>
              </a:ext>
            </a:extLst>
          </p:cNvPr>
          <p:cNvSpPr>
            <a:spLocks noGrp="1"/>
          </p:cNvSpPr>
          <p:nvPr>
            <p:ph type="title"/>
          </p:nvPr>
        </p:nvSpPr>
        <p:spPr>
          <a:xfrm>
            <a:off x="471736" y="0"/>
            <a:ext cx="8229600" cy="778098"/>
          </a:xfrm>
        </p:spPr>
        <p:txBody>
          <a:bodyPr/>
          <a:lstStyle/>
          <a:p>
            <a:r>
              <a:rPr lang="en-GB" u="sng" dirty="0">
                <a:solidFill>
                  <a:schemeClr val="bg1"/>
                </a:solidFill>
              </a:rPr>
              <a:t>How to record learning </a:t>
            </a:r>
          </a:p>
        </p:txBody>
      </p:sp>
      <p:pic>
        <p:nvPicPr>
          <p:cNvPr id="4" name="Content Placeholder 3">
            <a:extLst>
              <a:ext uri="{FF2B5EF4-FFF2-40B4-BE49-F238E27FC236}">
                <a16:creationId xmlns:a16="http://schemas.microsoft.com/office/drawing/2014/main" id="{A0466C03-4597-493F-8B26-118DE424896E}"/>
              </a:ext>
            </a:extLst>
          </p:cNvPr>
          <p:cNvPicPr>
            <a:picLocks noGrp="1" noChangeAspect="1"/>
          </p:cNvPicPr>
          <p:nvPr>
            <p:ph idx="1"/>
          </p:nvPr>
        </p:nvPicPr>
        <p:blipFill>
          <a:blip r:embed="rId2"/>
          <a:stretch>
            <a:fillRect/>
          </a:stretch>
        </p:blipFill>
        <p:spPr>
          <a:xfrm>
            <a:off x="471736" y="1196752"/>
            <a:ext cx="8229600" cy="5134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643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C00B05-06BB-4703-8BDF-3EA4B7246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563888" y="3470863"/>
            <a:ext cx="5383264" cy="320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39BBEA8-BB38-4C27-9117-8DC37A2152A1}"/>
              </a:ext>
            </a:extLst>
          </p:cNvPr>
          <p:cNvPicPr>
            <a:picLocks noChangeAspect="1"/>
          </p:cNvPicPr>
          <p:nvPr/>
        </p:nvPicPr>
        <p:blipFill>
          <a:blip r:embed="rId3"/>
          <a:stretch>
            <a:fillRect/>
          </a:stretch>
        </p:blipFill>
        <p:spPr>
          <a:xfrm>
            <a:off x="323528" y="3516692"/>
            <a:ext cx="3038475" cy="3160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9BEE569-0577-4CC0-A730-0E3605A37F58}"/>
              </a:ext>
            </a:extLst>
          </p:cNvPr>
          <p:cNvPicPr>
            <a:picLocks noChangeAspect="1"/>
          </p:cNvPicPr>
          <p:nvPr/>
        </p:nvPicPr>
        <p:blipFill>
          <a:blip r:embed="rId4"/>
          <a:stretch>
            <a:fillRect/>
          </a:stretch>
        </p:blipFill>
        <p:spPr>
          <a:xfrm>
            <a:off x="4788024" y="1008390"/>
            <a:ext cx="3857387" cy="2332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FCE6994-51DD-4DCD-BFD4-48ACF9355DEB}"/>
              </a:ext>
            </a:extLst>
          </p:cNvPr>
          <p:cNvPicPr>
            <a:picLocks noChangeAspect="1"/>
          </p:cNvPicPr>
          <p:nvPr/>
        </p:nvPicPr>
        <p:blipFill>
          <a:blip r:embed="rId5"/>
          <a:stretch>
            <a:fillRect/>
          </a:stretch>
        </p:blipFill>
        <p:spPr>
          <a:xfrm>
            <a:off x="498589" y="1026300"/>
            <a:ext cx="4159129" cy="2315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F9EE719C-54A0-4962-BF6D-79227A79B0A9}"/>
              </a:ext>
            </a:extLst>
          </p:cNvPr>
          <p:cNvSpPr txBox="1"/>
          <p:nvPr/>
        </p:nvSpPr>
        <p:spPr>
          <a:xfrm>
            <a:off x="138551" y="96527"/>
            <a:ext cx="8623624" cy="800219"/>
          </a:xfrm>
          <a:prstGeom prst="rect">
            <a:avLst/>
          </a:prstGeom>
          <a:noFill/>
        </p:spPr>
        <p:txBody>
          <a:bodyPr wrap="square" rtlCol="0">
            <a:spAutoFit/>
          </a:bodyPr>
          <a:lstStyle/>
          <a:p>
            <a:r>
              <a:rPr lang="en-GB" sz="2800" b="1" dirty="0">
                <a:solidFill>
                  <a:schemeClr val="bg1"/>
                </a:solidFill>
              </a:rPr>
              <a:t>Join the fun! </a:t>
            </a:r>
          </a:p>
          <a:p>
            <a:r>
              <a:rPr lang="en-GB" b="1" dirty="0">
                <a:solidFill>
                  <a:schemeClr val="bg1"/>
                </a:solidFill>
              </a:rPr>
              <a:t>Stay and play, Time to read, Forest school, trips.  </a:t>
            </a:r>
          </a:p>
        </p:txBody>
      </p:sp>
    </p:spTree>
    <p:extLst>
      <p:ext uri="{BB962C8B-B14F-4D97-AF65-F5344CB8AC3E}">
        <p14:creationId xmlns:p14="http://schemas.microsoft.com/office/powerpoint/2010/main" val="21283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0F1AF9-DBBB-4D66-B591-11FA868BF829}"/>
              </a:ext>
            </a:extLst>
          </p:cNvPr>
          <p:cNvSpPr>
            <a:spLocks noGrp="1" noChangeArrowheads="1"/>
          </p:cNvSpPr>
          <p:nvPr>
            <p:ph type="ctrTitle"/>
          </p:nvPr>
        </p:nvSpPr>
        <p:spPr>
          <a:xfrm>
            <a:off x="827088" y="363538"/>
            <a:ext cx="7772400" cy="3929062"/>
          </a:xfrm>
        </p:spPr>
        <p:txBody>
          <a:bodyPr/>
          <a:lstStyle/>
          <a:p>
            <a:pPr algn="ctr" eaLnBrk="1" hangingPunct="1"/>
            <a:r>
              <a:rPr lang="en-GB" altLang="en-US" sz="4800">
                <a:solidFill>
                  <a:schemeClr val="tx1"/>
                </a:solidFill>
              </a:rPr>
              <a:t>Raise Your Child’s Attendance,</a:t>
            </a:r>
            <a:br>
              <a:rPr lang="en-GB" altLang="en-US" sz="4800">
                <a:solidFill>
                  <a:schemeClr val="tx1"/>
                </a:solidFill>
              </a:rPr>
            </a:br>
            <a:r>
              <a:rPr lang="en-GB" altLang="en-US" sz="4800">
                <a:solidFill>
                  <a:schemeClr val="tx1"/>
                </a:solidFill>
              </a:rPr>
              <a:t>-Raise their Chances!</a:t>
            </a:r>
            <a:br>
              <a:rPr lang="en-GB" altLang="en-US" sz="4800"/>
            </a:br>
            <a:r>
              <a:rPr lang="en-GB" altLang="en-US" sz="4400"/>
              <a:t>High attendance encourages the widest possible opportunities for YOUR child.</a:t>
            </a:r>
          </a:p>
        </p:txBody>
      </p:sp>
      <p:sp>
        <p:nvSpPr>
          <p:cNvPr id="2051" name="Rectangle 3">
            <a:extLst>
              <a:ext uri="{FF2B5EF4-FFF2-40B4-BE49-F238E27FC236}">
                <a16:creationId xmlns:a16="http://schemas.microsoft.com/office/drawing/2014/main" id="{A77BE874-7272-4EEC-851A-0125AB7B5EBE}"/>
              </a:ext>
            </a:extLst>
          </p:cNvPr>
          <p:cNvSpPr>
            <a:spLocks noGrp="1" noChangeArrowheads="1"/>
          </p:cNvSpPr>
          <p:nvPr>
            <p:ph type="subTitle" idx="1"/>
          </p:nvPr>
        </p:nvSpPr>
        <p:spPr>
          <a:xfrm>
            <a:off x="1547813" y="3314700"/>
            <a:ext cx="6400800" cy="3427413"/>
          </a:xfrm>
        </p:spPr>
        <p:txBody>
          <a:bodyPr rtlCol="0">
            <a:normAutofit fontScale="85000" lnSpcReduction="10000"/>
          </a:bodyPr>
          <a:lstStyle/>
          <a:p>
            <a:pPr eaLnBrk="1" fontAlgn="auto" hangingPunct="1">
              <a:spcAft>
                <a:spcPts val="0"/>
              </a:spcAft>
              <a:buFont typeface="Wingdings 3" charset="2"/>
              <a:buNone/>
              <a:defRPr/>
            </a:pPr>
            <a:endParaRPr lang="en-GB" sz="2800" dirty="0"/>
          </a:p>
          <a:p>
            <a:pPr eaLnBrk="1" fontAlgn="auto" hangingPunct="1">
              <a:spcAft>
                <a:spcPts val="0"/>
              </a:spcAft>
              <a:buFont typeface="Wingdings 3" charset="2"/>
              <a:buNone/>
              <a:defRPr/>
            </a:pPr>
            <a:endParaRPr lang="en-GB" sz="2800" dirty="0"/>
          </a:p>
          <a:p>
            <a:pPr algn="ctr" eaLnBrk="1" fontAlgn="auto" hangingPunct="1">
              <a:spcAft>
                <a:spcPts val="0"/>
              </a:spcAft>
              <a:buFont typeface="Wingdings 3" charset="2"/>
              <a:buNone/>
              <a:defRPr/>
            </a:pPr>
            <a:r>
              <a:rPr lang="en-GB" sz="5600" dirty="0"/>
              <a:t>What does</a:t>
            </a:r>
          </a:p>
          <a:p>
            <a:pPr algn="ctr" eaLnBrk="1" fontAlgn="auto" hangingPunct="1">
              <a:spcAft>
                <a:spcPts val="0"/>
              </a:spcAft>
              <a:buFont typeface="Wingdings 3" charset="2"/>
              <a:buNone/>
              <a:defRPr/>
            </a:pPr>
            <a:r>
              <a:rPr lang="en-GB" sz="5600" dirty="0"/>
              <a:t> </a:t>
            </a:r>
            <a:r>
              <a:rPr lang="en-GB" sz="5600" b="1" dirty="0">
                <a:solidFill>
                  <a:srgbClr val="00FF00"/>
                </a:solidFill>
              </a:rPr>
              <a:t>“</a:t>
            </a:r>
            <a:r>
              <a:rPr lang="en-GB" sz="5600" b="1" i="1" dirty="0">
                <a:solidFill>
                  <a:srgbClr val="00FF00"/>
                </a:solidFill>
              </a:rPr>
              <a:t>Good attendance</a:t>
            </a:r>
            <a:r>
              <a:rPr lang="en-GB" sz="5600" b="1" dirty="0">
                <a:solidFill>
                  <a:srgbClr val="00FF00"/>
                </a:solidFill>
              </a:rPr>
              <a:t>”</a:t>
            </a:r>
            <a:r>
              <a:rPr lang="en-GB" sz="5600" dirty="0"/>
              <a:t> </a:t>
            </a:r>
          </a:p>
          <a:p>
            <a:pPr algn="ctr" eaLnBrk="1" fontAlgn="auto" hangingPunct="1">
              <a:spcAft>
                <a:spcPts val="0"/>
              </a:spcAft>
              <a:buFont typeface="Wingdings 3" charset="2"/>
              <a:buNone/>
              <a:defRPr/>
            </a:pPr>
            <a:r>
              <a:rPr lang="en-GB" sz="5600" dirty="0"/>
              <a:t>mean?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17AB64-8201-41B5-BF69-A2F9220F2466}"/>
              </a:ext>
            </a:extLst>
          </p:cNvPr>
          <p:cNvSpPr>
            <a:spLocks noGrp="1" noChangeArrowheads="1"/>
          </p:cNvSpPr>
          <p:nvPr>
            <p:ph type="title"/>
          </p:nvPr>
        </p:nvSpPr>
        <p:spPr/>
        <p:txBody>
          <a:bodyPr>
            <a:normAutofit fontScale="90000"/>
          </a:bodyPr>
          <a:lstStyle/>
          <a:p>
            <a:pPr eaLnBrk="1" hangingPunct="1">
              <a:defRPr/>
            </a:pPr>
            <a:r>
              <a:rPr lang="en-GB" altLang="en-US" sz="4800"/>
              <a:t>Why do children need to come to school?</a:t>
            </a:r>
          </a:p>
        </p:txBody>
      </p:sp>
      <p:sp>
        <p:nvSpPr>
          <p:cNvPr id="3" name="Content Placeholder 2">
            <a:extLst>
              <a:ext uri="{FF2B5EF4-FFF2-40B4-BE49-F238E27FC236}">
                <a16:creationId xmlns:a16="http://schemas.microsoft.com/office/drawing/2014/main" id="{C60B5B53-1807-42E1-9820-36BA14A742C4}"/>
              </a:ext>
            </a:extLst>
          </p:cNvPr>
          <p:cNvSpPr>
            <a:spLocks noGrp="1"/>
          </p:cNvSpPr>
          <p:nvPr>
            <p:ph idx="1"/>
          </p:nvPr>
        </p:nvSpPr>
        <p:spPr/>
        <p:txBody>
          <a:bodyPr rtlCol="0">
            <a:normAutofit fontScale="62500" lnSpcReduction="20000"/>
          </a:bodyPr>
          <a:lstStyle/>
          <a:p>
            <a:pPr eaLnBrk="1" fontAlgn="auto" hangingPunct="1">
              <a:spcAft>
                <a:spcPts val="0"/>
              </a:spcAft>
              <a:buFont typeface="Wingdings 3" charset="2"/>
              <a:buChar char=""/>
              <a:defRPr/>
            </a:pPr>
            <a:r>
              <a:rPr lang="en-GB" sz="2600" dirty="0">
                <a:solidFill>
                  <a:schemeClr val="tx1">
                    <a:lumMod val="75000"/>
                    <a:lumOff val="25000"/>
                  </a:schemeClr>
                </a:solidFill>
              </a:rPr>
              <a:t>To receive the best education possible</a:t>
            </a:r>
          </a:p>
          <a:p>
            <a:pPr eaLnBrk="1" fontAlgn="auto" hangingPunct="1">
              <a:spcAft>
                <a:spcPts val="0"/>
              </a:spcAft>
              <a:buFont typeface="Wingdings 3" charset="2"/>
              <a:buChar char=""/>
              <a:defRPr/>
            </a:pPr>
            <a:r>
              <a:rPr lang="en-GB" sz="2600" dirty="0">
                <a:solidFill>
                  <a:schemeClr val="tx1">
                    <a:lumMod val="75000"/>
                    <a:lumOff val="25000"/>
                  </a:schemeClr>
                </a:solidFill>
              </a:rPr>
              <a:t>To learn new and interesting things every day</a:t>
            </a:r>
          </a:p>
          <a:p>
            <a:pPr eaLnBrk="1" fontAlgn="auto" hangingPunct="1">
              <a:spcAft>
                <a:spcPts val="0"/>
              </a:spcAft>
              <a:buFont typeface="Wingdings 3" charset="2"/>
              <a:buChar char=""/>
              <a:defRPr/>
            </a:pPr>
            <a:r>
              <a:rPr lang="en-GB" sz="2600" dirty="0">
                <a:solidFill>
                  <a:schemeClr val="tx1">
                    <a:lumMod val="75000"/>
                    <a:lumOff val="25000"/>
                  </a:schemeClr>
                </a:solidFill>
              </a:rPr>
              <a:t>To develop their social skills</a:t>
            </a:r>
          </a:p>
          <a:p>
            <a:pPr eaLnBrk="1" fontAlgn="auto" hangingPunct="1">
              <a:spcAft>
                <a:spcPts val="0"/>
              </a:spcAft>
              <a:buFont typeface="Wingdings 3" charset="2"/>
              <a:buChar char=""/>
              <a:defRPr/>
            </a:pPr>
            <a:r>
              <a:rPr lang="en-GB" sz="2600" dirty="0">
                <a:solidFill>
                  <a:schemeClr val="tx1">
                    <a:lumMod val="75000"/>
                    <a:lumOff val="25000"/>
                  </a:schemeClr>
                </a:solidFill>
              </a:rPr>
              <a:t>To see their friends and encourage new friendships</a:t>
            </a:r>
          </a:p>
          <a:p>
            <a:pPr eaLnBrk="1" fontAlgn="auto" hangingPunct="1">
              <a:spcAft>
                <a:spcPts val="0"/>
              </a:spcAft>
              <a:buFont typeface="Wingdings 3" charset="2"/>
              <a:buChar char=""/>
              <a:defRPr/>
            </a:pPr>
            <a:r>
              <a:rPr lang="en-GB" sz="2600" dirty="0">
                <a:solidFill>
                  <a:schemeClr val="tx1">
                    <a:lumMod val="75000"/>
                    <a:lumOff val="25000"/>
                  </a:schemeClr>
                </a:solidFill>
              </a:rPr>
              <a:t>To become successful in their future career</a:t>
            </a:r>
          </a:p>
          <a:p>
            <a:pPr eaLnBrk="1" fontAlgn="auto" hangingPunct="1">
              <a:spcAft>
                <a:spcPts val="0"/>
              </a:spcAft>
              <a:buFont typeface="Wingdings 3" charset="2"/>
              <a:buChar char=""/>
              <a:defRPr/>
            </a:pPr>
            <a:r>
              <a:rPr lang="en-GB" sz="2600" dirty="0">
                <a:solidFill>
                  <a:schemeClr val="tx1">
                    <a:lumMod val="75000"/>
                    <a:lumOff val="25000"/>
                  </a:schemeClr>
                </a:solidFill>
              </a:rPr>
              <a:t>Its fun, every day is different!</a:t>
            </a:r>
          </a:p>
          <a:p>
            <a:pPr eaLnBrk="1" fontAlgn="auto" hangingPunct="1">
              <a:spcAft>
                <a:spcPts val="0"/>
              </a:spcAft>
              <a:buFont typeface="Wingdings 3" charset="2"/>
              <a:buChar char=""/>
              <a:defRPr/>
            </a:pPr>
            <a:r>
              <a:rPr lang="en-GB" sz="2600" dirty="0">
                <a:solidFill>
                  <a:schemeClr val="tx1">
                    <a:lumMod val="75000"/>
                    <a:lumOff val="25000"/>
                  </a:schemeClr>
                </a:solidFill>
              </a:rPr>
              <a:t>It’s the law</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sz="3800" dirty="0">
                <a:solidFill>
                  <a:schemeClr val="tx1">
                    <a:lumMod val="75000"/>
                    <a:lumOff val="25000"/>
                  </a:schemeClr>
                </a:solidFill>
              </a:rPr>
              <a:t>High school attendance will lead to increased learning and greater achievements and opportunities in life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56ADF0-D1DC-4762-9D95-D0F113DE2870}"/>
              </a:ext>
            </a:extLst>
          </p:cNvPr>
          <p:cNvSpPr>
            <a:spLocks noGrp="1" noChangeArrowheads="1"/>
          </p:cNvSpPr>
          <p:nvPr>
            <p:ph type="title"/>
          </p:nvPr>
        </p:nvSpPr>
        <p:spPr>
          <a:xfrm>
            <a:off x="609600" y="609600"/>
            <a:ext cx="7994848" cy="1320800"/>
          </a:xfrm>
        </p:spPr>
        <p:txBody>
          <a:bodyPr>
            <a:normAutofit/>
          </a:bodyPr>
          <a:lstStyle/>
          <a:p>
            <a:pPr eaLnBrk="1" hangingPunct="1">
              <a:defRPr/>
            </a:pPr>
            <a:r>
              <a:rPr lang="en-GB" altLang="en-US" sz="4800" dirty="0"/>
              <a:t>What is good attendance?</a:t>
            </a:r>
          </a:p>
        </p:txBody>
      </p:sp>
      <p:sp>
        <p:nvSpPr>
          <p:cNvPr id="123907" name="Rectangle 3">
            <a:extLst>
              <a:ext uri="{FF2B5EF4-FFF2-40B4-BE49-F238E27FC236}">
                <a16:creationId xmlns:a16="http://schemas.microsoft.com/office/drawing/2014/main" id="{842E2B89-0163-4D68-990A-455462702239}"/>
              </a:ext>
            </a:extLst>
          </p:cNvPr>
          <p:cNvSpPr>
            <a:spLocks noGrp="1" noChangeArrowheads="1"/>
          </p:cNvSpPr>
          <p:nvPr>
            <p:ph idx="1"/>
          </p:nvPr>
        </p:nvSpPr>
        <p:spPr>
          <a:xfrm>
            <a:off x="467544" y="2348880"/>
            <a:ext cx="7562800" cy="2866752"/>
          </a:xfrm>
        </p:spPr>
        <p:txBody>
          <a:bodyPr rtlCol="0">
            <a:normAutofit/>
          </a:bodyPr>
          <a:lstStyle/>
          <a:p>
            <a:pPr eaLnBrk="1" fontAlgn="auto" hangingPunct="1">
              <a:spcAft>
                <a:spcPts val="0"/>
              </a:spcAft>
              <a:buFont typeface="Wingdings 3" charset="2"/>
              <a:buChar char=""/>
              <a:defRPr/>
            </a:pPr>
            <a:r>
              <a:rPr lang="en-GB" sz="2600" dirty="0">
                <a:solidFill>
                  <a:schemeClr val="tx1">
                    <a:lumMod val="75000"/>
                    <a:lumOff val="25000"/>
                  </a:schemeClr>
                </a:solidFill>
              </a:rPr>
              <a:t>22-23 attendance figure for the school 92%, compared to 93.8% nationally</a:t>
            </a:r>
          </a:p>
          <a:p>
            <a:pPr eaLnBrk="1" fontAlgn="auto" hangingPunct="1">
              <a:spcAft>
                <a:spcPts val="0"/>
              </a:spcAft>
              <a:buFont typeface="Wingdings 3" charset="2"/>
              <a:buChar char=""/>
              <a:defRPr/>
            </a:pPr>
            <a:r>
              <a:rPr lang="en-GB" sz="2600" dirty="0">
                <a:solidFill>
                  <a:schemeClr val="tx1">
                    <a:lumMod val="75000"/>
                    <a:lumOff val="25000"/>
                  </a:schemeClr>
                </a:solidFill>
              </a:rPr>
              <a:t>DFE acceptable level of attendance 96%-100%</a:t>
            </a:r>
          </a:p>
          <a:p>
            <a:pPr eaLnBrk="1" fontAlgn="auto" hangingPunct="1">
              <a:spcAft>
                <a:spcPts val="0"/>
              </a:spcAft>
              <a:buFont typeface="Wingdings 3" charset="2"/>
              <a:buChar char=""/>
              <a:defRPr/>
            </a:pPr>
            <a:r>
              <a:rPr lang="en-GB" sz="2600" dirty="0">
                <a:solidFill>
                  <a:schemeClr val="tx1">
                    <a:lumMod val="75000"/>
                    <a:lumOff val="25000"/>
                  </a:schemeClr>
                </a:solidFill>
              </a:rPr>
              <a:t>Our target figure for 23-24 is 96% for all pupils</a:t>
            </a:r>
          </a:p>
          <a:p>
            <a:pPr eaLnBrk="1" fontAlgn="auto" hangingPunct="1">
              <a:spcAft>
                <a:spcPts val="0"/>
              </a:spcAft>
              <a:buFont typeface="Wingdings 3" charset="2"/>
              <a:buChar char=""/>
              <a:defRPr/>
            </a:pPr>
            <a:r>
              <a:rPr lang="en-GB" sz="2600" dirty="0">
                <a:solidFill>
                  <a:schemeClr val="tx1">
                    <a:lumMod val="75000"/>
                    <a:lumOff val="25000"/>
                  </a:schemeClr>
                </a:solidFill>
              </a:rPr>
              <a:t>Is 90% attendance for the academic year good?</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marL="0" indent="0" eaLnBrk="1" fontAlgn="auto" hangingPunct="1">
              <a:spcAft>
                <a:spcPts val="0"/>
              </a:spcAft>
              <a:buFont typeface="Wingdings 3" charset="2"/>
              <a:buNone/>
              <a:defRPr/>
            </a:pPr>
            <a:endParaRPr lang="en-GB" sz="2400" dirty="0">
              <a:solidFill>
                <a:schemeClr val="tx1">
                  <a:lumMod val="75000"/>
                  <a:lumOff val="25000"/>
                </a:schemeClr>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B315853-DD61-43D6-8AA0-2C8E2B5B5B6E}"/>
              </a:ext>
            </a:extLst>
          </p:cNvPr>
          <p:cNvSpPr>
            <a:spLocks noGrp="1" noChangeArrowheads="1"/>
          </p:cNvSpPr>
          <p:nvPr>
            <p:ph type="title"/>
          </p:nvPr>
        </p:nvSpPr>
        <p:spPr>
          <a:xfrm>
            <a:off x="457200" y="381000"/>
            <a:ext cx="8229600" cy="1066800"/>
          </a:xfrm>
        </p:spPr>
        <p:txBody>
          <a:bodyPr/>
          <a:lstStyle/>
          <a:p>
            <a:pPr eaLnBrk="1" hangingPunct="1"/>
            <a:r>
              <a:rPr lang="en-GB" altLang="en-US" sz="4800"/>
              <a:t>90% attendance is……..</a:t>
            </a:r>
          </a:p>
        </p:txBody>
      </p:sp>
      <p:sp>
        <p:nvSpPr>
          <p:cNvPr id="11267" name="Rectangle 3">
            <a:extLst>
              <a:ext uri="{FF2B5EF4-FFF2-40B4-BE49-F238E27FC236}">
                <a16:creationId xmlns:a16="http://schemas.microsoft.com/office/drawing/2014/main" id="{E96F586C-E48F-4847-88E6-914D622B4944}"/>
              </a:ext>
            </a:extLst>
          </p:cNvPr>
          <p:cNvSpPr>
            <a:spLocks noGrp="1" noChangeArrowheads="1"/>
          </p:cNvSpPr>
          <p:nvPr>
            <p:ph type="body" sz="half" idx="1"/>
          </p:nvPr>
        </p:nvSpPr>
        <p:spPr>
          <a:xfrm>
            <a:off x="468313" y="1773238"/>
            <a:ext cx="8002587" cy="4114800"/>
          </a:xfrm>
        </p:spPr>
        <p:txBody>
          <a:bodyPr/>
          <a:lstStyle/>
          <a:p>
            <a:pPr algn="ctr" eaLnBrk="1" hangingPunct="1">
              <a:buFont typeface="Wingdings" panose="05000000000000000000" pitchFamily="2" charset="2"/>
              <a:buNone/>
              <a:defRPr/>
            </a:pPr>
            <a:r>
              <a:rPr lang="en-GB" altLang="en-US" sz="2800" b="1" dirty="0">
                <a:solidFill>
                  <a:schemeClr val="hlink"/>
                </a:solidFill>
              </a:rPr>
              <a:t>90%</a:t>
            </a:r>
            <a:r>
              <a:rPr lang="en-GB" altLang="en-US" sz="2800" dirty="0"/>
              <a:t> attendance </a:t>
            </a:r>
            <a:r>
              <a:rPr lang="en-GB" altLang="en-US" b="1" dirty="0">
                <a:solidFill>
                  <a:srgbClr val="FF3300"/>
                </a:solidFill>
              </a:rPr>
              <a:t>=</a:t>
            </a:r>
            <a:r>
              <a:rPr lang="en-GB" altLang="en-US" sz="2800" dirty="0"/>
              <a:t> </a:t>
            </a:r>
            <a:r>
              <a:rPr lang="en-GB" altLang="en-US" sz="2800" b="1" dirty="0">
                <a:solidFill>
                  <a:schemeClr val="hlink"/>
                </a:solidFill>
              </a:rPr>
              <a:t>½ day missed</a:t>
            </a:r>
            <a:r>
              <a:rPr lang="en-GB" altLang="en-US" sz="2800" dirty="0"/>
              <a:t> every week!!</a:t>
            </a:r>
          </a:p>
          <a:p>
            <a:pPr algn="ctr" eaLnBrk="1" hangingPunct="1">
              <a:buFont typeface="Wingdings" panose="05000000000000000000" pitchFamily="2" charset="2"/>
              <a:buNone/>
              <a:defRPr/>
            </a:pPr>
            <a:r>
              <a:rPr lang="en-GB" altLang="en-US" sz="2400" dirty="0"/>
              <a:t> Would an employer find this acceptable?</a:t>
            </a:r>
          </a:p>
          <a:p>
            <a:pPr eaLnBrk="1" hangingPunct="1">
              <a:buFont typeface="Wingdings" panose="05000000000000000000" pitchFamily="2" charset="2"/>
              <a:buNone/>
              <a:defRPr/>
            </a:pPr>
            <a:endParaRPr lang="en-GB" altLang="en-US" sz="2400" dirty="0"/>
          </a:p>
          <a:p>
            <a:pPr eaLnBrk="1" hangingPunct="1">
              <a:buFont typeface="Wingdings" panose="05000000000000000000" pitchFamily="2" charset="2"/>
              <a:buNone/>
              <a:defRPr/>
            </a:pPr>
            <a:r>
              <a:rPr lang="en-GB" altLang="en-US" sz="2400" b="1" dirty="0">
                <a:solidFill>
                  <a:schemeClr val="accent2">
                    <a:lumMod val="60000"/>
                    <a:lumOff val="40000"/>
                  </a:schemeClr>
                </a:solidFill>
              </a:rPr>
              <a:t>1</a:t>
            </a:r>
            <a:r>
              <a:rPr lang="en-GB" altLang="en-US" sz="2400" dirty="0"/>
              <a:t> school year at </a:t>
            </a:r>
            <a:r>
              <a:rPr lang="en-GB" altLang="en-US" sz="2400" b="1" dirty="0">
                <a:solidFill>
                  <a:schemeClr val="accent2">
                    <a:lumMod val="60000"/>
                    <a:lumOff val="40000"/>
                  </a:schemeClr>
                </a:solidFill>
              </a:rPr>
              <a:t>90%</a:t>
            </a:r>
            <a:r>
              <a:rPr lang="en-GB" altLang="en-US" sz="2400" dirty="0">
                <a:solidFill>
                  <a:schemeClr val="accent2">
                    <a:lumMod val="60000"/>
                    <a:lumOff val="40000"/>
                  </a:schemeClr>
                </a:solidFill>
              </a:rPr>
              <a:t> </a:t>
            </a:r>
            <a:r>
              <a:rPr lang="en-GB" altLang="en-US" sz="2400" dirty="0"/>
              <a:t>attendance = </a:t>
            </a:r>
            <a:r>
              <a:rPr lang="en-GB" altLang="en-US" sz="2400" b="1" dirty="0">
                <a:solidFill>
                  <a:schemeClr val="accent2">
                    <a:lumMod val="60000"/>
                    <a:lumOff val="40000"/>
                  </a:schemeClr>
                </a:solidFill>
              </a:rPr>
              <a:t>4</a:t>
            </a:r>
            <a:r>
              <a:rPr lang="en-GB" altLang="en-US" sz="2400" dirty="0">
                <a:solidFill>
                  <a:schemeClr val="accent2">
                    <a:lumMod val="60000"/>
                    <a:lumOff val="40000"/>
                  </a:schemeClr>
                </a:solidFill>
              </a:rPr>
              <a:t> </a:t>
            </a:r>
            <a:r>
              <a:rPr lang="en-GB" altLang="en-US" sz="2400" dirty="0"/>
              <a:t>whole weeks of lessons missed</a:t>
            </a:r>
          </a:p>
          <a:p>
            <a:pPr marL="0" indent="0" eaLnBrk="1" hangingPunct="1">
              <a:buFont typeface="Wingdings 3" panose="05040102010807070707" pitchFamily="18" charset="2"/>
              <a:buNone/>
              <a:defRPr/>
            </a:pPr>
            <a:endParaRPr lang="en-GB" altLang="en-US" sz="2800" dirty="0"/>
          </a:p>
          <a:p>
            <a:pPr eaLnBrk="1" hangingPunct="1">
              <a:defRPr/>
            </a:pPr>
            <a:endParaRPr lang="en-GB" altLang="en-US" sz="2800" dirty="0"/>
          </a:p>
          <a:p>
            <a:pPr eaLnBrk="1" hangingPunct="1">
              <a:defRPr/>
            </a:pPr>
            <a:endParaRPr lang="en-GB" altLang="en-US" sz="2800" dirty="0"/>
          </a:p>
        </p:txBody>
      </p:sp>
    </p:spTree>
  </p:cSld>
  <p:clrMapOvr>
    <a:masterClrMapping/>
  </p:clrMapOvr>
  <p:transition advTm="1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6CCBCC6-2672-4DC2-A6E7-D7896F9D9609}"/>
              </a:ext>
            </a:extLst>
          </p:cNvPr>
          <p:cNvSpPr>
            <a:spLocks noGrp="1" noChangeArrowheads="1"/>
          </p:cNvSpPr>
          <p:nvPr>
            <p:ph type="title"/>
          </p:nvPr>
        </p:nvSpPr>
        <p:spPr>
          <a:xfrm>
            <a:off x="609600" y="188913"/>
            <a:ext cx="6348413" cy="647700"/>
          </a:xfrm>
        </p:spPr>
        <p:txBody>
          <a:bodyPr>
            <a:normAutofit fontScale="90000"/>
          </a:bodyPr>
          <a:lstStyle/>
          <a:p>
            <a:pPr eaLnBrk="1" hangingPunct="1">
              <a:defRPr/>
            </a:pPr>
            <a:r>
              <a:rPr lang="en-GB" altLang="en-US" sz="4800" dirty="0"/>
              <a:t>School Hours</a:t>
            </a:r>
          </a:p>
        </p:txBody>
      </p:sp>
      <p:sp>
        <p:nvSpPr>
          <p:cNvPr id="10243" name="Content Placeholder 2">
            <a:extLst>
              <a:ext uri="{FF2B5EF4-FFF2-40B4-BE49-F238E27FC236}">
                <a16:creationId xmlns:a16="http://schemas.microsoft.com/office/drawing/2014/main" id="{72EA801F-DCDC-4F90-A0AC-B510EEB652CF}"/>
              </a:ext>
            </a:extLst>
          </p:cNvPr>
          <p:cNvSpPr>
            <a:spLocks noGrp="1" noChangeArrowheads="1"/>
          </p:cNvSpPr>
          <p:nvPr>
            <p:ph idx="1"/>
          </p:nvPr>
        </p:nvSpPr>
        <p:spPr>
          <a:xfrm>
            <a:off x="323528" y="1340768"/>
            <a:ext cx="8138864" cy="6337300"/>
          </a:xfrm>
        </p:spPr>
        <p:txBody>
          <a:bodyPr/>
          <a:lstStyle/>
          <a:p>
            <a:pPr eaLnBrk="1" hangingPunct="1"/>
            <a:r>
              <a:rPr lang="en-GB" altLang="en-US" dirty="0"/>
              <a:t>8:30am - School gates open, all pupils welcomed.</a:t>
            </a:r>
          </a:p>
          <a:p>
            <a:pPr marL="400050" lvl="1" indent="0" eaLnBrk="1" hangingPunct="1">
              <a:buFont typeface="Wingdings 3" panose="05040102010807070707" pitchFamily="18" charset="2"/>
              <a:buNone/>
            </a:pPr>
            <a:r>
              <a:rPr lang="en-GB" altLang="en-US" sz="1800" dirty="0"/>
              <a:t>Pupils that arrive at this time, have the opportunity to talk to their peers and teachers whilst they prepare in good time for their school day.</a:t>
            </a:r>
          </a:p>
          <a:p>
            <a:pPr eaLnBrk="1" hangingPunct="1"/>
            <a:r>
              <a:rPr lang="en-GB" altLang="en-US" dirty="0"/>
              <a:t>8:45am - Class register and lunch order is taken. </a:t>
            </a:r>
            <a:r>
              <a:rPr lang="en-GB" altLang="en-US" b="1" dirty="0"/>
              <a:t>The school day has officially started.</a:t>
            </a:r>
          </a:p>
          <a:p>
            <a:pPr eaLnBrk="1" hangingPunct="1"/>
            <a:r>
              <a:rPr lang="en-GB" altLang="en-US" dirty="0"/>
              <a:t>8:55am -  Registers are officially closed and sent to Attendance Officer. Any pupils arriving after this time are recorded as late on the register. Pupils with 10 late codes will be invited to a meeting to discuss poor punctuality.</a:t>
            </a:r>
          </a:p>
          <a:p>
            <a:pPr eaLnBrk="1" hangingPunct="1"/>
            <a:r>
              <a:rPr lang="en-GB" altLang="en-US" dirty="0"/>
              <a:t>9am -  pupils arriving after 9am will be coded as U, this will be recorded as absent and will affect attendance figure.</a:t>
            </a:r>
          </a:p>
          <a:p>
            <a:pPr eaLnBrk="1" hangingPunct="1"/>
            <a:r>
              <a:rPr lang="en-GB" altLang="en-US" dirty="0"/>
              <a:t>3pm -  School day finishes and all pupils are expected to be collected on time or prior arrangements made by parents to use the wrap around provisions provided by Busy Living.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4F846A1-0790-4A35-B95F-00644B576A9A}"/>
              </a:ext>
            </a:extLst>
          </p:cNvPr>
          <p:cNvSpPr>
            <a:spLocks noGrp="1" noChangeArrowheads="1"/>
          </p:cNvSpPr>
          <p:nvPr>
            <p:ph type="title"/>
          </p:nvPr>
        </p:nvSpPr>
        <p:spPr/>
        <p:txBody>
          <a:bodyPr/>
          <a:lstStyle/>
          <a:p>
            <a:pPr eaLnBrk="1" hangingPunct="1"/>
            <a:r>
              <a:rPr lang="en-GB" altLang="en-US" sz="3800" dirty="0"/>
              <a:t>How does absence affect your child’s progress at school?</a:t>
            </a:r>
          </a:p>
        </p:txBody>
      </p:sp>
      <p:sp>
        <p:nvSpPr>
          <p:cNvPr id="3" name="Text Placeholder 2">
            <a:extLst>
              <a:ext uri="{FF2B5EF4-FFF2-40B4-BE49-F238E27FC236}">
                <a16:creationId xmlns:a16="http://schemas.microsoft.com/office/drawing/2014/main" id="{65642249-DE00-44D6-879D-5B6B9AE5831D}"/>
              </a:ext>
            </a:extLst>
          </p:cNvPr>
          <p:cNvSpPr>
            <a:spLocks noGrp="1"/>
          </p:cNvSpPr>
          <p:nvPr>
            <p:ph type="body" sz="half" idx="1"/>
          </p:nvPr>
        </p:nvSpPr>
        <p:spPr>
          <a:xfrm>
            <a:off x="323528" y="1916832"/>
            <a:ext cx="8002588" cy="3911600"/>
          </a:xfrm>
        </p:spPr>
        <p:txBody>
          <a:bodyPr rtlCol="0">
            <a:normAutofit fontScale="85000" lnSpcReduction="200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95% - 9 days, 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90% - 19 days, 100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85% - 29 days, 150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80% - 38 days, 200 lessons lost</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eaLnBrk="1" fontAlgn="auto" hangingPunct="1">
              <a:spcAft>
                <a:spcPts val="0"/>
              </a:spcAft>
              <a:buFont typeface="Wingdings 3" charset="2"/>
              <a:buChar char=""/>
              <a:defRPr/>
            </a:pPr>
            <a:r>
              <a:rPr lang="en-GB" sz="2600" dirty="0">
                <a:solidFill>
                  <a:schemeClr val="tx1">
                    <a:lumMod val="75000"/>
                    <a:lumOff val="25000"/>
                  </a:schemeClr>
                </a:solidFill>
              </a:rPr>
              <a:t>Before you decide to keep your child absent from school, you must consider;</a:t>
            </a:r>
          </a:p>
          <a:p>
            <a:pPr marL="0" indent="0" eaLnBrk="1" fontAlgn="auto" hangingPunct="1">
              <a:spcAft>
                <a:spcPts val="0"/>
              </a:spcAft>
              <a:buNone/>
              <a:defRPr/>
            </a:pPr>
            <a:endParaRPr lang="en-GB" sz="2600" dirty="0">
              <a:solidFill>
                <a:schemeClr val="tx1">
                  <a:lumMod val="75000"/>
                  <a:lumOff val="25000"/>
                </a:schemeClr>
              </a:solidFill>
            </a:endParaRPr>
          </a:p>
          <a:p>
            <a:pPr marL="800100" lvl="2" indent="0" eaLnBrk="1" fontAlgn="auto" hangingPunct="1">
              <a:spcAft>
                <a:spcPts val="0"/>
              </a:spcAft>
              <a:buNone/>
              <a:defRPr/>
            </a:pPr>
            <a:r>
              <a:rPr lang="en-GB" sz="2200" dirty="0">
                <a:solidFill>
                  <a:schemeClr val="tx1">
                    <a:lumMod val="75000"/>
                    <a:lumOff val="25000"/>
                  </a:schemeClr>
                </a:solidFill>
              </a:rPr>
              <a:t>2 weeks unauthorised, term time holiday, plus 4 days illness, plus 2 days dentist or medical appointments……  already over 100 educational lessons lost!</a:t>
            </a:r>
          </a:p>
        </p:txBody>
      </p:sp>
    </p:spTree>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7AD1B1F-7336-44CA-A80F-8071FCBC1AB8}"/>
              </a:ext>
            </a:extLst>
          </p:cNvPr>
          <p:cNvGraphicFramePr>
            <a:graphicFrameLocks noGrp="1"/>
          </p:cNvGraphicFramePr>
          <p:nvPr>
            <p:extLst>
              <p:ext uri="{D42A27DB-BD31-4B8C-83A1-F6EECF244321}">
                <p14:modId xmlns:p14="http://schemas.microsoft.com/office/powerpoint/2010/main" val="4019171964"/>
              </p:ext>
            </p:extLst>
          </p:nvPr>
        </p:nvGraphicFramePr>
        <p:xfrm>
          <a:off x="323529" y="233208"/>
          <a:ext cx="8388928" cy="975360"/>
        </p:xfrm>
        <a:graphic>
          <a:graphicData uri="http://schemas.openxmlformats.org/drawingml/2006/table">
            <a:tbl>
              <a:tblPr firstRow="1" firstCol="1" bandRow="1"/>
              <a:tblGrid>
                <a:gridCol w="8388928">
                  <a:extLst>
                    <a:ext uri="{9D8B030D-6E8A-4147-A177-3AD203B41FA5}">
                      <a16:colId xmlns:a16="http://schemas.microsoft.com/office/drawing/2014/main" val="1274879158"/>
                    </a:ext>
                  </a:extLst>
                </a:gridCol>
              </a:tblGrid>
              <a:tr h="0">
                <a:tc>
                  <a:txBody>
                    <a:bodyPr/>
                    <a:lstStyle/>
                    <a:p>
                      <a:pPr algn="ctr">
                        <a:spcAft>
                          <a:spcPts val="0"/>
                        </a:spcAft>
                      </a:pPr>
                      <a:r>
                        <a:rPr lang="en-GB" sz="3200" b="1" dirty="0">
                          <a:effectLst/>
                          <a:latin typeface="Calibri" panose="020F0502020204030204" pitchFamily="34" charset="0"/>
                          <a:ea typeface="SimSun" panose="02010600030101010101" pitchFamily="2" charset="-122"/>
                          <a:cs typeface="Times New Roman" panose="02020603050405020304" pitchFamily="18" charset="0"/>
                        </a:rPr>
                        <a:t>At ST JOSEPH’S WE LOVE, LEARN AND GROW TOGETHER!</a:t>
                      </a:r>
                      <a:endParaRPr lang="en-GB"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extLst>
                  <a:ext uri="{0D108BD9-81ED-4DB2-BD59-A6C34878D82A}">
                    <a16:rowId xmlns:a16="http://schemas.microsoft.com/office/drawing/2014/main" val="1416677531"/>
                  </a:ext>
                </a:extLst>
              </a:tr>
            </a:tbl>
          </a:graphicData>
        </a:graphic>
      </p:graphicFrame>
      <p:graphicFrame>
        <p:nvGraphicFramePr>
          <p:cNvPr id="9" name="Table 8">
            <a:extLst>
              <a:ext uri="{FF2B5EF4-FFF2-40B4-BE49-F238E27FC236}">
                <a16:creationId xmlns:a16="http://schemas.microsoft.com/office/drawing/2014/main" id="{DE085926-7031-4B75-9CCE-FBB5B8C37ADF}"/>
              </a:ext>
            </a:extLst>
          </p:cNvPr>
          <p:cNvGraphicFramePr>
            <a:graphicFrameLocks noGrp="1"/>
          </p:cNvGraphicFramePr>
          <p:nvPr>
            <p:extLst>
              <p:ext uri="{D42A27DB-BD31-4B8C-83A1-F6EECF244321}">
                <p14:modId xmlns:p14="http://schemas.microsoft.com/office/powerpoint/2010/main" val="2186762353"/>
              </p:ext>
            </p:extLst>
          </p:nvPr>
        </p:nvGraphicFramePr>
        <p:xfrm>
          <a:off x="431537" y="1556792"/>
          <a:ext cx="8280920" cy="4851976"/>
        </p:xfrm>
        <a:graphic>
          <a:graphicData uri="http://schemas.openxmlformats.org/drawingml/2006/table">
            <a:tbl>
              <a:tblPr firstRow="1" firstCol="1" bandRow="1"/>
              <a:tblGrid>
                <a:gridCol w="2313144">
                  <a:extLst>
                    <a:ext uri="{9D8B030D-6E8A-4147-A177-3AD203B41FA5}">
                      <a16:colId xmlns:a16="http://schemas.microsoft.com/office/drawing/2014/main" val="457680299"/>
                    </a:ext>
                  </a:extLst>
                </a:gridCol>
                <a:gridCol w="3392939">
                  <a:extLst>
                    <a:ext uri="{9D8B030D-6E8A-4147-A177-3AD203B41FA5}">
                      <a16:colId xmlns:a16="http://schemas.microsoft.com/office/drawing/2014/main" val="820926936"/>
                    </a:ext>
                  </a:extLst>
                </a:gridCol>
                <a:gridCol w="2574837">
                  <a:extLst>
                    <a:ext uri="{9D8B030D-6E8A-4147-A177-3AD203B41FA5}">
                      <a16:colId xmlns:a16="http://schemas.microsoft.com/office/drawing/2014/main" val="1443874815"/>
                    </a:ext>
                  </a:extLst>
                </a:gridCol>
              </a:tblGrid>
              <a:tr h="553976">
                <a:tc>
                  <a:txBody>
                    <a:bodyPr/>
                    <a:lstStyle/>
                    <a:p>
                      <a:pPr algn="ctr">
                        <a:lnSpc>
                          <a:spcPct val="150000"/>
                        </a:lnSpc>
                        <a:spcAft>
                          <a:spcPts val="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LOVE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600" b="1" dirty="0">
                          <a:effectLst/>
                          <a:latin typeface="Calibri" panose="020F0502020204030204" pitchFamily="34" charset="0"/>
                          <a:ea typeface="SimSun" panose="02010600030101010101" pitchFamily="2" charset="-122"/>
                          <a:cs typeface="Times New Roman" panose="02020603050405020304" pitchFamily="18" charset="0"/>
                        </a:rPr>
                        <a:t>LEARN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n-GB" sz="1600" b="1">
                          <a:effectLst/>
                          <a:latin typeface="Calibri" panose="020F0502020204030204" pitchFamily="34" charset="0"/>
                          <a:ea typeface="SimSun" panose="02010600030101010101" pitchFamily="2" charset="-122"/>
                          <a:cs typeface="Times New Roman" panose="02020603050405020304" pitchFamily="18" charset="0"/>
                        </a:rPr>
                        <a:t>GROW</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85712600"/>
                  </a:ext>
                </a:extLst>
              </a:tr>
              <a:tr h="484730">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Love of our faith</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Learn about our faith and Jesus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Spiritually</a:t>
                      </a:r>
                    </a:p>
                    <a:p>
                      <a:pPr algn="ctr">
                        <a:lnSpc>
                          <a:spcPct val="150000"/>
                        </a:lnSpc>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8980469"/>
                  </a:ext>
                </a:extLst>
              </a:tr>
              <a:tr h="484730">
                <a:tc>
                  <a:txBody>
                    <a:bodyPr/>
                    <a:lstStyle/>
                    <a:p>
                      <a:pPr algn="ctr">
                        <a:lnSpc>
                          <a:spcPct val="150000"/>
                        </a:lnSpc>
                        <a:spcAft>
                          <a:spcPts val="0"/>
                        </a:spcAft>
                      </a:pPr>
                      <a:r>
                        <a:rPr lang="en-GB" sz="2000">
                          <a:effectLst/>
                          <a:latin typeface="Calibri" panose="020F0502020204030204" pitchFamily="34" charset="0"/>
                          <a:ea typeface="SimSun" panose="02010600030101010101" pitchFamily="2" charset="-122"/>
                          <a:cs typeface="Times New Roman" panose="02020603050405020304" pitchFamily="18" charset="0"/>
                        </a:rPr>
                        <a:t>Love of Learning</a:t>
                      </a:r>
                      <a:endParaRPr lang="en-GB"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Achieve our potential</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Academically</a:t>
                      </a:r>
                    </a:p>
                    <a:p>
                      <a:pPr algn="ctr">
                        <a:lnSpc>
                          <a:spcPct val="150000"/>
                        </a:lnSpc>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3450669"/>
                  </a:ext>
                </a:extLst>
              </a:tr>
              <a:tr h="484730">
                <a:tc>
                  <a:txBody>
                    <a:bodyPr/>
                    <a:lstStyle/>
                    <a:p>
                      <a:pPr algn="ctr">
                        <a:lnSpc>
                          <a:spcPct val="150000"/>
                        </a:lnSpc>
                        <a:spcAft>
                          <a:spcPts val="0"/>
                        </a:spcAft>
                      </a:pPr>
                      <a:r>
                        <a:rPr lang="en-GB" sz="2000">
                          <a:effectLst/>
                          <a:latin typeface="Calibri" panose="020F0502020204030204" pitchFamily="34" charset="0"/>
                          <a:ea typeface="SimSun" panose="02010600030101010101" pitchFamily="2" charset="-122"/>
                          <a:cs typeface="Times New Roman" panose="02020603050405020304" pitchFamily="18" charset="0"/>
                        </a:rPr>
                        <a:t>Love life/the world</a:t>
                      </a:r>
                      <a:endParaRPr lang="en-GB"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Learn from our mistakes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Morally</a:t>
                      </a:r>
                    </a:p>
                    <a:p>
                      <a:pPr algn="ctr">
                        <a:lnSpc>
                          <a:spcPct val="150000"/>
                        </a:lnSpc>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1856338"/>
                  </a:ext>
                </a:extLst>
              </a:tr>
              <a:tr h="484730">
                <a:tc>
                  <a:txBody>
                    <a:bodyPr/>
                    <a:lstStyle/>
                    <a:p>
                      <a:pPr algn="ctr">
                        <a:lnSpc>
                          <a:spcPct val="150000"/>
                        </a:lnSpc>
                        <a:spcAft>
                          <a:spcPts val="0"/>
                        </a:spcAft>
                      </a:pPr>
                      <a:r>
                        <a:rPr lang="en-GB" sz="2000">
                          <a:effectLst/>
                          <a:latin typeface="Calibri" panose="020F0502020204030204" pitchFamily="34" charset="0"/>
                          <a:ea typeface="SimSun" panose="02010600030101010101" pitchFamily="2" charset="-122"/>
                          <a:cs typeface="Times New Roman" panose="02020603050405020304" pitchFamily="18" charset="0"/>
                        </a:rPr>
                        <a:t>Love ourselves</a:t>
                      </a:r>
                      <a:endParaRPr lang="en-GB"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a:effectLst/>
                          <a:latin typeface="Calibri" panose="020F0502020204030204" pitchFamily="34" charset="0"/>
                          <a:ea typeface="SimSun" panose="02010600030101010101" pitchFamily="2" charset="-122"/>
                          <a:cs typeface="Times New Roman" panose="02020603050405020304" pitchFamily="18" charset="0"/>
                        </a:rPr>
                        <a:t>Learn who we are / who I am</a:t>
                      </a:r>
                      <a:endParaRPr lang="en-GB"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Confidently</a:t>
                      </a:r>
                    </a:p>
                    <a:p>
                      <a:pPr algn="ctr">
                        <a:lnSpc>
                          <a:spcPct val="150000"/>
                        </a:lnSpc>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5733338"/>
                  </a:ext>
                </a:extLst>
              </a:tr>
              <a:tr h="484730">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Love others</a:t>
                      </a: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a:effectLst/>
                          <a:latin typeface="Calibri" panose="020F0502020204030204" pitchFamily="34" charset="0"/>
                          <a:ea typeface="SimSun" panose="02010600030101010101" pitchFamily="2" charset="-122"/>
                          <a:cs typeface="Times New Roman" panose="02020603050405020304" pitchFamily="18" charset="0"/>
                        </a:rPr>
                        <a:t>Learn from others</a:t>
                      </a:r>
                      <a:endParaRPr lang="en-GB"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GB" sz="2000" dirty="0">
                          <a:effectLst/>
                          <a:latin typeface="Calibri" panose="020F0502020204030204" pitchFamily="34" charset="0"/>
                          <a:ea typeface="SimSun" panose="02010600030101010101" pitchFamily="2" charset="-122"/>
                          <a:cs typeface="Times New Roman" panose="02020603050405020304" pitchFamily="18" charset="0"/>
                        </a:rPr>
                        <a:t>Socially</a:t>
                      </a:r>
                    </a:p>
                    <a:p>
                      <a:pPr algn="ctr">
                        <a:lnSpc>
                          <a:spcPct val="150000"/>
                        </a:lnSpc>
                        <a:spcAft>
                          <a:spcPts val="0"/>
                        </a:spcAft>
                      </a:pPr>
                      <a:endParaRPr lang="en-GB"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358520"/>
                  </a:ext>
                </a:extLst>
              </a:tr>
            </a:tbl>
          </a:graphicData>
        </a:graphic>
      </p:graphicFrame>
    </p:spTree>
    <p:extLst>
      <p:ext uri="{BB962C8B-B14F-4D97-AF65-F5344CB8AC3E}">
        <p14:creationId xmlns:p14="http://schemas.microsoft.com/office/powerpoint/2010/main" val="367145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A056993-2B0B-43F0-A8ED-7868D06F1400}"/>
              </a:ext>
            </a:extLst>
          </p:cNvPr>
          <p:cNvSpPr>
            <a:spLocks noGrp="1" noChangeArrowheads="1"/>
          </p:cNvSpPr>
          <p:nvPr>
            <p:ph type="title"/>
          </p:nvPr>
        </p:nvSpPr>
        <p:spPr/>
        <p:txBody>
          <a:bodyPr>
            <a:normAutofit fontScale="90000"/>
          </a:bodyPr>
          <a:lstStyle/>
          <a:p>
            <a:pPr eaLnBrk="1" hangingPunct="1">
              <a:defRPr/>
            </a:pPr>
            <a:r>
              <a:rPr lang="en-GB" altLang="en-US" sz="4800" dirty="0"/>
              <a:t>How can YOU support?</a:t>
            </a:r>
            <a:br>
              <a:rPr lang="en-GB" altLang="en-US" sz="4800" dirty="0"/>
            </a:br>
            <a:r>
              <a:rPr lang="en-GB" altLang="en-US" sz="4800" dirty="0"/>
              <a:t>Encouragement</a:t>
            </a:r>
          </a:p>
        </p:txBody>
      </p:sp>
      <p:sp>
        <p:nvSpPr>
          <p:cNvPr id="12291" name="Content Placeholder 2">
            <a:extLst>
              <a:ext uri="{FF2B5EF4-FFF2-40B4-BE49-F238E27FC236}">
                <a16:creationId xmlns:a16="http://schemas.microsoft.com/office/drawing/2014/main" id="{9BB74B5A-BDCB-4376-AC14-D67BA5FA3448}"/>
              </a:ext>
            </a:extLst>
          </p:cNvPr>
          <p:cNvSpPr>
            <a:spLocks noGrp="1" noChangeArrowheads="1"/>
          </p:cNvSpPr>
          <p:nvPr>
            <p:ph idx="1"/>
          </p:nvPr>
        </p:nvSpPr>
        <p:spPr/>
        <p:txBody>
          <a:bodyPr/>
          <a:lstStyle/>
          <a:p>
            <a:pPr eaLnBrk="1" hangingPunct="1"/>
            <a:r>
              <a:rPr lang="en-GB" altLang="en-US" sz="2400" dirty="0"/>
              <a:t>Set a good bedtime routine</a:t>
            </a:r>
          </a:p>
          <a:p>
            <a:pPr eaLnBrk="1" hangingPunct="1"/>
            <a:r>
              <a:rPr lang="en-GB" altLang="en-US" sz="2400" dirty="0"/>
              <a:t>Be prepared the night before</a:t>
            </a:r>
          </a:p>
          <a:p>
            <a:pPr eaLnBrk="1" hangingPunct="1"/>
            <a:r>
              <a:rPr lang="en-GB" altLang="en-US" sz="2400" dirty="0"/>
              <a:t>Have a good morning routine</a:t>
            </a:r>
          </a:p>
          <a:p>
            <a:pPr eaLnBrk="1" hangingPunct="1"/>
            <a:r>
              <a:rPr lang="en-GB" altLang="en-US" sz="2400" dirty="0"/>
              <a:t>Be in school at least 5 minutes early, every day, to give your child the time to settle, feel prepared and confident, ready for their school day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B05569-2809-40DA-A24B-B3141B2C288F}"/>
              </a:ext>
            </a:extLst>
          </p:cNvPr>
          <p:cNvSpPr>
            <a:spLocks noGrp="1" noChangeArrowheads="1"/>
          </p:cNvSpPr>
          <p:nvPr>
            <p:ph type="title"/>
          </p:nvPr>
        </p:nvSpPr>
        <p:spPr/>
        <p:txBody>
          <a:bodyPr/>
          <a:lstStyle/>
          <a:p>
            <a:pPr eaLnBrk="1" hangingPunct="1"/>
            <a:r>
              <a:rPr lang="en-GB" altLang="en-US" sz="4800"/>
              <a:t>Expectations</a:t>
            </a:r>
          </a:p>
        </p:txBody>
      </p:sp>
      <p:sp>
        <p:nvSpPr>
          <p:cNvPr id="13315" name="Content Placeholder 2">
            <a:extLst>
              <a:ext uri="{FF2B5EF4-FFF2-40B4-BE49-F238E27FC236}">
                <a16:creationId xmlns:a16="http://schemas.microsoft.com/office/drawing/2014/main" id="{34D9B176-E490-4354-B5B1-9A22D1262DDB}"/>
              </a:ext>
            </a:extLst>
          </p:cNvPr>
          <p:cNvSpPr>
            <a:spLocks noGrp="1" noChangeArrowheads="1"/>
          </p:cNvSpPr>
          <p:nvPr>
            <p:ph idx="1"/>
          </p:nvPr>
        </p:nvSpPr>
        <p:spPr>
          <a:xfrm>
            <a:off x="290438" y="2132856"/>
            <a:ext cx="6986736" cy="3881437"/>
          </a:xfrm>
        </p:spPr>
        <p:txBody>
          <a:bodyPr/>
          <a:lstStyle/>
          <a:p>
            <a:pPr eaLnBrk="1" hangingPunct="1"/>
            <a:r>
              <a:rPr lang="en-GB" altLang="en-US" sz="2400" dirty="0"/>
              <a:t>All children should be in school at ALL times</a:t>
            </a:r>
          </a:p>
          <a:p>
            <a:pPr eaLnBrk="1" hangingPunct="1"/>
            <a:r>
              <a:rPr lang="en-GB" altLang="en-US" sz="2400" dirty="0"/>
              <a:t>We do understand that 100% is not always possible due to a child being unwell</a:t>
            </a:r>
          </a:p>
          <a:p>
            <a:pPr eaLnBrk="1" hangingPunct="1"/>
            <a:r>
              <a:rPr lang="en-GB" altLang="en-US" sz="2400" dirty="0"/>
              <a:t>Nevertheless, FULL ATTENDANCE should always be the AIM</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E085D9-1602-4944-9591-9895A5F494FD}"/>
              </a:ext>
            </a:extLst>
          </p:cNvPr>
          <p:cNvSpPr>
            <a:spLocks noGrp="1" noChangeArrowheads="1"/>
          </p:cNvSpPr>
          <p:nvPr>
            <p:ph type="title"/>
          </p:nvPr>
        </p:nvSpPr>
        <p:spPr/>
        <p:txBody>
          <a:bodyPr>
            <a:normAutofit fontScale="90000"/>
          </a:bodyPr>
          <a:lstStyle/>
          <a:p>
            <a:pPr eaLnBrk="1" hangingPunct="1">
              <a:defRPr/>
            </a:pPr>
            <a:r>
              <a:rPr lang="en-GB" altLang="en-US" sz="4800"/>
              <a:t>Appointments during school time</a:t>
            </a:r>
          </a:p>
        </p:txBody>
      </p:sp>
      <p:sp>
        <p:nvSpPr>
          <p:cNvPr id="3" name="Content Placeholder 2">
            <a:extLst>
              <a:ext uri="{FF2B5EF4-FFF2-40B4-BE49-F238E27FC236}">
                <a16:creationId xmlns:a16="http://schemas.microsoft.com/office/drawing/2014/main" id="{11DDDCE4-2407-4A6F-BA98-D7CEE1D176F5}"/>
              </a:ext>
            </a:extLst>
          </p:cNvPr>
          <p:cNvSpPr>
            <a:spLocks noGrp="1"/>
          </p:cNvSpPr>
          <p:nvPr>
            <p:ph idx="1"/>
          </p:nvPr>
        </p:nvSpPr>
        <p:spPr/>
        <p:txBody>
          <a:bodyPr rtlCol="0">
            <a:normAutofit fontScale="925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Taking your child out of school for medical/dental appointments disrupts their learning, along with the learning of rest of the class</a:t>
            </a:r>
          </a:p>
          <a:p>
            <a:pPr eaLnBrk="1" fontAlgn="auto" hangingPunct="1">
              <a:spcAft>
                <a:spcPts val="0"/>
              </a:spcAft>
              <a:buFont typeface="Wingdings 3" charset="2"/>
              <a:buChar char=""/>
              <a:defRPr/>
            </a:pPr>
            <a:r>
              <a:rPr lang="en-GB" sz="2400" dirty="0">
                <a:solidFill>
                  <a:schemeClr val="tx1">
                    <a:lumMod val="75000"/>
                    <a:lumOff val="25000"/>
                  </a:schemeClr>
                </a:solidFill>
              </a:rPr>
              <a:t>Appointments must be booked outside of the school day or during the holiday period  ( 11 + weeks)</a:t>
            </a:r>
          </a:p>
          <a:p>
            <a:pPr eaLnBrk="1" fontAlgn="auto" hangingPunct="1">
              <a:spcAft>
                <a:spcPts val="0"/>
              </a:spcAft>
              <a:buFont typeface="Wingdings 3" charset="2"/>
              <a:buChar char=""/>
              <a:defRPr/>
            </a:pPr>
            <a:r>
              <a:rPr lang="en-GB" sz="2400" dirty="0">
                <a:solidFill>
                  <a:schemeClr val="tx1">
                    <a:lumMod val="75000"/>
                    <a:lumOff val="25000"/>
                  </a:schemeClr>
                </a:solidFill>
              </a:rPr>
              <a:t>Documentation must be produced, in advance, for any appointments that you wish your child to attend during the school day</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39D787E-D80A-42E8-926A-45747BD27325}"/>
              </a:ext>
            </a:extLst>
          </p:cNvPr>
          <p:cNvSpPr>
            <a:spLocks noGrp="1" noChangeArrowheads="1"/>
          </p:cNvSpPr>
          <p:nvPr>
            <p:ph type="title"/>
          </p:nvPr>
        </p:nvSpPr>
        <p:spPr>
          <a:xfrm>
            <a:off x="609600" y="0"/>
            <a:ext cx="6348413" cy="1930400"/>
          </a:xfrm>
        </p:spPr>
        <p:txBody>
          <a:bodyPr>
            <a:normAutofit fontScale="90000"/>
          </a:bodyPr>
          <a:lstStyle/>
          <a:p>
            <a:pPr eaLnBrk="1" hangingPunct="1">
              <a:defRPr/>
            </a:pPr>
            <a:r>
              <a:rPr lang="en-GB" altLang="en-US" sz="4800" dirty="0"/>
              <a:t>Holidays and exceptional circumstance leave</a:t>
            </a:r>
          </a:p>
        </p:txBody>
      </p:sp>
      <p:sp>
        <p:nvSpPr>
          <p:cNvPr id="3" name="Content Placeholder 2">
            <a:extLst>
              <a:ext uri="{FF2B5EF4-FFF2-40B4-BE49-F238E27FC236}">
                <a16:creationId xmlns:a16="http://schemas.microsoft.com/office/drawing/2014/main" id="{9A59F4FA-1BFD-4AEF-8CE5-A1B4648DCFEA}"/>
              </a:ext>
            </a:extLst>
          </p:cNvPr>
          <p:cNvSpPr>
            <a:spLocks noGrp="1"/>
          </p:cNvSpPr>
          <p:nvPr>
            <p:ph idx="1"/>
          </p:nvPr>
        </p:nvSpPr>
        <p:spPr>
          <a:xfrm>
            <a:off x="609600" y="1268413"/>
            <a:ext cx="6348413" cy="5400675"/>
          </a:xfrm>
        </p:spPr>
        <p:txBody>
          <a:bodyPr rtlCol="0">
            <a:noAutofit/>
          </a:bodyPr>
          <a:lstStyle/>
          <a:p>
            <a:pPr eaLnBrk="1" fontAlgn="auto" hangingPunct="1">
              <a:spcAft>
                <a:spcPts val="0"/>
              </a:spcAft>
              <a:buFont typeface="Wingdings 3" charset="2"/>
              <a:buChar char=""/>
              <a:defRPr/>
            </a:pPr>
            <a:r>
              <a:rPr lang="en-GB" sz="2000" dirty="0">
                <a:solidFill>
                  <a:schemeClr val="tx1">
                    <a:lumMod val="75000"/>
                    <a:lumOff val="25000"/>
                  </a:schemeClr>
                </a:solidFill>
              </a:rPr>
              <a:t>No holidays during term time are allowed, any term time holidays will be recorded as unauthorised and escalated to Buckinghamshire County Council attendance team, where parents will enter an attendance contract and penalty fines will be given, direct from the council</a:t>
            </a:r>
          </a:p>
          <a:p>
            <a:pPr marL="0" indent="0" eaLnBrk="1" fontAlgn="auto" hangingPunct="1">
              <a:spcAft>
                <a:spcPts val="0"/>
              </a:spcAft>
              <a:buFont typeface="Wingdings 3" panose="05040102010807070707" pitchFamily="18" charset="2"/>
              <a:buNone/>
              <a:defRPr/>
            </a:pPr>
            <a:r>
              <a:rPr lang="en-GB" sz="2000" dirty="0">
                <a:solidFill>
                  <a:schemeClr val="tx1">
                    <a:lumMod val="75000"/>
                    <a:lumOff val="25000"/>
                  </a:schemeClr>
                </a:solidFill>
              </a:rPr>
              <a:t>(contracts and fines are not limited to term time    holidays, also to persistent absence and persistent lateness).</a:t>
            </a:r>
          </a:p>
          <a:p>
            <a:pPr eaLnBrk="1" fontAlgn="auto" hangingPunct="1">
              <a:spcAft>
                <a:spcPts val="0"/>
              </a:spcAft>
              <a:buFont typeface="Wingdings 3" charset="2"/>
              <a:buChar char=""/>
              <a:defRPr/>
            </a:pPr>
            <a:r>
              <a:rPr lang="en-GB" sz="2000" dirty="0">
                <a:solidFill>
                  <a:schemeClr val="tx1">
                    <a:lumMod val="75000"/>
                    <a:lumOff val="25000"/>
                  </a:schemeClr>
                </a:solidFill>
              </a:rPr>
              <a:t>All holidays need to be taken during the school holidays.</a:t>
            </a:r>
          </a:p>
          <a:p>
            <a:pPr eaLnBrk="1" fontAlgn="auto" hangingPunct="1">
              <a:spcAft>
                <a:spcPts val="0"/>
              </a:spcAft>
              <a:buFont typeface="Wingdings 3" charset="2"/>
              <a:buChar char=""/>
              <a:defRPr/>
            </a:pPr>
            <a:r>
              <a:rPr lang="en-GB" sz="2000" dirty="0">
                <a:solidFill>
                  <a:schemeClr val="tx1">
                    <a:lumMod val="75000"/>
                    <a:lumOff val="25000"/>
                  </a:schemeClr>
                </a:solidFill>
              </a:rPr>
              <a:t>Children are very open, as they should be, and they do tell adults within the school if they have been absent due to a day out, family holiday. Discussions will taken place, to ensure we are coding all absences correctly on the register.</a:t>
            </a:r>
          </a:p>
          <a:p>
            <a:pPr eaLnBrk="1" fontAlgn="auto" hangingPunct="1">
              <a:spcAft>
                <a:spcPts val="0"/>
              </a:spcAft>
              <a:buFont typeface="Wingdings 3" charset="2"/>
              <a:buChar char=""/>
              <a:defRPr/>
            </a:pPr>
            <a:endParaRPr lang="en-GB" sz="2000" dirty="0">
              <a:solidFill>
                <a:schemeClr val="tx1">
                  <a:lumMod val="75000"/>
                  <a:lumOff val="25000"/>
                </a:schemeClr>
              </a:solidFill>
            </a:endParaRPr>
          </a:p>
          <a:p>
            <a:pPr eaLnBrk="1" fontAlgn="auto" hangingPunct="1">
              <a:spcAft>
                <a:spcPts val="0"/>
              </a:spcAft>
              <a:buFont typeface="Wingdings 3" charset="2"/>
              <a:buChar char=""/>
              <a:defRPr/>
            </a:pPr>
            <a:r>
              <a:rPr lang="en-GB" sz="2000" dirty="0">
                <a:solidFill>
                  <a:schemeClr val="tx1">
                    <a:lumMod val="75000"/>
                    <a:lumOff val="25000"/>
                  </a:schemeClr>
                </a:solidFill>
              </a:rPr>
              <a:t>If any leave is required during term time, due to special circumstance, speak with the attendance officer and we can discuss further , supporting documents will be required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2ECFA5-BE16-405A-9003-E1033C11CCDB}"/>
              </a:ext>
            </a:extLst>
          </p:cNvPr>
          <p:cNvSpPr>
            <a:spLocks noGrp="1" noChangeArrowheads="1"/>
          </p:cNvSpPr>
          <p:nvPr>
            <p:ph type="title"/>
          </p:nvPr>
        </p:nvSpPr>
        <p:spPr>
          <a:xfrm>
            <a:off x="609600" y="188913"/>
            <a:ext cx="6348413" cy="1223962"/>
          </a:xfrm>
        </p:spPr>
        <p:txBody>
          <a:bodyPr>
            <a:normAutofit fontScale="90000"/>
          </a:bodyPr>
          <a:lstStyle/>
          <a:p>
            <a:pPr eaLnBrk="1" hangingPunct="1">
              <a:defRPr/>
            </a:pPr>
            <a:r>
              <a:rPr lang="en-GB" altLang="en-US" sz="4800"/>
              <a:t>Rewards</a:t>
            </a:r>
            <a:br>
              <a:rPr lang="en-GB" altLang="en-US" sz="4800"/>
            </a:br>
            <a:endParaRPr lang="en-GB" altLang="en-US" sz="4800"/>
          </a:p>
        </p:txBody>
      </p:sp>
      <p:sp>
        <p:nvSpPr>
          <p:cNvPr id="3" name="Content Placeholder 2">
            <a:extLst>
              <a:ext uri="{FF2B5EF4-FFF2-40B4-BE49-F238E27FC236}">
                <a16:creationId xmlns:a16="http://schemas.microsoft.com/office/drawing/2014/main" id="{28C7F225-9174-48A8-9FE8-80D435A8BFE9}"/>
              </a:ext>
            </a:extLst>
          </p:cNvPr>
          <p:cNvSpPr>
            <a:spLocks noGrp="1"/>
          </p:cNvSpPr>
          <p:nvPr>
            <p:ph idx="1"/>
          </p:nvPr>
        </p:nvSpPr>
        <p:spPr>
          <a:xfrm>
            <a:off x="609600" y="836613"/>
            <a:ext cx="6348413" cy="5411787"/>
          </a:xfrm>
        </p:spPr>
        <p:txBody>
          <a:bodyPr/>
          <a:lstStyle/>
          <a:p>
            <a:pPr eaLnBrk="1" hangingPunct="1">
              <a:defRPr/>
            </a:pPr>
            <a:endParaRPr lang="en-GB" dirty="0"/>
          </a:p>
          <a:p>
            <a:pPr marL="0" indent="0" eaLnBrk="1" hangingPunct="1">
              <a:buFont typeface="Wingdings 3" panose="05040102010807070707" pitchFamily="18" charset="2"/>
              <a:buNone/>
              <a:defRPr/>
            </a:pPr>
            <a:r>
              <a:rPr lang="en-GB" sz="2400" u="sng" dirty="0"/>
              <a:t>Weekly Draw</a:t>
            </a:r>
          </a:p>
          <a:p>
            <a:pPr eaLnBrk="1" hangingPunct="1">
              <a:buFont typeface="Wingdings" panose="05000000000000000000" pitchFamily="2" charset="2"/>
              <a:buChar char="Ø"/>
              <a:defRPr/>
            </a:pPr>
            <a:r>
              <a:rPr lang="en-GB" sz="2400" dirty="0"/>
              <a:t>We reward those pupils who do achieve 100% attendance on a weekly basis, with the winner of the draw receiving a goodie bag each Friday.</a:t>
            </a:r>
          </a:p>
          <a:p>
            <a:pPr marL="0" indent="0" eaLnBrk="1" hangingPunct="1">
              <a:buFont typeface="Wingdings 3" panose="05040102010807070707" pitchFamily="18" charset="2"/>
              <a:buNone/>
              <a:defRPr/>
            </a:pPr>
            <a:r>
              <a:rPr lang="en-GB" sz="2400" u="sng" dirty="0"/>
              <a:t>Grand Prize</a:t>
            </a:r>
          </a:p>
          <a:p>
            <a:pPr eaLnBrk="1" hangingPunct="1">
              <a:buFont typeface="Wingdings" panose="05000000000000000000" pitchFamily="2" charset="2"/>
              <a:buChar char="Ø"/>
              <a:defRPr/>
            </a:pPr>
            <a:r>
              <a:rPr lang="en-GB" sz="2400" dirty="0"/>
              <a:t>Our grand prize draw raffle of a £50 Amazon voucher will also reward those pupils who have full attendance each week during the term.</a:t>
            </a:r>
          </a:p>
          <a:p>
            <a:pPr marL="0" indent="0" eaLnBrk="1" hangingPunct="1">
              <a:buFont typeface="Wingdings 3" panose="05040102010807070707" pitchFamily="18" charset="2"/>
              <a:buNone/>
              <a:defRPr/>
            </a:pPr>
            <a:endParaRPr lang="en-GB" sz="2400" dirty="0"/>
          </a:p>
          <a:p>
            <a:pPr marL="0" indent="0" eaLnBrk="1" hangingPunct="1">
              <a:buFont typeface="Wingdings 3" panose="05040102010807070707" pitchFamily="18" charset="2"/>
              <a:buNone/>
              <a:defRPr/>
            </a:pPr>
            <a:r>
              <a:rPr lang="en-GB" sz="2400" dirty="0"/>
              <a:t>Both these draws are celebrated during assemblies, with the whole school present.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0834832-CDAA-4AF8-9B66-828D7318F33E}"/>
              </a:ext>
            </a:extLst>
          </p:cNvPr>
          <p:cNvSpPr>
            <a:spLocks noGrp="1" noChangeArrowheads="1"/>
          </p:cNvSpPr>
          <p:nvPr>
            <p:ph type="title"/>
          </p:nvPr>
        </p:nvSpPr>
        <p:spPr/>
        <p:txBody>
          <a:bodyPr/>
          <a:lstStyle/>
          <a:p>
            <a:pPr eaLnBrk="1" hangingPunct="1"/>
            <a:r>
              <a:rPr lang="en-GB" altLang="en-US" sz="4800"/>
              <a:t>High Attendance</a:t>
            </a:r>
          </a:p>
        </p:txBody>
      </p:sp>
      <p:sp>
        <p:nvSpPr>
          <p:cNvPr id="3" name="Content Placeholder 2">
            <a:extLst>
              <a:ext uri="{FF2B5EF4-FFF2-40B4-BE49-F238E27FC236}">
                <a16:creationId xmlns:a16="http://schemas.microsoft.com/office/drawing/2014/main" id="{805C2791-AE1E-4B24-B9CB-AA47405C1D8E}"/>
              </a:ext>
            </a:extLst>
          </p:cNvPr>
          <p:cNvSpPr>
            <a:spLocks noGrp="1"/>
          </p:cNvSpPr>
          <p:nvPr>
            <p:ph idx="1"/>
          </p:nvPr>
        </p:nvSpPr>
        <p:spPr>
          <a:xfrm>
            <a:off x="609600" y="1628775"/>
            <a:ext cx="6348413" cy="4895850"/>
          </a:xfrm>
        </p:spPr>
        <p:txBody>
          <a:bodyPr rtlCol="0">
            <a:normAutofit fontScale="62500" lnSpcReduction="20000"/>
          </a:bodyPr>
          <a:lstStyle/>
          <a:p>
            <a:pPr eaLnBrk="1" fontAlgn="auto" hangingPunct="1">
              <a:spcAft>
                <a:spcPts val="0"/>
              </a:spcAft>
              <a:buFont typeface="Wingdings 3" charset="2"/>
              <a:buChar char=""/>
              <a:defRPr/>
            </a:pPr>
            <a:r>
              <a:rPr lang="en-GB" sz="3100" dirty="0">
                <a:solidFill>
                  <a:schemeClr val="tx1">
                    <a:lumMod val="75000"/>
                    <a:lumOff val="25000"/>
                  </a:schemeClr>
                </a:solidFill>
              </a:rPr>
              <a:t>We aim for at least 96% attendance for every pupil</a:t>
            </a:r>
          </a:p>
          <a:p>
            <a:pPr marL="0" indent="0" algn="ctr" eaLnBrk="1" fontAlgn="auto" hangingPunct="1">
              <a:spcAft>
                <a:spcPts val="0"/>
              </a:spcAft>
              <a:buFont typeface="Wingdings 3" panose="05040102010807070707" pitchFamily="18" charset="2"/>
              <a:buNone/>
              <a:defRPr/>
            </a:pPr>
            <a:r>
              <a:rPr lang="en-GB" sz="3100" dirty="0">
                <a:solidFill>
                  <a:srgbClr val="FF3300"/>
                </a:solidFill>
              </a:rPr>
              <a:t> 171 pupils achieved over 96% attendance last year.</a:t>
            </a:r>
          </a:p>
          <a:p>
            <a:pPr marL="0" indent="0" algn="ctr" eaLnBrk="1" fontAlgn="auto" hangingPunct="1">
              <a:spcAft>
                <a:spcPts val="0"/>
              </a:spcAft>
              <a:buFont typeface="Wingdings 3" panose="05040102010807070707" pitchFamily="18" charset="2"/>
              <a:buNone/>
              <a:defRPr/>
            </a:pPr>
            <a:r>
              <a:rPr lang="en-GB" sz="3100" dirty="0">
                <a:solidFill>
                  <a:srgbClr val="FF3300"/>
                </a:solidFill>
              </a:rPr>
              <a:t>341 pupils achieved over 96% attendance last week!</a:t>
            </a:r>
          </a:p>
          <a:p>
            <a:pPr marL="0" indent="0" algn="ctr" eaLnBrk="1" fontAlgn="auto" hangingPunct="1">
              <a:spcAft>
                <a:spcPts val="0"/>
              </a:spcAft>
              <a:buFont typeface="Wingdings 3" charset="2"/>
              <a:buNone/>
              <a:defRPr/>
            </a:pPr>
            <a:r>
              <a:rPr lang="en-GB" sz="5200" dirty="0">
                <a:solidFill>
                  <a:schemeClr val="tx1">
                    <a:lumMod val="75000"/>
                    <a:lumOff val="25000"/>
                  </a:schemeClr>
                </a:solidFill>
              </a:rPr>
              <a:t>    Well done!</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4700" dirty="0">
                <a:solidFill>
                  <a:schemeClr val="tx1">
                    <a:lumMod val="75000"/>
                    <a:lumOff val="25000"/>
                  </a:schemeClr>
                </a:solidFill>
              </a:rPr>
              <a:t>High attendance equals:</a:t>
            </a: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Widest possible learning opportunities, higher qualifications, more choices in the future</a:t>
            </a:r>
          </a:p>
          <a:p>
            <a:pPr marL="0" indent="0" algn="ctr" eaLnBrk="1" fontAlgn="auto" hangingPunct="1">
              <a:spcAft>
                <a:spcPts val="0"/>
              </a:spcAft>
              <a:buFont typeface="Wingdings 3" charset="2"/>
              <a:buNone/>
              <a:defRPr/>
            </a:pPr>
            <a:endParaRPr lang="en-GB" sz="28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Primary education is the foundation for life long learning!</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1F42240-1671-4617-94D8-7DF13C2807C6}"/>
              </a:ext>
            </a:extLst>
          </p:cNvPr>
          <p:cNvSpPr>
            <a:spLocks noGrp="1" noChangeArrowheads="1"/>
          </p:cNvSpPr>
          <p:nvPr>
            <p:ph type="title"/>
          </p:nvPr>
        </p:nvSpPr>
        <p:spPr/>
        <p:txBody>
          <a:bodyPr/>
          <a:lstStyle/>
          <a:p>
            <a:pPr eaLnBrk="1" hangingPunct="1"/>
            <a:r>
              <a:rPr lang="en-GB" altLang="en-US" sz="4400"/>
              <a:t>Information</a:t>
            </a:r>
          </a:p>
        </p:txBody>
      </p:sp>
      <p:sp>
        <p:nvSpPr>
          <p:cNvPr id="3" name="Content Placeholder 2">
            <a:extLst>
              <a:ext uri="{FF2B5EF4-FFF2-40B4-BE49-F238E27FC236}">
                <a16:creationId xmlns:a16="http://schemas.microsoft.com/office/drawing/2014/main" id="{EBC26AB9-FC27-413C-9D8D-D72F14A860AF}"/>
              </a:ext>
            </a:extLst>
          </p:cNvPr>
          <p:cNvSpPr>
            <a:spLocks noGrp="1"/>
          </p:cNvSpPr>
          <p:nvPr>
            <p:ph idx="1"/>
          </p:nvPr>
        </p:nvSpPr>
        <p:spPr/>
        <p:txBody>
          <a:bodyPr/>
          <a:lstStyle/>
          <a:p>
            <a:pPr eaLnBrk="1" hangingPunct="1">
              <a:defRPr/>
            </a:pPr>
            <a:r>
              <a:rPr lang="en-GB" dirty="0"/>
              <a:t>Attendance Policy is available to view on our website, along with the new attendance chart, which outlines the procedures, so that everyone is clear of the process with regards to attendance</a:t>
            </a:r>
          </a:p>
          <a:p>
            <a:pPr eaLnBrk="1" hangingPunct="1">
              <a:defRPr/>
            </a:pPr>
            <a:r>
              <a:rPr lang="en-GB" dirty="0"/>
              <a:t>01753 887743 / </a:t>
            </a:r>
            <a:r>
              <a:rPr lang="en-GB" dirty="0" err="1">
                <a:hlinkClick r:id="rId2"/>
              </a:rPr>
              <a:t>absence@stjosephschalfont.school</a:t>
            </a:r>
            <a:endParaRPr lang="en-GB" dirty="0"/>
          </a:p>
          <a:p>
            <a:pPr marL="0" indent="0" eaLnBrk="1" hangingPunct="1">
              <a:buFont typeface="Wingdings 3" panose="05040102010807070707" pitchFamily="18" charset="2"/>
              <a:buNone/>
              <a:defRPr/>
            </a:pPr>
            <a:r>
              <a:rPr lang="en-GB" dirty="0"/>
              <a:t>Contact before 8:30am if your child cannot attend school, giving the reason. You must contact the school each day your child is absent.</a:t>
            </a:r>
          </a:p>
          <a:p>
            <a:pPr marL="0" indent="0" eaLnBrk="1" hangingPunct="1">
              <a:buFont typeface="Wingdings 3" panose="05040102010807070707" pitchFamily="18" charset="2"/>
              <a:buNone/>
              <a:defRPr/>
            </a:pPr>
            <a:endParaRPr lang="en-GB" dirty="0"/>
          </a:p>
          <a:p>
            <a:pPr marL="0" indent="0" eaLnBrk="1" hangingPunct="1">
              <a:buFont typeface="Wingdings 3" panose="05040102010807070707" pitchFamily="18" charset="2"/>
              <a:buNone/>
              <a:defRPr/>
            </a:pPr>
            <a:r>
              <a:rPr lang="en-GB" dirty="0"/>
              <a:t>All attendance related queries can be directed straight to the Attendance Officer, preferably after 10am, Monday-Friday.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40B6759-9AFF-4E0B-A94C-B3FD84B2D865}"/>
              </a:ext>
            </a:extLst>
          </p:cNvPr>
          <p:cNvSpPr>
            <a:spLocks noGrp="1" noChangeArrowheads="1"/>
          </p:cNvSpPr>
          <p:nvPr>
            <p:ph type="title"/>
          </p:nvPr>
        </p:nvSpPr>
        <p:spPr/>
        <p:txBody>
          <a:bodyPr/>
          <a:lstStyle/>
          <a:p>
            <a:r>
              <a:rPr lang="en-GB" altLang="en-US" sz="4400"/>
              <a:t>Dietary &amp; Medical Needs</a:t>
            </a:r>
          </a:p>
        </p:txBody>
      </p:sp>
      <p:sp>
        <p:nvSpPr>
          <p:cNvPr id="3" name="Content Placeholder 2">
            <a:extLst>
              <a:ext uri="{FF2B5EF4-FFF2-40B4-BE49-F238E27FC236}">
                <a16:creationId xmlns:a16="http://schemas.microsoft.com/office/drawing/2014/main" id="{4BB34557-50C0-4C8E-BA20-BA96A053035C}"/>
              </a:ext>
            </a:extLst>
          </p:cNvPr>
          <p:cNvSpPr>
            <a:spLocks noGrp="1"/>
          </p:cNvSpPr>
          <p:nvPr>
            <p:ph idx="1"/>
          </p:nvPr>
        </p:nvSpPr>
        <p:spPr>
          <a:xfrm>
            <a:off x="609600" y="1268413"/>
            <a:ext cx="6348413" cy="4979987"/>
          </a:xfrm>
        </p:spPr>
        <p:txBody>
          <a:bodyPr/>
          <a:lstStyle/>
          <a:p>
            <a:pPr>
              <a:defRPr/>
            </a:pPr>
            <a:r>
              <a:rPr lang="en-GB" dirty="0"/>
              <a:t>Inform us immediately of any changes to dietary or medical needs</a:t>
            </a:r>
          </a:p>
          <a:p>
            <a:pPr>
              <a:defRPr/>
            </a:pPr>
            <a:r>
              <a:rPr lang="en-GB" dirty="0"/>
              <a:t>If we are required to keep medication onsite permanently you will need to complete:</a:t>
            </a:r>
          </a:p>
          <a:p>
            <a:pPr lvl="1">
              <a:buFont typeface="Wingdings" panose="05000000000000000000" pitchFamily="2" charset="2"/>
              <a:buChar char="v"/>
              <a:defRPr/>
            </a:pPr>
            <a:r>
              <a:rPr lang="en-GB" dirty="0"/>
              <a:t>Healthcare plan and an agreement for administering medication</a:t>
            </a:r>
          </a:p>
          <a:p>
            <a:pPr>
              <a:defRPr/>
            </a:pPr>
            <a:r>
              <a:rPr lang="en-GB" dirty="0"/>
              <a:t>If we are required to keep medication onsite, short term, for example antibiotics, you will need to complete:</a:t>
            </a:r>
          </a:p>
          <a:p>
            <a:pPr lvl="1">
              <a:buFont typeface="Wingdings" panose="05000000000000000000" pitchFamily="2" charset="2"/>
              <a:buChar char="v"/>
              <a:defRPr/>
            </a:pPr>
            <a:r>
              <a:rPr lang="en-GB" dirty="0"/>
              <a:t>Agreement for administering medication</a:t>
            </a:r>
          </a:p>
          <a:p>
            <a:pPr marL="0" indent="0">
              <a:buFont typeface="Wingdings 3" panose="05040102010807070707" pitchFamily="18" charset="2"/>
              <a:buNone/>
              <a:defRPr/>
            </a:pPr>
            <a:r>
              <a:rPr lang="en-GB" dirty="0"/>
              <a:t>All medication must be brought to the school office by an adult, no pupil is expected to carry any type of medication in their bag</a:t>
            </a:r>
          </a:p>
          <a:p>
            <a:pPr marL="0" indent="0">
              <a:buFont typeface="Wingdings 3" panose="05040102010807070707" pitchFamily="18" charset="2"/>
              <a:buNone/>
              <a:defRPr/>
            </a:pPr>
            <a:r>
              <a:rPr lang="en-GB" dirty="0"/>
              <a:t>All medication must be prescribed,  in the original packaging and age related</a:t>
            </a:r>
          </a:p>
          <a:p>
            <a:pPr marL="0" indent="0">
              <a:buFont typeface="Wingdings 3" panose="05040102010807070707" pitchFamily="18" charset="2"/>
              <a:buNone/>
              <a:defRPr/>
            </a:pPr>
            <a:endParaRPr lang="en-GB"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5B13F-8E7A-4F45-953F-4CEB14DAE705}"/>
              </a:ext>
            </a:extLst>
          </p:cNvPr>
          <p:cNvPicPr>
            <a:picLocks noChangeAspect="1"/>
          </p:cNvPicPr>
          <p:nvPr/>
        </p:nvPicPr>
        <p:blipFill>
          <a:blip r:embed="rId2"/>
          <a:stretch>
            <a:fillRect/>
          </a:stretch>
        </p:blipFill>
        <p:spPr>
          <a:xfrm>
            <a:off x="161764" y="188640"/>
            <a:ext cx="8820472" cy="5642754"/>
          </a:xfrm>
          <a:prstGeom prst="rect">
            <a:avLst/>
          </a:prstGeom>
        </p:spPr>
      </p:pic>
      <p:sp>
        <p:nvSpPr>
          <p:cNvPr id="3" name="TextBox 2">
            <a:extLst>
              <a:ext uri="{FF2B5EF4-FFF2-40B4-BE49-F238E27FC236}">
                <a16:creationId xmlns:a16="http://schemas.microsoft.com/office/drawing/2014/main" id="{B44CBE7F-76AF-451B-BEBA-BFA98283F0C1}"/>
              </a:ext>
            </a:extLst>
          </p:cNvPr>
          <p:cNvSpPr txBox="1"/>
          <p:nvPr/>
        </p:nvSpPr>
        <p:spPr>
          <a:xfrm>
            <a:off x="1115616" y="6165304"/>
            <a:ext cx="6696744" cy="369332"/>
          </a:xfrm>
          <a:prstGeom prst="rect">
            <a:avLst/>
          </a:prstGeom>
          <a:noFill/>
        </p:spPr>
        <p:txBody>
          <a:bodyPr wrap="square" rtlCol="0">
            <a:spAutoFit/>
          </a:bodyPr>
          <a:lstStyle/>
          <a:p>
            <a:r>
              <a:rPr lang="en-GB" b="1" dirty="0"/>
              <a:t>Please see our full Positive Behaviour Policy – on the school website</a:t>
            </a:r>
          </a:p>
        </p:txBody>
      </p:sp>
    </p:spTree>
    <p:extLst>
      <p:ext uri="{BB962C8B-B14F-4D97-AF65-F5344CB8AC3E}">
        <p14:creationId xmlns:p14="http://schemas.microsoft.com/office/powerpoint/2010/main" val="3928661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C8B22-57C6-4275-86DE-CB34B8173F3A}"/>
              </a:ext>
            </a:extLst>
          </p:cNvPr>
          <p:cNvSpPr txBox="1"/>
          <p:nvPr/>
        </p:nvSpPr>
        <p:spPr>
          <a:xfrm>
            <a:off x="1907704" y="140888"/>
            <a:ext cx="5904656" cy="646331"/>
          </a:xfrm>
          <a:prstGeom prst="rect">
            <a:avLst/>
          </a:prstGeom>
          <a:noFill/>
        </p:spPr>
        <p:txBody>
          <a:bodyPr wrap="square" rtlCol="0">
            <a:spAutoFit/>
          </a:bodyPr>
          <a:lstStyle/>
          <a:p>
            <a:r>
              <a:rPr lang="en-GB" sz="3600" b="1" dirty="0">
                <a:solidFill>
                  <a:schemeClr val="bg1"/>
                </a:solidFill>
              </a:rPr>
              <a:t>Communication with school</a:t>
            </a:r>
          </a:p>
        </p:txBody>
      </p:sp>
      <p:sp>
        <p:nvSpPr>
          <p:cNvPr id="3" name="Rectangle 2">
            <a:extLst>
              <a:ext uri="{FF2B5EF4-FFF2-40B4-BE49-F238E27FC236}">
                <a16:creationId xmlns:a16="http://schemas.microsoft.com/office/drawing/2014/main" id="{F8D82FF0-17D6-4785-BB63-F8B40355B238}"/>
              </a:ext>
            </a:extLst>
          </p:cNvPr>
          <p:cNvSpPr/>
          <p:nvPr/>
        </p:nvSpPr>
        <p:spPr>
          <a:xfrm>
            <a:off x="2591780" y="1017743"/>
            <a:ext cx="3600400" cy="72008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Class teacher</a:t>
            </a:r>
          </a:p>
        </p:txBody>
      </p:sp>
      <p:sp>
        <p:nvSpPr>
          <p:cNvPr id="4" name="Rectangle 3">
            <a:extLst>
              <a:ext uri="{FF2B5EF4-FFF2-40B4-BE49-F238E27FC236}">
                <a16:creationId xmlns:a16="http://schemas.microsoft.com/office/drawing/2014/main" id="{61B704E1-2F38-435F-A3BC-23B735CED22D}"/>
              </a:ext>
            </a:extLst>
          </p:cNvPr>
          <p:cNvSpPr/>
          <p:nvPr/>
        </p:nvSpPr>
        <p:spPr>
          <a:xfrm>
            <a:off x="190250" y="2140350"/>
            <a:ext cx="1740825"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EYFS</a:t>
            </a:r>
            <a:r>
              <a:rPr lang="en-GB" sz="2200" dirty="0"/>
              <a:t> </a:t>
            </a:r>
            <a:r>
              <a:rPr lang="en-GB" sz="2200" b="1" dirty="0"/>
              <a:t>Leader</a:t>
            </a:r>
          </a:p>
          <a:p>
            <a:pPr algn="ctr"/>
            <a:r>
              <a:rPr lang="en-GB" sz="2200" dirty="0"/>
              <a:t>EYFS </a:t>
            </a:r>
            <a:r>
              <a:rPr lang="en-GB" sz="2200" dirty="0" err="1"/>
              <a:t>SENCo</a:t>
            </a:r>
            <a:endParaRPr lang="en-GB" sz="2200" dirty="0"/>
          </a:p>
          <a:p>
            <a:pPr algn="ctr"/>
            <a:r>
              <a:rPr lang="en-GB" sz="2200" dirty="0"/>
              <a:t>Mrs Pugsley</a:t>
            </a:r>
          </a:p>
        </p:txBody>
      </p:sp>
      <p:sp>
        <p:nvSpPr>
          <p:cNvPr id="5" name="Rectangle 4">
            <a:extLst>
              <a:ext uri="{FF2B5EF4-FFF2-40B4-BE49-F238E27FC236}">
                <a16:creationId xmlns:a16="http://schemas.microsoft.com/office/drawing/2014/main" id="{DC607083-AD9F-4B72-8311-3277A0B94090}"/>
              </a:ext>
            </a:extLst>
          </p:cNvPr>
          <p:cNvSpPr/>
          <p:nvPr/>
        </p:nvSpPr>
        <p:spPr>
          <a:xfrm>
            <a:off x="2219107" y="2144011"/>
            <a:ext cx="1944217"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Years 1-2  Leader</a:t>
            </a:r>
          </a:p>
          <a:p>
            <a:pPr algn="ctr"/>
            <a:r>
              <a:rPr lang="en-GB" sz="2200" dirty="0"/>
              <a:t>Mrs Fallon</a:t>
            </a:r>
          </a:p>
        </p:txBody>
      </p:sp>
      <p:sp>
        <p:nvSpPr>
          <p:cNvPr id="7" name="Rectangle 6">
            <a:extLst>
              <a:ext uri="{FF2B5EF4-FFF2-40B4-BE49-F238E27FC236}">
                <a16:creationId xmlns:a16="http://schemas.microsoft.com/office/drawing/2014/main" id="{AA2918FD-EE60-4737-BB79-D3E609E975F1}"/>
              </a:ext>
            </a:extLst>
          </p:cNvPr>
          <p:cNvSpPr/>
          <p:nvPr/>
        </p:nvSpPr>
        <p:spPr>
          <a:xfrm>
            <a:off x="4572000" y="2162672"/>
            <a:ext cx="1944216"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Year 3-4 </a:t>
            </a:r>
          </a:p>
          <a:p>
            <a:pPr algn="ctr"/>
            <a:r>
              <a:rPr lang="en-GB" sz="2400" b="1" dirty="0"/>
              <a:t>Leader </a:t>
            </a:r>
          </a:p>
          <a:p>
            <a:pPr algn="ctr"/>
            <a:r>
              <a:rPr lang="en-GB" sz="2400" dirty="0"/>
              <a:t>Mrs Davies</a:t>
            </a:r>
          </a:p>
        </p:txBody>
      </p:sp>
      <p:sp>
        <p:nvSpPr>
          <p:cNvPr id="8" name="Rectangle 7">
            <a:extLst>
              <a:ext uri="{FF2B5EF4-FFF2-40B4-BE49-F238E27FC236}">
                <a16:creationId xmlns:a16="http://schemas.microsoft.com/office/drawing/2014/main" id="{A8B29322-CAE2-4CDA-A66F-DCF524D5387E}"/>
              </a:ext>
            </a:extLst>
          </p:cNvPr>
          <p:cNvSpPr/>
          <p:nvPr/>
        </p:nvSpPr>
        <p:spPr>
          <a:xfrm>
            <a:off x="94871" y="3789848"/>
            <a:ext cx="4248472" cy="1222395"/>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Assistant Headteacher</a:t>
            </a:r>
          </a:p>
          <a:p>
            <a:pPr algn="ctr"/>
            <a:r>
              <a:rPr lang="en-GB" sz="2400" dirty="0"/>
              <a:t>Mrs Ford (</a:t>
            </a:r>
            <a:r>
              <a:rPr lang="en-GB" sz="2400" dirty="0" err="1"/>
              <a:t>SENCo</a:t>
            </a:r>
            <a:r>
              <a:rPr lang="en-GB" sz="2400" dirty="0"/>
              <a:t>/Inclusion / Safeguarding) </a:t>
            </a:r>
          </a:p>
        </p:txBody>
      </p:sp>
      <p:sp>
        <p:nvSpPr>
          <p:cNvPr id="9" name="Rectangle 8">
            <a:extLst>
              <a:ext uri="{FF2B5EF4-FFF2-40B4-BE49-F238E27FC236}">
                <a16:creationId xmlns:a16="http://schemas.microsoft.com/office/drawing/2014/main" id="{B6AF53F4-CDBE-48FA-B60C-4DDD08ACF8E5}"/>
              </a:ext>
            </a:extLst>
          </p:cNvPr>
          <p:cNvSpPr/>
          <p:nvPr/>
        </p:nvSpPr>
        <p:spPr>
          <a:xfrm>
            <a:off x="4676338" y="3791673"/>
            <a:ext cx="4248472" cy="1220569"/>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Deputy Headteacher</a:t>
            </a:r>
          </a:p>
          <a:p>
            <a:pPr algn="ctr"/>
            <a:r>
              <a:rPr lang="en-GB" sz="2400" dirty="0"/>
              <a:t>Mrs O’Kane (Curriculum and Assessment / Behaviour) </a:t>
            </a:r>
          </a:p>
        </p:txBody>
      </p:sp>
      <p:sp>
        <p:nvSpPr>
          <p:cNvPr id="10" name="Rectangle 9">
            <a:extLst>
              <a:ext uri="{FF2B5EF4-FFF2-40B4-BE49-F238E27FC236}">
                <a16:creationId xmlns:a16="http://schemas.microsoft.com/office/drawing/2014/main" id="{1FD16225-40D3-47CB-9D96-93EFBD0417A1}"/>
              </a:ext>
            </a:extLst>
          </p:cNvPr>
          <p:cNvSpPr/>
          <p:nvPr/>
        </p:nvSpPr>
        <p:spPr>
          <a:xfrm>
            <a:off x="1766548" y="5453434"/>
            <a:ext cx="5400600" cy="1275849"/>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Mrs Lovegrove</a:t>
            </a:r>
          </a:p>
          <a:p>
            <a:pPr algn="ctr"/>
            <a:r>
              <a:rPr lang="en-GB" sz="3200" b="1" dirty="0">
                <a:solidFill>
                  <a:schemeClr val="bg1"/>
                </a:solidFill>
              </a:rPr>
              <a:t>Headteacher</a:t>
            </a:r>
          </a:p>
        </p:txBody>
      </p:sp>
      <p:sp>
        <p:nvSpPr>
          <p:cNvPr id="11" name="Rectangle 10">
            <a:extLst>
              <a:ext uri="{FF2B5EF4-FFF2-40B4-BE49-F238E27FC236}">
                <a16:creationId xmlns:a16="http://schemas.microsoft.com/office/drawing/2014/main" id="{DD7AF787-B353-45EE-A86B-AA60941EE83E}"/>
              </a:ext>
            </a:extLst>
          </p:cNvPr>
          <p:cNvSpPr/>
          <p:nvPr/>
        </p:nvSpPr>
        <p:spPr>
          <a:xfrm>
            <a:off x="6804248" y="2162672"/>
            <a:ext cx="2109094"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Years 5-6</a:t>
            </a:r>
          </a:p>
          <a:p>
            <a:pPr algn="ctr"/>
            <a:r>
              <a:rPr lang="en-GB" sz="2400" b="1" dirty="0"/>
              <a:t>Leader</a:t>
            </a:r>
          </a:p>
          <a:p>
            <a:pPr algn="ctr"/>
            <a:r>
              <a:rPr lang="en-GB" sz="2400" b="1"/>
              <a:t>Miss Whelan</a:t>
            </a:r>
            <a:endParaRPr lang="en-GB" sz="2400" b="1" dirty="0"/>
          </a:p>
        </p:txBody>
      </p:sp>
    </p:spTree>
    <p:extLst>
      <p:ext uri="{BB962C8B-B14F-4D97-AF65-F5344CB8AC3E}">
        <p14:creationId xmlns:p14="http://schemas.microsoft.com/office/powerpoint/2010/main" val="90216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182"/>
            <a:ext cx="8229600" cy="900533"/>
          </a:xfrm>
        </p:spPr>
        <p:txBody>
          <a:bodyPr/>
          <a:lstStyle/>
          <a:p>
            <a:r>
              <a:rPr lang="en-GB" b="1" dirty="0">
                <a:solidFill>
                  <a:schemeClr val="bg1"/>
                </a:solidFill>
              </a:rPr>
              <a:t>EYFS Team</a:t>
            </a:r>
          </a:p>
        </p:txBody>
      </p:sp>
      <p:pic>
        <p:nvPicPr>
          <p:cNvPr id="14" name="Picture 13">
            <a:extLst>
              <a:ext uri="{FF2B5EF4-FFF2-40B4-BE49-F238E27FC236}">
                <a16:creationId xmlns:a16="http://schemas.microsoft.com/office/drawing/2014/main" id="{2A9D1CAB-DF7D-4550-A195-0E77FF97BC5F}"/>
              </a:ext>
            </a:extLst>
          </p:cNvPr>
          <p:cNvPicPr>
            <a:picLocks noChangeAspect="1"/>
          </p:cNvPicPr>
          <p:nvPr/>
        </p:nvPicPr>
        <p:blipFill>
          <a:blip r:embed="rId2"/>
          <a:stretch>
            <a:fillRect/>
          </a:stretch>
        </p:blipFill>
        <p:spPr>
          <a:xfrm>
            <a:off x="3823176" y="1554211"/>
            <a:ext cx="1315393" cy="1567948"/>
          </a:xfrm>
          <a:prstGeom prst="rect">
            <a:avLst/>
          </a:prstGeom>
          <a:ln w="57150">
            <a:solidFill>
              <a:schemeClr val="tx1"/>
            </a:solidFill>
          </a:ln>
        </p:spPr>
      </p:pic>
      <p:sp>
        <p:nvSpPr>
          <p:cNvPr id="17" name="TextBox 16">
            <a:extLst>
              <a:ext uri="{FF2B5EF4-FFF2-40B4-BE49-F238E27FC236}">
                <a16:creationId xmlns:a16="http://schemas.microsoft.com/office/drawing/2014/main" id="{8A09F0EE-ACE4-424F-B507-A621B324F565}"/>
              </a:ext>
            </a:extLst>
          </p:cNvPr>
          <p:cNvSpPr txBox="1"/>
          <p:nvPr/>
        </p:nvSpPr>
        <p:spPr>
          <a:xfrm>
            <a:off x="3112721" y="3186982"/>
            <a:ext cx="2736304" cy="2246769"/>
          </a:xfrm>
          <a:prstGeom prst="rect">
            <a:avLst/>
          </a:prstGeom>
          <a:noFill/>
        </p:spPr>
        <p:txBody>
          <a:bodyPr wrap="square" rtlCol="0">
            <a:spAutoFit/>
          </a:bodyPr>
          <a:lstStyle/>
          <a:p>
            <a:pPr algn="ctr"/>
            <a:r>
              <a:rPr lang="en-GB" sz="2000" b="1" dirty="0"/>
              <a:t>Mrs Pugsley </a:t>
            </a:r>
          </a:p>
          <a:p>
            <a:pPr algn="ctr"/>
            <a:r>
              <a:rPr lang="en-GB" sz="2000" b="1" dirty="0"/>
              <a:t>Pre School Teacher</a:t>
            </a:r>
          </a:p>
          <a:p>
            <a:pPr algn="ctr"/>
            <a:r>
              <a:rPr lang="en-GB" sz="2000" b="1" dirty="0">
                <a:solidFill>
                  <a:srgbClr val="008000"/>
                </a:solidFill>
              </a:rPr>
              <a:t>St Joseph’s </a:t>
            </a:r>
          </a:p>
          <a:p>
            <a:pPr algn="ctr"/>
            <a:r>
              <a:rPr lang="en-GB" sz="2000" b="1" dirty="0"/>
              <a:t>EYFS Lead</a:t>
            </a:r>
          </a:p>
          <a:p>
            <a:pPr algn="ctr"/>
            <a:r>
              <a:rPr lang="en-GB" sz="2000" b="1" dirty="0"/>
              <a:t>EYFS </a:t>
            </a:r>
            <a:r>
              <a:rPr lang="en-GB" sz="2000" b="1" dirty="0" err="1"/>
              <a:t>SENCo</a:t>
            </a:r>
            <a:endParaRPr lang="en-GB" sz="2000" b="1" dirty="0"/>
          </a:p>
          <a:p>
            <a:pPr algn="ctr"/>
            <a:endParaRPr lang="en-GB" sz="2000" dirty="0"/>
          </a:p>
          <a:p>
            <a:pPr algn="ctr"/>
            <a:endParaRPr lang="en-GB" sz="2000" dirty="0"/>
          </a:p>
        </p:txBody>
      </p:sp>
      <p:pic>
        <p:nvPicPr>
          <p:cNvPr id="13" name="Picture 12">
            <a:extLst>
              <a:ext uri="{FF2B5EF4-FFF2-40B4-BE49-F238E27FC236}">
                <a16:creationId xmlns:a16="http://schemas.microsoft.com/office/drawing/2014/main" id="{FEABE126-172E-41CE-8809-67AF609BF15D}"/>
              </a:ext>
            </a:extLst>
          </p:cNvPr>
          <p:cNvPicPr>
            <a:picLocks noChangeAspect="1"/>
          </p:cNvPicPr>
          <p:nvPr/>
        </p:nvPicPr>
        <p:blipFill rotWithShape="1">
          <a:blip r:embed="rId3"/>
          <a:srcRect l="7706" t="23999" r="7779" b="16514"/>
          <a:stretch/>
        </p:blipFill>
        <p:spPr>
          <a:xfrm>
            <a:off x="1115848" y="3186982"/>
            <a:ext cx="1196514" cy="1484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909276DA-D75A-49F3-9EA4-C1955E8AA5DB}"/>
              </a:ext>
            </a:extLst>
          </p:cNvPr>
          <p:cNvPicPr>
            <a:picLocks noChangeAspect="1"/>
          </p:cNvPicPr>
          <p:nvPr/>
        </p:nvPicPr>
        <p:blipFill>
          <a:blip r:embed="rId4"/>
          <a:stretch>
            <a:fillRect/>
          </a:stretch>
        </p:blipFill>
        <p:spPr>
          <a:xfrm>
            <a:off x="6751901" y="3197272"/>
            <a:ext cx="1253909" cy="1484628"/>
          </a:xfrm>
          <a:prstGeom prst="rect">
            <a:avLst/>
          </a:prstGeom>
          <a:ln w="38100">
            <a:solidFill>
              <a:schemeClr val="tx1"/>
            </a:solidFill>
          </a:ln>
        </p:spPr>
      </p:pic>
      <p:sp>
        <p:nvSpPr>
          <p:cNvPr id="22" name="TextBox 21">
            <a:extLst>
              <a:ext uri="{FF2B5EF4-FFF2-40B4-BE49-F238E27FC236}">
                <a16:creationId xmlns:a16="http://schemas.microsoft.com/office/drawing/2014/main" id="{9F07A77B-5D26-4C72-BB0D-95DC04C8DEA3}"/>
              </a:ext>
            </a:extLst>
          </p:cNvPr>
          <p:cNvSpPr txBox="1"/>
          <p:nvPr/>
        </p:nvSpPr>
        <p:spPr>
          <a:xfrm>
            <a:off x="299540" y="4768739"/>
            <a:ext cx="2828665" cy="1015663"/>
          </a:xfrm>
          <a:prstGeom prst="rect">
            <a:avLst/>
          </a:prstGeom>
          <a:noFill/>
        </p:spPr>
        <p:txBody>
          <a:bodyPr wrap="square" rtlCol="0">
            <a:spAutoFit/>
          </a:bodyPr>
          <a:lstStyle/>
          <a:p>
            <a:pPr algn="ctr"/>
            <a:r>
              <a:rPr lang="en-GB" sz="2000" b="1" dirty="0"/>
              <a:t>Mrs Attia</a:t>
            </a:r>
          </a:p>
          <a:p>
            <a:pPr algn="ctr"/>
            <a:r>
              <a:rPr lang="en-GB" sz="2000" b="1" dirty="0"/>
              <a:t>Reception Teacher</a:t>
            </a:r>
          </a:p>
          <a:p>
            <a:pPr algn="ctr"/>
            <a:r>
              <a:rPr lang="en-GB" sz="2000" b="1" dirty="0">
                <a:solidFill>
                  <a:srgbClr val="008000"/>
                </a:solidFill>
              </a:rPr>
              <a:t>St Martin </a:t>
            </a:r>
          </a:p>
        </p:txBody>
      </p:sp>
      <p:sp>
        <p:nvSpPr>
          <p:cNvPr id="23" name="Rectangle 22">
            <a:extLst>
              <a:ext uri="{FF2B5EF4-FFF2-40B4-BE49-F238E27FC236}">
                <a16:creationId xmlns:a16="http://schemas.microsoft.com/office/drawing/2014/main" id="{CA259A28-4F91-46BD-BECB-DEB50B577A7F}"/>
              </a:ext>
            </a:extLst>
          </p:cNvPr>
          <p:cNvSpPr/>
          <p:nvPr/>
        </p:nvSpPr>
        <p:spPr>
          <a:xfrm>
            <a:off x="5724128" y="4692189"/>
            <a:ext cx="3243479" cy="1015663"/>
          </a:xfrm>
          <a:prstGeom prst="rect">
            <a:avLst/>
          </a:prstGeom>
        </p:spPr>
        <p:txBody>
          <a:bodyPr wrap="square">
            <a:spAutoFit/>
          </a:bodyPr>
          <a:lstStyle/>
          <a:p>
            <a:pPr algn="ctr"/>
            <a:r>
              <a:rPr lang="en-GB" sz="2000" b="1" dirty="0">
                <a:cs typeface="Arial" panose="020B0604020202020204" pitchFamily="34" charset="0"/>
              </a:rPr>
              <a:t>Mrs </a:t>
            </a:r>
            <a:r>
              <a:rPr lang="en-GB" sz="2000" b="1" dirty="0" err="1">
                <a:cs typeface="Arial" panose="020B0604020202020204" pitchFamily="34" charset="0"/>
              </a:rPr>
              <a:t>Barugh</a:t>
            </a:r>
            <a:endParaRPr lang="en-GB" sz="2000" b="1" dirty="0">
              <a:cs typeface="Arial" panose="020B0604020202020204" pitchFamily="34" charset="0"/>
            </a:endParaRPr>
          </a:p>
          <a:p>
            <a:pPr algn="ctr"/>
            <a:r>
              <a:rPr lang="en-GB" sz="2000" b="1" dirty="0">
                <a:cs typeface="Arial" panose="020B0604020202020204" pitchFamily="34" charset="0"/>
              </a:rPr>
              <a:t>Reception teacher </a:t>
            </a:r>
          </a:p>
          <a:p>
            <a:pPr algn="ctr"/>
            <a:r>
              <a:rPr lang="en-GB" sz="2000" b="1" dirty="0">
                <a:solidFill>
                  <a:srgbClr val="008000"/>
                </a:solidFill>
                <a:cs typeface="Arial" panose="020B0604020202020204" pitchFamily="34" charset="0"/>
              </a:rPr>
              <a:t>St Josephine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feguarding – Sussex Clubs for Young People">
            <a:extLst>
              <a:ext uri="{FF2B5EF4-FFF2-40B4-BE49-F238E27FC236}">
                <a16:creationId xmlns:a16="http://schemas.microsoft.com/office/drawing/2014/main" id="{5962A3F6-BDB9-4AD4-8E6D-6E9896DE33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70" y="188640"/>
            <a:ext cx="8756860" cy="2712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4A9AEE-99FB-47B5-B3BB-BBEFA2A59F40}"/>
              </a:ext>
            </a:extLst>
          </p:cNvPr>
          <p:cNvSpPr txBox="1"/>
          <p:nvPr/>
        </p:nvSpPr>
        <p:spPr>
          <a:xfrm>
            <a:off x="251520" y="3140968"/>
            <a:ext cx="8712968" cy="3170099"/>
          </a:xfrm>
          <a:prstGeom prst="rect">
            <a:avLst/>
          </a:prstGeom>
          <a:noFill/>
        </p:spPr>
        <p:txBody>
          <a:bodyPr wrap="square" rtlCol="0">
            <a:spAutoFit/>
          </a:bodyPr>
          <a:lstStyle/>
          <a:p>
            <a:r>
              <a:rPr lang="en-GB" sz="2000" b="1" dirty="0">
                <a:solidFill>
                  <a:srgbClr val="FF0000"/>
                </a:solidFill>
              </a:rPr>
              <a:t>Takes precedence over everything else in school.</a:t>
            </a:r>
          </a:p>
          <a:p>
            <a:endParaRPr lang="en-GB" sz="2000" dirty="0"/>
          </a:p>
          <a:p>
            <a:r>
              <a:rPr lang="en-GB" sz="2000" dirty="0"/>
              <a:t>Mrs Ford (Assistant Headteacher) Safeguarding Lead for the school.</a:t>
            </a:r>
          </a:p>
          <a:p>
            <a:endParaRPr lang="en-GB" sz="2000" dirty="0"/>
          </a:p>
          <a:p>
            <a:r>
              <a:rPr lang="en-GB" sz="2000" dirty="0"/>
              <a:t>Mrs O’Kane (Deputy Headteacher) Deputy Safeguarding Lead for the school.</a:t>
            </a:r>
          </a:p>
          <a:p>
            <a:endParaRPr lang="en-GB" sz="2000" dirty="0"/>
          </a:p>
          <a:p>
            <a:r>
              <a:rPr lang="en-GB" sz="2000" dirty="0"/>
              <a:t>Mrs Lovegrove (Headteacher) has overall responsibility for Safeguarding.</a:t>
            </a:r>
          </a:p>
          <a:p>
            <a:endParaRPr lang="en-GB" sz="2000" dirty="0"/>
          </a:p>
          <a:p>
            <a:r>
              <a:rPr lang="en-GB" sz="2000" dirty="0"/>
              <a:t>If you have any safeguarding concerns please bring them to the attention of one of the members of staff listed above.  </a:t>
            </a:r>
          </a:p>
        </p:txBody>
      </p:sp>
    </p:spTree>
    <p:extLst>
      <p:ext uri="{BB962C8B-B14F-4D97-AF65-F5344CB8AC3E}">
        <p14:creationId xmlns:p14="http://schemas.microsoft.com/office/powerpoint/2010/main" val="1299966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948C79-CE66-4173-B330-952A8B9F78C6}"/>
              </a:ext>
            </a:extLst>
          </p:cNvPr>
          <p:cNvSpPr>
            <a:spLocks noChangeArrowheads="1"/>
          </p:cNvSpPr>
          <p:nvPr/>
        </p:nvSpPr>
        <p:spPr bwMode="auto">
          <a:xfrm>
            <a:off x="341479" y="4769565"/>
            <a:ext cx="8424936" cy="1940209"/>
          </a:xfrm>
          <a:prstGeom prst="rect">
            <a:avLst/>
          </a:prstGeom>
          <a:solidFill>
            <a:srgbClr val="FFFF66"/>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Parking around 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Please be aware that the local Residents’ Group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have established a communication channel with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GB" altLang="en-US" sz="2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Chalfonts</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Neighbourhood Policing Team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reporting all incidents of inconsiderate parking.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4DA5FF5-E5AC-4781-9E41-DB19C1DAF444}"/>
              </a:ext>
            </a:extLst>
          </p:cNvPr>
          <p:cNvSpPr>
            <a:spLocks noChangeArrowheads="1"/>
          </p:cNvSpPr>
          <p:nvPr/>
        </p:nvSpPr>
        <p:spPr bwMode="auto">
          <a:xfrm>
            <a:off x="336003" y="148226"/>
            <a:ext cx="8424936" cy="2394848"/>
          </a:xfrm>
          <a:prstGeom prst="rect">
            <a:avLst/>
          </a:prstGeom>
          <a:solidFill>
            <a:schemeClr val="accent6">
              <a:lumMod val="40000"/>
              <a:lumOff val="60000"/>
            </a:schemeClr>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CD5C50D-A71B-42E5-BAC0-632621294CA6}"/>
              </a:ext>
            </a:extLst>
          </p:cNvPr>
          <p:cNvSpPr/>
          <p:nvPr/>
        </p:nvSpPr>
        <p:spPr>
          <a:xfrm>
            <a:off x="753649" y="148226"/>
            <a:ext cx="7992888" cy="2431435"/>
          </a:xfrm>
          <a:prstGeom prst="rect">
            <a:avLst/>
          </a:prstGeom>
        </p:spPr>
        <p:txBody>
          <a:bodyPr wrap="square">
            <a:spAutoFit/>
          </a:bodyPr>
          <a:lstStyle/>
          <a:p>
            <a:r>
              <a:rPr lang="en-GB" sz="2400" dirty="0"/>
              <a:t>Check your emails / texts regularly – this is the main means of communication from school.</a:t>
            </a:r>
          </a:p>
          <a:p>
            <a:r>
              <a:rPr lang="en-GB" sz="2400" dirty="0"/>
              <a:t>Check weekly school newsletter– emailed on Friday. </a:t>
            </a:r>
          </a:p>
          <a:p>
            <a:r>
              <a:rPr lang="en-GB" sz="2400" dirty="0"/>
              <a:t>Check school website and twitter account. </a:t>
            </a:r>
          </a:p>
          <a:p>
            <a:r>
              <a:rPr lang="en-GB" sz="2800" dirty="0">
                <a:solidFill>
                  <a:srgbClr val="FF0000"/>
                </a:solidFill>
                <a:hlinkClick r:id="rId2"/>
              </a:rPr>
              <a:t>https://www.stjosephschalfont.school</a:t>
            </a:r>
            <a:endParaRPr lang="en-GB" sz="2800" dirty="0">
              <a:solidFill>
                <a:srgbClr val="FF0000"/>
              </a:solidFill>
            </a:endParaRPr>
          </a:p>
          <a:p>
            <a:r>
              <a:rPr lang="en-GB" sz="2800" dirty="0">
                <a:solidFill>
                  <a:srgbClr val="FF0000"/>
                </a:solidFill>
              </a:rPr>
              <a:t>https://www.twitter.com/StJosephsCSP</a:t>
            </a:r>
          </a:p>
        </p:txBody>
      </p:sp>
      <p:sp>
        <p:nvSpPr>
          <p:cNvPr id="7" name="Rectangle 2">
            <a:extLst>
              <a:ext uri="{FF2B5EF4-FFF2-40B4-BE49-F238E27FC236}">
                <a16:creationId xmlns:a16="http://schemas.microsoft.com/office/drawing/2014/main" id="{59FD8F8A-EE78-4FEE-972C-AEBDC5BFF41B}"/>
              </a:ext>
            </a:extLst>
          </p:cNvPr>
          <p:cNvSpPr>
            <a:spLocks noChangeArrowheads="1"/>
          </p:cNvSpPr>
          <p:nvPr/>
        </p:nvSpPr>
        <p:spPr bwMode="auto">
          <a:xfrm>
            <a:off x="321601" y="2747593"/>
            <a:ext cx="8424936" cy="477328"/>
          </a:xfrm>
          <a:prstGeom prst="rect">
            <a:avLst/>
          </a:prstGeom>
          <a:solidFill>
            <a:srgbClr val="B2FCFE"/>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Tuesday 3.00-3.30pm </a:t>
            </a:r>
            <a:r>
              <a:rPr lang="en-GB" altLang="en-US" sz="2400" dirty="0">
                <a:solidFill>
                  <a:srgbClr val="000000"/>
                </a:solidFill>
                <a:latin typeface="Calibri" panose="020F0502020204030204" pitchFamily="34" charset="0"/>
                <a:cs typeface="Calibri" panose="020F0502020204030204" pitchFamily="34" charset="0"/>
              </a:rPr>
              <a:t>Parent Drop in session</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211A0299-3799-4600-9CF6-59ECB06B588C}"/>
              </a:ext>
            </a:extLst>
          </p:cNvPr>
          <p:cNvSpPr>
            <a:spLocks noChangeArrowheads="1"/>
          </p:cNvSpPr>
          <p:nvPr/>
        </p:nvSpPr>
        <p:spPr bwMode="auto">
          <a:xfrm>
            <a:off x="336003" y="3424380"/>
            <a:ext cx="8424936" cy="1145725"/>
          </a:xfrm>
          <a:prstGeom prst="rect">
            <a:avLst/>
          </a:prstGeom>
          <a:solidFill>
            <a:srgbClr val="99CCFF"/>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Please make every effort to attend coffee mornings / assemblies and key parent workshops on curriculum areas to remain informed and support us and your child.</a:t>
            </a:r>
          </a:p>
        </p:txBody>
      </p:sp>
    </p:spTree>
    <p:extLst>
      <p:ext uri="{BB962C8B-B14F-4D97-AF65-F5344CB8AC3E}">
        <p14:creationId xmlns:p14="http://schemas.microsoft.com/office/powerpoint/2010/main" val="2554952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FAEF-CE2A-40A1-8CA7-54F9305145B6}"/>
              </a:ext>
            </a:extLst>
          </p:cNvPr>
          <p:cNvSpPr>
            <a:spLocks noGrp="1"/>
          </p:cNvSpPr>
          <p:nvPr>
            <p:ph type="title"/>
          </p:nvPr>
        </p:nvSpPr>
        <p:spPr/>
        <p:txBody>
          <a:bodyPr/>
          <a:lstStyle/>
          <a:p>
            <a:r>
              <a:rPr lang="en-GB" b="1" dirty="0">
                <a:solidFill>
                  <a:schemeClr val="bg1"/>
                </a:solidFill>
              </a:rPr>
              <a:t>Supporting at home</a:t>
            </a:r>
            <a:endParaRPr lang="en-GB" dirty="0"/>
          </a:p>
        </p:txBody>
      </p:sp>
      <p:sp>
        <p:nvSpPr>
          <p:cNvPr id="3" name="Content Placeholder 2">
            <a:extLst>
              <a:ext uri="{FF2B5EF4-FFF2-40B4-BE49-F238E27FC236}">
                <a16:creationId xmlns:a16="http://schemas.microsoft.com/office/drawing/2014/main" id="{1E3F1F6F-D806-4B90-B62D-E9EA748B56EB}"/>
              </a:ext>
            </a:extLst>
          </p:cNvPr>
          <p:cNvSpPr>
            <a:spLocks noGrp="1"/>
          </p:cNvSpPr>
          <p:nvPr>
            <p:ph idx="1"/>
          </p:nvPr>
        </p:nvSpPr>
        <p:spPr/>
        <p:txBody>
          <a:bodyPr>
            <a:normAutofit fontScale="70000" lnSpcReduction="20000"/>
          </a:bodyPr>
          <a:lstStyle/>
          <a:p>
            <a:r>
              <a:rPr lang="en-GB" dirty="0"/>
              <a:t>Encourage your child to get dressed independently.</a:t>
            </a:r>
          </a:p>
          <a:p>
            <a:r>
              <a:rPr lang="en-GB" dirty="0"/>
              <a:t>Practise mark making at home if possible. Encourage the children to hold their pencil correctly.</a:t>
            </a:r>
          </a:p>
          <a:p>
            <a:r>
              <a:rPr lang="en-GB" dirty="0"/>
              <a:t>Play games such as I spy to encourage children to start to think about the initial sounds in words.</a:t>
            </a:r>
          </a:p>
          <a:p>
            <a:r>
              <a:rPr lang="en-GB" dirty="0"/>
              <a:t>Play games/ puzzles together to encourage problem solving skills and turn taking.</a:t>
            </a:r>
          </a:p>
          <a:p>
            <a:r>
              <a:rPr lang="en-GB" dirty="0"/>
              <a:t>Sing nursery rhymes together to develop language.</a:t>
            </a:r>
          </a:p>
          <a:p>
            <a:r>
              <a:rPr lang="en-GB" dirty="0"/>
              <a:t>Read a story every night before bed.</a:t>
            </a:r>
          </a:p>
          <a:p>
            <a:r>
              <a:rPr lang="en-GB" dirty="0"/>
              <a:t>Start to sound out words (Fred Talk) such as ‘I can see a c-a-t cat’.</a:t>
            </a:r>
          </a:p>
          <a:p>
            <a:r>
              <a:rPr lang="en-GB" dirty="0"/>
              <a:t>Spend 10mins a day have a 1:1 conversation with your child.</a:t>
            </a:r>
          </a:p>
          <a:p>
            <a:r>
              <a:rPr lang="en-GB" dirty="0"/>
              <a:t>Practise counting e.g. walking up the stairs</a:t>
            </a:r>
          </a:p>
        </p:txBody>
      </p:sp>
    </p:spTree>
    <p:extLst>
      <p:ext uri="{BB962C8B-B14F-4D97-AF65-F5344CB8AC3E}">
        <p14:creationId xmlns:p14="http://schemas.microsoft.com/office/powerpoint/2010/main" val="1164964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5536" y="332656"/>
            <a:ext cx="8424936" cy="61926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a:spLocks noGrp="1" noChangeArrowheads="1"/>
          </p:cNvSpPr>
          <p:nvPr>
            <p:ph type="ctrTitle"/>
          </p:nvPr>
        </p:nvSpPr>
        <p:spPr>
          <a:xfrm>
            <a:off x="1151731" y="548680"/>
            <a:ext cx="6840537" cy="2209800"/>
          </a:xfrm>
        </p:spPr>
        <p:txBody>
          <a:bodyPr>
            <a:noAutofit/>
          </a:bodyPr>
          <a:lstStyle/>
          <a:p>
            <a:pPr algn="ctr" eaLnBrk="1" hangingPunct="1"/>
            <a:r>
              <a:rPr lang="en-US" sz="4000" b="1" dirty="0">
                <a:solidFill>
                  <a:schemeClr val="tx1"/>
                </a:solidFill>
                <a:latin typeface="Comic Sans MS" pitchFamily="66" charset="0"/>
              </a:rPr>
              <a:t> </a:t>
            </a:r>
            <a:r>
              <a:rPr lang="en-US" sz="4800" b="1" dirty="0">
                <a:solidFill>
                  <a:schemeClr val="bg1"/>
                </a:solidFill>
                <a:latin typeface="Comic Sans MS" panose="030F0702030302020204" pitchFamily="66" charset="0"/>
              </a:rPr>
              <a:t>Thank you for coming and for your continuing support.</a:t>
            </a:r>
            <a:endParaRPr lang="en-US" sz="4000" dirty="0">
              <a:solidFill>
                <a:schemeClr val="bg1"/>
              </a:solidFill>
              <a:latin typeface="Comic Sans MS" panose="030F0702030302020204" pitchFamily="66" charset="0"/>
            </a:endParaRPr>
          </a:p>
        </p:txBody>
      </p:sp>
      <p:pic>
        <p:nvPicPr>
          <p:cNvPr id="10242" name="Picture 10" descr="Description: C:\Users\head\Desktop\values 4">
            <a:extLst>
              <a:ext uri="{FF2B5EF4-FFF2-40B4-BE49-F238E27FC236}">
                <a16:creationId xmlns:a16="http://schemas.microsoft.com/office/drawing/2014/main" id="{E6AEE11A-2F97-42A2-A6E6-D9DF84C7924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140968"/>
            <a:ext cx="4104456" cy="30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7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182"/>
            <a:ext cx="8229600" cy="900533"/>
          </a:xfrm>
        </p:spPr>
        <p:txBody>
          <a:bodyPr/>
          <a:lstStyle/>
          <a:p>
            <a:r>
              <a:rPr lang="en-GB" b="1" dirty="0">
                <a:solidFill>
                  <a:schemeClr val="bg1"/>
                </a:solidFill>
              </a:rPr>
              <a:t>EYFS Team</a:t>
            </a:r>
          </a:p>
        </p:txBody>
      </p:sp>
      <p:sp>
        <p:nvSpPr>
          <p:cNvPr id="10" name="TextBox 9">
            <a:extLst>
              <a:ext uri="{FF2B5EF4-FFF2-40B4-BE49-F238E27FC236}">
                <a16:creationId xmlns:a16="http://schemas.microsoft.com/office/drawing/2014/main" id="{38290D25-FC83-48B9-B7D6-AC35F14A4BCC}"/>
              </a:ext>
            </a:extLst>
          </p:cNvPr>
          <p:cNvSpPr txBox="1"/>
          <p:nvPr/>
        </p:nvSpPr>
        <p:spPr>
          <a:xfrm>
            <a:off x="56066" y="5474305"/>
            <a:ext cx="1944216" cy="1323439"/>
          </a:xfrm>
          <a:prstGeom prst="rect">
            <a:avLst/>
          </a:prstGeom>
          <a:noFill/>
        </p:spPr>
        <p:txBody>
          <a:bodyPr wrap="square" rtlCol="0">
            <a:spAutoFit/>
          </a:bodyPr>
          <a:lstStyle/>
          <a:p>
            <a:pPr algn="ctr"/>
            <a:r>
              <a:rPr lang="en-GB" sz="2000" b="1" dirty="0"/>
              <a:t>Mrs Bentley</a:t>
            </a:r>
          </a:p>
          <a:p>
            <a:pPr algn="ctr"/>
            <a:r>
              <a:rPr lang="en-GB" sz="2000" b="1" dirty="0"/>
              <a:t>Higher Level Teaching Assistant</a:t>
            </a:r>
          </a:p>
        </p:txBody>
      </p:sp>
      <p:pic>
        <p:nvPicPr>
          <p:cNvPr id="5" name="Picture 4">
            <a:extLst>
              <a:ext uri="{FF2B5EF4-FFF2-40B4-BE49-F238E27FC236}">
                <a16:creationId xmlns:a16="http://schemas.microsoft.com/office/drawing/2014/main" id="{F05BDDE6-9BD9-467E-BE09-FAE82A26C652}"/>
              </a:ext>
            </a:extLst>
          </p:cNvPr>
          <p:cNvPicPr>
            <a:picLocks noChangeAspect="1"/>
          </p:cNvPicPr>
          <p:nvPr/>
        </p:nvPicPr>
        <p:blipFill rotWithShape="1">
          <a:blip r:embed="rId2"/>
          <a:srcRect r="8000"/>
          <a:stretch/>
        </p:blipFill>
        <p:spPr>
          <a:xfrm>
            <a:off x="535370" y="3884830"/>
            <a:ext cx="1182998" cy="1409700"/>
          </a:xfrm>
          <a:prstGeom prst="rect">
            <a:avLst/>
          </a:prstGeom>
          <a:ln w="28575">
            <a:solidFill>
              <a:schemeClr val="tx1"/>
            </a:solidFill>
          </a:ln>
        </p:spPr>
      </p:pic>
      <p:sp>
        <p:nvSpPr>
          <p:cNvPr id="11" name="Rectangle 10">
            <a:extLst>
              <a:ext uri="{FF2B5EF4-FFF2-40B4-BE49-F238E27FC236}">
                <a16:creationId xmlns:a16="http://schemas.microsoft.com/office/drawing/2014/main" id="{09813E57-3EAE-431F-AC2D-5E8189DF3F5A}"/>
              </a:ext>
            </a:extLst>
          </p:cNvPr>
          <p:cNvSpPr/>
          <p:nvPr/>
        </p:nvSpPr>
        <p:spPr>
          <a:xfrm>
            <a:off x="1735232" y="5474305"/>
            <a:ext cx="2430016" cy="923330"/>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Miss Edwards </a:t>
            </a:r>
            <a:endParaRPr lang="en-GB"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Teacher Assistant </a:t>
            </a:r>
          </a:p>
          <a:p>
            <a:pPr algn="ctr"/>
            <a:endParaRPr lang="en-GB"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F013033-4656-4B5C-9C83-4EA310D5FCE8}"/>
              </a:ext>
            </a:extLst>
          </p:cNvPr>
          <p:cNvSpPr/>
          <p:nvPr/>
        </p:nvSpPr>
        <p:spPr>
          <a:xfrm>
            <a:off x="3959259" y="5497128"/>
            <a:ext cx="2430016"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Mrs Ruth</a:t>
            </a:r>
            <a:endParaRPr lang="en-GB"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Teaching Assistant</a:t>
            </a:r>
          </a:p>
        </p:txBody>
      </p:sp>
      <p:sp>
        <p:nvSpPr>
          <p:cNvPr id="13" name="Rectangle 12">
            <a:extLst>
              <a:ext uri="{FF2B5EF4-FFF2-40B4-BE49-F238E27FC236}">
                <a16:creationId xmlns:a16="http://schemas.microsoft.com/office/drawing/2014/main" id="{44AB2974-98FD-4727-A4E7-D8BB16BFA09F}"/>
              </a:ext>
            </a:extLst>
          </p:cNvPr>
          <p:cNvSpPr/>
          <p:nvPr/>
        </p:nvSpPr>
        <p:spPr>
          <a:xfrm>
            <a:off x="6389275" y="5479862"/>
            <a:ext cx="2430016"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Miss Morris</a:t>
            </a:r>
            <a:endParaRPr lang="en-GB"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Teaching Assistant</a:t>
            </a:r>
          </a:p>
        </p:txBody>
      </p:sp>
      <p:pic>
        <p:nvPicPr>
          <p:cNvPr id="7" name="Picture 6">
            <a:extLst>
              <a:ext uri="{FF2B5EF4-FFF2-40B4-BE49-F238E27FC236}">
                <a16:creationId xmlns:a16="http://schemas.microsoft.com/office/drawing/2014/main" id="{B761ADC0-A989-45FB-B34B-366D2DA30405}"/>
              </a:ext>
            </a:extLst>
          </p:cNvPr>
          <p:cNvPicPr>
            <a:picLocks noChangeAspect="1"/>
          </p:cNvPicPr>
          <p:nvPr/>
        </p:nvPicPr>
        <p:blipFill rotWithShape="1">
          <a:blip r:embed="rId3"/>
          <a:srcRect r="8005"/>
          <a:stretch/>
        </p:blipFill>
        <p:spPr>
          <a:xfrm>
            <a:off x="2434520" y="3882154"/>
            <a:ext cx="1191700" cy="1428750"/>
          </a:xfrm>
          <a:prstGeom prst="rect">
            <a:avLst/>
          </a:prstGeom>
          <a:ln w="28575">
            <a:solidFill>
              <a:schemeClr val="tx1"/>
            </a:solidFill>
          </a:ln>
        </p:spPr>
      </p:pic>
      <p:pic>
        <p:nvPicPr>
          <p:cNvPr id="14" name="Picture 13">
            <a:extLst>
              <a:ext uri="{FF2B5EF4-FFF2-40B4-BE49-F238E27FC236}">
                <a16:creationId xmlns:a16="http://schemas.microsoft.com/office/drawing/2014/main" id="{3ABFC8EF-9B0B-4760-96E2-13ADE63691DA}"/>
              </a:ext>
            </a:extLst>
          </p:cNvPr>
          <p:cNvPicPr>
            <a:picLocks noChangeAspect="1"/>
          </p:cNvPicPr>
          <p:nvPr/>
        </p:nvPicPr>
        <p:blipFill>
          <a:blip r:embed="rId4"/>
          <a:stretch>
            <a:fillRect/>
          </a:stretch>
        </p:blipFill>
        <p:spPr>
          <a:xfrm>
            <a:off x="535370" y="1268760"/>
            <a:ext cx="1285875" cy="1438275"/>
          </a:xfrm>
          <a:prstGeom prst="rect">
            <a:avLst/>
          </a:prstGeom>
          <a:ln w="28575">
            <a:solidFill>
              <a:schemeClr val="tx1"/>
            </a:solidFill>
          </a:ln>
        </p:spPr>
      </p:pic>
      <p:pic>
        <p:nvPicPr>
          <p:cNvPr id="15" name="Picture 14">
            <a:extLst>
              <a:ext uri="{FF2B5EF4-FFF2-40B4-BE49-F238E27FC236}">
                <a16:creationId xmlns:a16="http://schemas.microsoft.com/office/drawing/2014/main" id="{41B5F81E-7227-403E-A6E0-E225B0807B22}"/>
              </a:ext>
            </a:extLst>
          </p:cNvPr>
          <p:cNvPicPr>
            <a:picLocks noChangeAspect="1"/>
          </p:cNvPicPr>
          <p:nvPr/>
        </p:nvPicPr>
        <p:blipFill>
          <a:blip r:embed="rId5"/>
          <a:stretch>
            <a:fillRect/>
          </a:stretch>
        </p:blipFill>
        <p:spPr>
          <a:xfrm>
            <a:off x="2457861" y="1274853"/>
            <a:ext cx="1219200" cy="1419225"/>
          </a:xfrm>
          <a:prstGeom prst="rect">
            <a:avLst/>
          </a:prstGeom>
          <a:ln w="38100">
            <a:solidFill>
              <a:schemeClr val="tx1"/>
            </a:solidFill>
          </a:ln>
        </p:spPr>
      </p:pic>
      <p:pic>
        <p:nvPicPr>
          <p:cNvPr id="16" name="Picture 1">
            <a:extLst>
              <a:ext uri="{FF2B5EF4-FFF2-40B4-BE49-F238E27FC236}">
                <a16:creationId xmlns:a16="http://schemas.microsoft.com/office/drawing/2014/main" id="{0692458B-FB30-4AAF-813F-8EC27D86C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0837" y="1301889"/>
            <a:ext cx="1368152" cy="14192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
            <a:extLst>
              <a:ext uri="{FF2B5EF4-FFF2-40B4-BE49-F238E27FC236}">
                <a16:creationId xmlns:a16="http://schemas.microsoft.com/office/drawing/2014/main" id="{B78DF258-C50C-4A4F-9AF3-AB5A24B30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659" y="1314309"/>
            <a:ext cx="1438166" cy="140187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5AC48EA-369D-49B1-A6A9-E982CAB07D78}"/>
              </a:ext>
            </a:extLst>
          </p:cNvPr>
          <p:cNvSpPr txBox="1"/>
          <p:nvPr/>
        </p:nvSpPr>
        <p:spPr>
          <a:xfrm>
            <a:off x="-241283" y="2703090"/>
            <a:ext cx="2736304" cy="1015663"/>
          </a:xfrm>
          <a:prstGeom prst="rect">
            <a:avLst/>
          </a:prstGeom>
          <a:noFill/>
        </p:spPr>
        <p:txBody>
          <a:bodyPr wrap="square" rtlCol="0">
            <a:spAutoFit/>
          </a:bodyPr>
          <a:lstStyle/>
          <a:p>
            <a:pPr algn="ctr"/>
            <a:r>
              <a:rPr lang="en-GB" sz="2000" b="1" dirty="0"/>
              <a:t>Mrs Hart</a:t>
            </a:r>
          </a:p>
          <a:p>
            <a:pPr algn="ctr"/>
            <a:r>
              <a:rPr lang="en-GB" sz="2000" b="1" dirty="0"/>
              <a:t>Higher Level </a:t>
            </a:r>
          </a:p>
          <a:p>
            <a:pPr algn="ctr"/>
            <a:r>
              <a:rPr lang="en-GB" sz="2000" b="1" dirty="0"/>
              <a:t>Teaching Assistant </a:t>
            </a:r>
          </a:p>
        </p:txBody>
      </p:sp>
      <p:sp>
        <p:nvSpPr>
          <p:cNvPr id="19" name="TextBox 18">
            <a:extLst>
              <a:ext uri="{FF2B5EF4-FFF2-40B4-BE49-F238E27FC236}">
                <a16:creationId xmlns:a16="http://schemas.microsoft.com/office/drawing/2014/main" id="{4AB01A6E-A0BA-4473-9640-E4ACF78FEAB7}"/>
              </a:ext>
            </a:extLst>
          </p:cNvPr>
          <p:cNvSpPr txBox="1"/>
          <p:nvPr/>
        </p:nvSpPr>
        <p:spPr>
          <a:xfrm>
            <a:off x="1662218" y="2721114"/>
            <a:ext cx="2736304" cy="707886"/>
          </a:xfrm>
          <a:prstGeom prst="rect">
            <a:avLst/>
          </a:prstGeom>
          <a:noFill/>
        </p:spPr>
        <p:txBody>
          <a:bodyPr wrap="square" rtlCol="0">
            <a:spAutoFit/>
          </a:bodyPr>
          <a:lstStyle/>
          <a:p>
            <a:pPr algn="ctr"/>
            <a:r>
              <a:rPr lang="en-GB" sz="2000" b="1" dirty="0"/>
              <a:t>Mrs Sweeney </a:t>
            </a:r>
          </a:p>
          <a:p>
            <a:pPr algn="ctr"/>
            <a:r>
              <a:rPr lang="en-GB" sz="2000" b="1" dirty="0"/>
              <a:t>Teaching Assistant </a:t>
            </a:r>
          </a:p>
        </p:txBody>
      </p:sp>
      <p:sp>
        <p:nvSpPr>
          <p:cNvPr id="20" name="TextBox 19">
            <a:extLst>
              <a:ext uri="{FF2B5EF4-FFF2-40B4-BE49-F238E27FC236}">
                <a16:creationId xmlns:a16="http://schemas.microsoft.com/office/drawing/2014/main" id="{A4DE0250-3128-4301-BC4D-A2E6553FE18B}"/>
              </a:ext>
            </a:extLst>
          </p:cNvPr>
          <p:cNvSpPr txBox="1"/>
          <p:nvPr/>
        </p:nvSpPr>
        <p:spPr>
          <a:xfrm>
            <a:off x="3685967" y="2729747"/>
            <a:ext cx="2736304" cy="707886"/>
          </a:xfrm>
          <a:prstGeom prst="rect">
            <a:avLst/>
          </a:prstGeom>
          <a:noFill/>
        </p:spPr>
        <p:txBody>
          <a:bodyPr wrap="square" rtlCol="0">
            <a:spAutoFit/>
          </a:bodyPr>
          <a:lstStyle/>
          <a:p>
            <a:pPr algn="ctr"/>
            <a:r>
              <a:rPr lang="en-GB" sz="2000" b="1" dirty="0"/>
              <a:t>Mrs Breen </a:t>
            </a:r>
          </a:p>
          <a:p>
            <a:pPr algn="ctr"/>
            <a:r>
              <a:rPr lang="en-GB" sz="2000" b="1" dirty="0"/>
              <a:t>Teaching Assistant </a:t>
            </a:r>
          </a:p>
        </p:txBody>
      </p:sp>
      <p:sp>
        <p:nvSpPr>
          <p:cNvPr id="21" name="TextBox 20">
            <a:extLst>
              <a:ext uri="{FF2B5EF4-FFF2-40B4-BE49-F238E27FC236}">
                <a16:creationId xmlns:a16="http://schemas.microsoft.com/office/drawing/2014/main" id="{3673E7D2-2753-4F8F-9727-C74D95D52898}"/>
              </a:ext>
            </a:extLst>
          </p:cNvPr>
          <p:cNvSpPr txBox="1"/>
          <p:nvPr/>
        </p:nvSpPr>
        <p:spPr>
          <a:xfrm>
            <a:off x="5928590" y="2716179"/>
            <a:ext cx="2736304" cy="707886"/>
          </a:xfrm>
          <a:prstGeom prst="rect">
            <a:avLst/>
          </a:prstGeom>
          <a:noFill/>
        </p:spPr>
        <p:txBody>
          <a:bodyPr wrap="square" rtlCol="0">
            <a:spAutoFit/>
          </a:bodyPr>
          <a:lstStyle/>
          <a:p>
            <a:pPr algn="ctr"/>
            <a:r>
              <a:rPr lang="en-GB" sz="2000" b="1" dirty="0"/>
              <a:t>Mrs Woods  </a:t>
            </a:r>
          </a:p>
          <a:p>
            <a:pPr algn="ctr"/>
            <a:r>
              <a:rPr lang="en-GB" sz="2000" b="1" dirty="0"/>
              <a:t>Teaching Assistant </a:t>
            </a:r>
          </a:p>
        </p:txBody>
      </p:sp>
      <p:pic>
        <p:nvPicPr>
          <p:cNvPr id="2" name="Picture 1">
            <a:extLst>
              <a:ext uri="{FF2B5EF4-FFF2-40B4-BE49-F238E27FC236}">
                <a16:creationId xmlns:a16="http://schemas.microsoft.com/office/drawing/2014/main" id="{EDEDB9A4-C660-4C10-A18C-31D0FA795B7A}"/>
              </a:ext>
            </a:extLst>
          </p:cNvPr>
          <p:cNvPicPr>
            <a:picLocks noChangeAspect="1"/>
          </p:cNvPicPr>
          <p:nvPr/>
        </p:nvPicPr>
        <p:blipFill>
          <a:blip r:embed="rId8"/>
          <a:stretch>
            <a:fillRect/>
          </a:stretch>
        </p:blipFill>
        <p:spPr>
          <a:xfrm>
            <a:off x="4574231" y="3864939"/>
            <a:ext cx="1285984" cy="1430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3BB4168E-DB23-4EAE-A401-BD9052281A00}"/>
              </a:ext>
            </a:extLst>
          </p:cNvPr>
          <p:cNvPicPr>
            <a:picLocks noChangeAspect="1"/>
          </p:cNvPicPr>
          <p:nvPr/>
        </p:nvPicPr>
        <p:blipFill>
          <a:blip r:embed="rId9"/>
          <a:stretch>
            <a:fillRect/>
          </a:stretch>
        </p:blipFill>
        <p:spPr>
          <a:xfrm>
            <a:off x="6759727" y="3864939"/>
            <a:ext cx="1257300" cy="140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970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A136105-08E6-4728-B32C-6C0F5D467144}"/>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Most popular members of staff</a:t>
            </a:r>
          </a:p>
        </p:txBody>
      </p:sp>
      <p:pic>
        <p:nvPicPr>
          <p:cNvPr id="5" name="Picture 4">
            <a:extLst>
              <a:ext uri="{FF2B5EF4-FFF2-40B4-BE49-F238E27FC236}">
                <a16:creationId xmlns:a16="http://schemas.microsoft.com/office/drawing/2014/main" id="{543B6D5E-E1B1-44C1-8A4B-723CB36B94CF}"/>
              </a:ext>
            </a:extLst>
          </p:cNvPr>
          <p:cNvPicPr>
            <a:picLocks noChangeAspect="1"/>
          </p:cNvPicPr>
          <p:nvPr/>
        </p:nvPicPr>
        <p:blipFill>
          <a:blip r:embed="rId2"/>
          <a:stretch>
            <a:fillRect/>
          </a:stretch>
        </p:blipFill>
        <p:spPr>
          <a:xfrm>
            <a:off x="1292684" y="1623868"/>
            <a:ext cx="2594115" cy="2360644"/>
          </a:xfrm>
          <a:prstGeom prst="rect">
            <a:avLst/>
          </a:prstGeom>
          <a:ln w="76200">
            <a:solidFill>
              <a:schemeClr val="tx1"/>
            </a:solidFill>
          </a:ln>
        </p:spPr>
      </p:pic>
      <p:sp>
        <p:nvSpPr>
          <p:cNvPr id="10" name="TextBox 9">
            <a:extLst>
              <a:ext uri="{FF2B5EF4-FFF2-40B4-BE49-F238E27FC236}">
                <a16:creationId xmlns:a16="http://schemas.microsoft.com/office/drawing/2014/main" id="{97B29D4C-B687-452F-B5EA-384CB6A9D100}"/>
              </a:ext>
            </a:extLst>
          </p:cNvPr>
          <p:cNvSpPr txBox="1"/>
          <p:nvPr/>
        </p:nvSpPr>
        <p:spPr>
          <a:xfrm>
            <a:off x="1655676" y="3974071"/>
            <a:ext cx="1944216" cy="769441"/>
          </a:xfrm>
          <a:prstGeom prst="rect">
            <a:avLst/>
          </a:prstGeom>
          <a:noFill/>
        </p:spPr>
        <p:txBody>
          <a:bodyPr wrap="square" rtlCol="0">
            <a:spAutoFit/>
          </a:bodyPr>
          <a:lstStyle/>
          <a:p>
            <a:pPr algn="ctr"/>
            <a:r>
              <a:rPr lang="en-GB" sz="4400" b="1" dirty="0"/>
              <a:t>Joey </a:t>
            </a:r>
          </a:p>
        </p:txBody>
      </p:sp>
      <p:sp>
        <p:nvSpPr>
          <p:cNvPr id="9" name="Star: 6 Points 8">
            <a:extLst>
              <a:ext uri="{FF2B5EF4-FFF2-40B4-BE49-F238E27FC236}">
                <a16:creationId xmlns:a16="http://schemas.microsoft.com/office/drawing/2014/main" id="{4CDBB662-D0B3-42B8-88D9-ECFCDB7E2D8E}"/>
              </a:ext>
            </a:extLst>
          </p:cNvPr>
          <p:cNvSpPr/>
          <p:nvPr/>
        </p:nvSpPr>
        <p:spPr>
          <a:xfrm>
            <a:off x="507432" y="3267676"/>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6 Points 13">
            <a:extLst>
              <a:ext uri="{FF2B5EF4-FFF2-40B4-BE49-F238E27FC236}">
                <a16:creationId xmlns:a16="http://schemas.microsoft.com/office/drawing/2014/main" id="{B9636935-ED15-47BB-AF16-0BEA9DFD9DFB}"/>
              </a:ext>
            </a:extLst>
          </p:cNvPr>
          <p:cNvSpPr/>
          <p:nvPr/>
        </p:nvSpPr>
        <p:spPr>
          <a:xfrm>
            <a:off x="7559491" y="4546522"/>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6 Points 14">
            <a:extLst>
              <a:ext uri="{FF2B5EF4-FFF2-40B4-BE49-F238E27FC236}">
                <a16:creationId xmlns:a16="http://schemas.microsoft.com/office/drawing/2014/main" id="{0AF1C948-FCC8-4783-A01D-C37197E7903D}"/>
              </a:ext>
            </a:extLst>
          </p:cNvPr>
          <p:cNvSpPr/>
          <p:nvPr/>
        </p:nvSpPr>
        <p:spPr>
          <a:xfrm>
            <a:off x="244365" y="4801649"/>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6 Points 15">
            <a:extLst>
              <a:ext uri="{FF2B5EF4-FFF2-40B4-BE49-F238E27FC236}">
                <a16:creationId xmlns:a16="http://schemas.microsoft.com/office/drawing/2014/main" id="{ACF22B48-DB3E-432D-8002-AF8C380308D2}"/>
              </a:ext>
            </a:extLst>
          </p:cNvPr>
          <p:cNvSpPr/>
          <p:nvPr/>
        </p:nvSpPr>
        <p:spPr>
          <a:xfrm>
            <a:off x="383392" y="1422784"/>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396C6D1-A6F3-462D-AB52-A7D44F4901C0}"/>
              </a:ext>
            </a:extLst>
          </p:cNvPr>
          <p:cNvPicPr>
            <a:picLocks noChangeAspect="1"/>
          </p:cNvPicPr>
          <p:nvPr/>
        </p:nvPicPr>
        <p:blipFill>
          <a:blip r:embed="rId3"/>
          <a:stretch>
            <a:fillRect/>
          </a:stretch>
        </p:blipFill>
        <p:spPr>
          <a:xfrm>
            <a:off x="5345463" y="2024831"/>
            <a:ext cx="158115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Star: 6 Points 11">
            <a:extLst>
              <a:ext uri="{FF2B5EF4-FFF2-40B4-BE49-F238E27FC236}">
                <a16:creationId xmlns:a16="http://schemas.microsoft.com/office/drawing/2014/main" id="{1237E2AA-4DEF-4E3C-8D25-F9F45531FE28}"/>
              </a:ext>
            </a:extLst>
          </p:cNvPr>
          <p:cNvSpPr/>
          <p:nvPr/>
        </p:nvSpPr>
        <p:spPr>
          <a:xfrm>
            <a:off x="3588516" y="1413773"/>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897C82C-1E97-4382-A711-F01EB035A942}"/>
              </a:ext>
            </a:extLst>
          </p:cNvPr>
          <p:cNvSpPr txBox="1"/>
          <p:nvPr/>
        </p:nvSpPr>
        <p:spPr>
          <a:xfrm>
            <a:off x="5152191" y="3764345"/>
            <a:ext cx="2433195" cy="646331"/>
          </a:xfrm>
          <a:prstGeom prst="rect">
            <a:avLst/>
          </a:prstGeom>
          <a:noFill/>
        </p:spPr>
        <p:txBody>
          <a:bodyPr wrap="square" rtlCol="0">
            <a:spAutoFit/>
          </a:bodyPr>
          <a:lstStyle/>
          <a:p>
            <a:r>
              <a:rPr lang="en-GB" sz="3600" dirty="0"/>
              <a:t>   </a:t>
            </a:r>
            <a:r>
              <a:rPr lang="en-GB" sz="3600" b="1" dirty="0"/>
              <a:t>Minnie</a:t>
            </a:r>
          </a:p>
        </p:txBody>
      </p:sp>
      <p:sp>
        <p:nvSpPr>
          <p:cNvPr id="13" name="Star: 6 Points 12">
            <a:extLst>
              <a:ext uri="{FF2B5EF4-FFF2-40B4-BE49-F238E27FC236}">
                <a16:creationId xmlns:a16="http://schemas.microsoft.com/office/drawing/2014/main" id="{1ECE7813-D5D9-4231-8030-E8DB15A08D11}"/>
              </a:ext>
            </a:extLst>
          </p:cNvPr>
          <p:cNvSpPr/>
          <p:nvPr/>
        </p:nvSpPr>
        <p:spPr>
          <a:xfrm>
            <a:off x="6567432" y="1623868"/>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B473366-1AB1-4668-9FBE-9787161AC8DD}"/>
              </a:ext>
            </a:extLst>
          </p:cNvPr>
          <p:cNvPicPr>
            <a:picLocks noChangeAspect="1"/>
          </p:cNvPicPr>
          <p:nvPr/>
        </p:nvPicPr>
        <p:blipFill>
          <a:blip r:embed="rId4"/>
          <a:stretch>
            <a:fillRect/>
          </a:stretch>
        </p:blipFill>
        <p:spPr>
          <a:xfrm>
            <a:off x="6330646" y="5064607"/>
            <a:ext cx="1505838" cy="1540376"/>
          </a:xfrm>
          <a:prstGeom prst="rect">
            <a:avLst/>
          </a:prstGeom>
        </p:spPr>
      </p:pic>
      <p:pic>
        <p:nvPicPr>
          <p:cNvPr id="6" name="Picture 5">
            <a:extLst>
              <a:ext uri="{FF2B5EF4-FFF2-40B4-BE49-F238E27FC236}">
                <a16:creationId xmlns:a16="http://schemas.microsoft.com/office/drawing/2014/main" id="{92560203-F074-4DF9-AEB6-99378491D9A8}"/>
              </a:ext>
            </a:extLst>
          </p:cNvPr>
          <p:cNvPicPr>
            <a:picLocks noChangeAspect="1"/>
          </p:cNvPicPr>
          <p:nvPr/>
        </p:nvPicPr>
        <p:blipFill>
          <a:blip r:embed="rId5"/>
          <a:stretch>
            <a:fillRect/>
          </a:stretch>
        </p:blipFill>
        <p:spPr>
          <a:xfrm>
            <a:off x="1047492" y="5279494"/>
            <a:ext cx="1543199" cy="1476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Star: 6 Points 16">
            <a:extLst>
              <a:ext uri="{FF2B5EF4-FFF2-40B4-BE49-F238E27FC236}">
                <a16:creationId xmlns:a16="http://schemas.microsoft.com/office/drawing/2014/main" id="{13569AE3-60BC-4E0A-A45A-B590DE35CA9A}"/>
              </a:ext>
            </a:extLst>
          </p:cNvPr>
          <p:cNvSpPr/>
          <p:nvPr/>
        </p:nvSpPr>
        <p:spPr>
          <a:xfrm>
            <a:off x="3490193" y="3332768"/>
            <a:ext cx="1080120" cy="11430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887DE70-7E56-4AD3-B09C-54CA24753C89}"/>
              </a:ext>
            </a:extLst>
          </p:cNvPr>
          <p:cNvSpPr/>
          <p:nvPr/>
        </p:nvSpPr>
        <p:spPr>
          <a:xfrm>
            <a:off x="2699792" y="5538073"/>
            <a:ext cx="3630854" cy="584775"/>
          </a:xfrm>
          <a:prstGeom prst="rect">
            <a:avLst/>
          </a:prstGeom>
        </p:spPr>
        <p:txBody>
          <a:bodyPr wrap="square">
            <a:spAutoFit/>
          </a:bodyPr>
          <a:lstStyle/>
          <a:p>
            <a:r>
              <a:rPr lang="en-GB" sz="3200" b="1" dirty="0" err="1"/>
              <a:t>Cazza</a:t>
            </a:r>
            <a:r>
              <a:rPr lang="en-GB" sz="3200" b="1" dirty="0"/>
              <a:t> and Tish-</a:t>
            </a:r>
            <a:r>
              <a:rPr lang="en-GB" sz="3200" b="1" dirty="0" err="1"/>
              <a:t>tish</a:t>
            </a:r>
            <a:r>
              <a:rPr lang="en-GB" sz="3200" b="1" dirty="0"/>
              <a:t> </a:t>
            </a:r>
            <a:endParaRPr lang="en-GB" sz="3200" dirty="0"/>
          </a:p>
        </p:txBody>
      </p:sp>
    </p:spTree>
    <p:extLst>
      <p:ext uri="{BB962C8B-B14F-4D97-AF65-F5344CB8AC3E}">
        <p14:creationId xmlns:p14="http://schemas.microsoft.com/office/powerpoint/2010/main" val="3893442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2076" y="1594511"/>
            <a:ext cx="8499846" cy="1906354"/>
            <a:chOff x="323528" y="1338720"/>
            <a:chExt cx="7845921" cy="1546314"/>
          </a:xfrm>
          <a:effectLst>
            <a:glow rad="228600">
              <a:schemeClr val="accent3">
                <a:satMod val="175000"/>
                <a:alpha val="40000"/>
              </a:schemeClr>
            </a:glow>
          </a:effectLst>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61" t="-236" r="11761" b="26629"/>
            <a:stretch/>
          </p:blipFill>
          <p:spPr bwMode="auto">
            <a:xfrm>
              <a:off x="323528" y="1340768"/>
              <a:ext cx="1110305" cy="1512168"/>
            </a:xfrm>
            <a:prstGeom prst="roundRect">
              <a:avLst>
                <a:gd name="adj" fmla="val 4167"/>
              </a:avLst>
            </a:prstGeom>
            <a:solidFill>
              <a:srgbClr val="FFFFFF"/>
            </a:solidFill>
            <a:ln w="76200">
              <a:solidFill>
                <a:srgbClr val="7030A0"/>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ead\Desktop\file-p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15" t="16508" r="16264" b="27526"/>
            <a:stretch/>
          </p:blipFill>
          <p:spPr bwMode="auto">
            <a:xfrm>
              <a:off x="1619672" y="1338720"/>
              <a:ext cx="1136911" cy="1512000"/>
            </a:xfrm>
            <a:prstGeom prst="roundRect">
              <a:avLst>
                <a:gd name="adj" fmla="val 4167"/>
              </a:avLst>
            </a:prstGeom>
            <a:solidFill>
              <a:srgbClr val="FFFFFF"/>
            </a:solidFill>
            <a:ln w="76200" cap="sq">
              <a:solidFill>
                <a:srgbClr val="0070C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2" descr="C:\Users\head\Desktop\file-page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45" t="3375" r="6895" b="14920"/>
            <a:stretch/>
          </p:blipFill>
          <p:spPr bwMode="auto">
            <a:xfrm>
              <a:off x="2915817" y="1357744"/>
              <a:ext cx="1117371" cy="1512000"/>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2" descr="C:\Users\head\Desktop\Curious Chris.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2" b="16704"/>
            <a:stretch/>
          </p:blipFill>
          <p:spPr bwMode="auto">
            <a:xfrm>
              <a:off x="4211959" y="1357745"/>
              <a:ext cx="1204470" cy="1512000"/>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2" descr="C:\Users\head\Desktop\file-page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18" r="6856" b="20218"/>
            <a:stretch/>
          </p:blipFill>
          <p:spPr bwMode="auto">
            <a:xfrm>
              <a:off x="5580111" y="1373034"/>
              <a:ext cx="1134838" cy="1512000"/>
            </a:xfrm>
            <a:prstGeom prst="roundRect">
              <a:avLst>
                <a:gd name="adj" fmla="val 4167"/>
              </a:avLst>
            </a:prstGeom>
            <a:solidFill>
              <a:srgbClr val="FFFFFF"/>
            </a:solidFill>
            <a:ln w="76200" cap="sq">
              <a:solidFill>
                <a:srgbClr val="FF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descr="C:\Users\head\Desktop\file-page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130" t="8020" r="17181" b="32741"/>
            <a:stretch/>
          </p:blipFill>
          <p:spPr bwMode="auto">
            <a:xfrm>
              <a:off x="6876255" y="1373034"/>
              <a:ext cx="1293194" cy="15120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
        <p:nvSpPr>
          <p:cNvPr id="9" name="Rectangle 8"/>
          <p:cNvSpPr/>
          <p:nvPr/>
        </p:nvSpPr>
        <p:spPr>
          <a:xfrm>
            <a:off x="450999" y="254982"/>
            <a:ext cx="8242001"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Learning </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Characteristics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a:extLst>
              <a:ext uri="{FF2B5EF4-FFF2-40B4-BE49-F238E27FC236}">
                <a16:creationId xmlns:a16="http://schemas.microsoft.com/office/drawing/2014/main" id="{12B7E133-787F-4350-A764-F4AD09F5CDB6}"/>
              </a:ext>
            </a:extLst>
          </p:cNvPr>
          <p:cNvSpPr txBox="1"/>
          <p:nvPr/>
        </p:nvSpPr>
        <p:spPr>
          <a:xfrm>
            <a:off x="912748" y="4327462"/>
            <a:ext cx="2808346" cy="1964512"/>
          </a:xfrm>
          <a:prstGeom prst="rect">
            <a:avLst/>
          </a:prstGeom>
          <a:noFill/>
        </p:spPr>
        <p:txBody>
          <a:bodyPr wrap="square" rtlCol="0">
            <a:spAutoFit/>
          </a:bodyPr>
          <a:lstStyle/>
          <a:p>
            <a:pPr>
              <a:lnSpc>
                <a:spcPct val="150000"/>
              </a:lnSpc>
            </a:pPr>
            <a:r>
              <a:rPr lang="en-GB" sz="2800" dirty="0"/>
              <a:t>Bounce-back Beth</a:t>
            </a:r>
          </a:p>
          <a:p>
            <a:pPr>
              <a:lnSpc>
                <a:spcPct val="150000"/>
              </a:lnSpc>
            </a:pPr>
            <a:r>
              <a:rPr lang="en-GB" sz="2800" dirty="0"/>
              <a:t>Reflective Rose</a:t>
            </a:r>
          </a:p>
          <a:p>
            <a:pPr>
              <a:lnSpc>
                <a:spcPct val="150000"/>
              </a:lnSpc>
            </a:pPr>
            <a:r>
              <a:rPr lang="en-GB" sz="2800" dirty="0"/>
              <a:t>Independent Ian</a:t>
            </a:r>
          </a:p>
        </p:txBody>
      </p:sp>
      <p:sp>
        <p:nvSpPr>
          <p:cNvPr id="11" name="TextBox 10">
            <a:extLst>
              <a:ext uri="{FF2B5EF4-FFF2-40B4-BE49-F238E27FC236}">
                <a16:creationId xmlns:a16="http://schemas.microsoft.com/office/drawing/2014/main" id="{D6A436AD-F12D-4CEC-8111-DFDCA7E1FE02}"/>
              </a:ext>
            </a:extLst>
          </p:cNvPr>
          <p:cNvSpPr txBox="1"/>
          <p:nvPr/>
        </p:nvSpPr>
        <p:spPr>
          <a:xfrm>
            <a:off x="5255634" y="4310312"/>
            <a:ext cx="2808346" cy="2308324"/>
          </a:xfrm>
          <a:prstGeom prst="rect">
            <a:avLst/>
          </a:prstGeom>
          <a:noFill/>
        </p:spPr>
        <p:txBody>
          <a:bodyPr wrap="square" rtlCol="0">
            <a:spAutoFit/>
          </a:bodyPr>
          <a:lstStyle/>
          <a:p>
            <a:pPr>
              <a:lnSpc>
                <a:spcPct val="150000"/>
              </a:lnSpc>
            </a:pPr>
            <a:r>
              <a:rPr lang="en-GB" sz="2800" dirty="0"/>
              <a:t>Teamwork Tim</a:t>
            </a:r>
          </a:p>
          <a:p>
            <a:pPr>
              <a:lnSpc>
                <a:spcPct val="150000"/>
              </a:lnSpc>
            </a:pPr>
            <a:r>
              <a:rPr lang="en-GB" sz="2800" dirty="0"/>
              <a:t>Curious Chris</a:t>
            </a:r>
          </a:p>
          <a:p>
            <a:pPr>
              <a:lnSpc>
                <a:spcPct val="150000"/>
              </a:lnSpc>
            </a:pPr>
            <a:r>
              <a:rPr lang="en-GB" sz="2800" dirty="0"/>
              <a:t>Motivated Millie</a:t>
            </a:r>
          </a:p>
          <a:p>
            <a:endParaRPr lang="en-GB" dirty="0"/>
          </a:p>
        </p:txBody>
      </p:sp>
    </p:spTree>
    <p:extLst>
      <p:ext uri="{BB962C8B-B14F-4D97-AF65-F5344CB8AC3E}">
        <p14:creationId xmlns:p14="http://schemas.microsoft.com/office/powerpoint/2010/main" val="237213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a:extLst>
              <a:ext uri="{FF2B5EF4-FFF2-40B4-BE49-F238E27FC236}">
                <a16:creationId xmlns:a16="http://schemas.microsoft.com/office/drawing/2014/main" id="{6E16FC5F-5DBA-43EB-9BC3-34F010D53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8114"/>
            <a:ext cx="1781175"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89B57C1-3B61-4847-A911-A0EB651C838F}"/>
              </a:ext>
            </a:extLst>
          </p:cNvPr>
          <p:cNvSpPr txBox="1"/>
          <p:nvPr/>
        </p:nvSpPr>
        <p:spPr>
          <a:xfrm>
            <a:off x="1638433" y="163842"/>
            <a:ext cx="6122504" cy="854080"/>
          </a:xfrm>
          <a:prstGeom prst="rect">
            <a:avLst/>
          </a:prstGeom>
          <a:noFill/>
        </p:spPr>
        <p:txBody>
          <a:bodyPr wrap="square" rtlCol="0">
            <a:spAutoFit/>
          </a:bodyPr>
          <a:lstStyle/>
          <a:p>
            <a:pPr algn="ctr"/>
            <a:r>
              <a:rPr lang="en-GB" sz="4950" b="1" i="1" u="sng" dirty="0">
                <a:solidFill>
                  <a:schemeClr val="bg1"/>
                </a:solidFill>
              </a:rPr>
              <a:t>Curriculum</a:t>
            </a:r>
            <a:r>
              <a:rPr lang="en-GB" sz="3000" dirty="0">
                <a:solidFill>
                  <a:srgbClr val="008000"/>
                </a:solidFill>
              </a:rPr>
              <a:t> </a:t>
            </a:r>
          </a:p>
        </p:txBody>
      </p:sp>
      <p:sp>
        <p:nvSpPr>
          <p:cNvPr id="3" name="Rectangle 2">
            <a:extLst>
              <a:ext uri="{FF2B5EF4-FFF2-40B4-BE49-F238E27FC236}">
                <a16:creationId xmlns:a16="http://schemas.microsoft.com/office/drawing/2014/main" id="{B1087343-1846-4155-A959-805814516A62}"/>
              </a:ext>
            </a:extLst>
          </p:cNvPr>
          <p:cNvSpPr/>
          <p:nvPr/>
        </p:nvSpPr>
        <p:spPr>
          <a:xfrm>
            <a:off x="228463" y="1101359"/>
            <a:ext cx="6987209" cy="5186548"/>
          </a:xfrm>
          <a:prstGeom prst="rect">
            <a:avLst/>
          </a:prstGeom>
        </p:spPr>
        <p:txBody>
          <a:bodyPr wrap="square">
            <a:spAutoFit/>
          </a:bodyPr>
          <a:lstStyle/>
          <a:p>
            <a:pPr marL="85725">
              <a:defRPr/>
            </a:pPr>
            <a:r>
              <a:rPr lang="en-GB" altLang="en-US" sz="1600" dirty="0">
                <a:solidFill>
                  <a:schemeClr val="tx2">
                    <a:lumMod val="75000"/>
                  </a:schemeClr>
                </a:solidFill>
                <a:latin typeface="Arial" panose="020B0604020202020204" pitchFamily="34" charset="0"/>
                <a:cs typeface="Arial" panose="020B0604020202020204" pitchFamily="34" charset="0"/>
              </a:rPr>
              <a:t>The outdoor learning environment is an </a:t>
            </a:r>
            <a:r>
              <a:rPr lang="en-GB" altLang="en-US" sz="1600" b="1" dirty="0">
                <a:solidFill>
                  <a:schemeClr val="tx2">
                    <a:lumMod val="75000"/>
                  </a:schemeClr>
                </a:solidFill>
                <a:latin typeface="Arial" panose="020B0604020202020204" pitchFamily="34" charset="0"/>
                <a:cs typeface="Arial" panose="020B0604020202020204" pitchFamily="34" charset="0"/>
              </a:rPr>
              <a:t>essential</a:t>
            </a:r>
            <a:r>
              <a:rPr lang="en-GB" altLang="en-US" sz="1600" dirty="0">
                <a:solidFill>
                  <a:schemeClr val="tx2">
                    <a:lumMod val="75000"/>
                  </a:schemeClr>
                </a:solidFill>
                <a:latin typeface="Arial" panose="020B0604020202020204" pitchFamily="34" charset="0"/>
                <a:cs typeface="Arial" panose="020B0604020202020204" pitchFamily="34" charset="0"/>
              </a:rPr>
              <a:t> extension of the indoor learning environment and is considered to be of equal importance.</a:t>
            </a:r>
          </a:p>
          <a:p>
            <a:pPr marL="85725">
              <a:defRPr/>
            </a:pPr>
            <a:endParaRPr lang="en-GB" sz="1000" dirty="0">
              <a:solidFill>
                <a:schemeClr val="tx2">
                  <a:lumMod val="75000"/>
                </a:schemeClr>
              </a:solidFill>
              <a:latin typeface="Arial" panose="020B0604020202020204" pitchFamily="34" charset="0"/>
              <a:cs typeface="Arial" panose="020B0604020202020204" pitchFamily="34" charset="0"/>
            </a:endParaRPr>
          </a:p>
          <a:p>
            <a:pPr marL="85725">
              <a:defRPr/>
            </a:pPr>
            <a:r>
              <a:rPr lang="en-GB" sz="1600" dirty="0">
                <a:solidFill>
                  <a:schemeClr val="tx2">
                    <a:lumMod val="75000"/>
                  </a:schemeClr>
                </a:solidFill>
                <a:latin typeface="Arial" panose="020B0604020202020204" pitchFamily="34" charset="0"/>
                <a:cs typeface="Arial" panose="020B0604020202020204" pitchFamily="34" charset="0"/>
              </a:rPr>
              <a:t>There are 7 areas of learning. These are broken into-</a:t>
            </a:r>
          </a:p>
          <a:p>
            <a:pPr marL="85725">
              <a:defRPr/>
            </a:pPr>
            <a:endParaRPr lang="en-GB" sz="1000" dirty="0">
              <a:solidFill>
                <a:schemeClr val="tx2">
                  <a:lumMod val="75000"/>
                </a:schemeClr>
              </a:solidFill>
              <a:latin typeface="Arial" panose="020B0604020202020204" pitchFamily="34" charset="0"/>
              <a:cs typeface="Arial" panose="020B0604020202020204" pitchFamily="34" charset="0"/>
            </a:endParaRPr>
          </a:p>
          <a:p>
            <a:pPr marL="85725">
              <a:defRPr/>
            </a:pPr>
            <a:r>
              <a:rPr lang="en-GB" sz="1600" b="1" dirty="0">
                <a:solidFill>
                  <a:schemeClr val="tx2">
                    <a:lumMod val="75000"/>
                  </a:schemeClr>
                </a:solidFill>
                <a:latin typeface="Arial" panose="020B0604020202020204" pitchFamily="34" charset="0"/>
                <a:cs typeface="Arial" panose="020B0604020202020204" pitchFamily="34" charset="0"/>
              </a:rPr>
              <a:t>Three prime areas:</a:t>
            </a:r>
          </a:p>
          <a:p>
            <a:pPr marL="85725">
              <a:defRPr/>
            </a:pPr>
            <a:endParaRPr lang="en-GB" sz="1000" b="1" dirty="0">
              <a:solidFill>
                <a:schemeClr val="tx2">
                  <a:lumMod val="75000"/>
                </a:schemeClr>
              </a:solidFill>
              <a:latin typeface="Arial" panose="020B0604020202020204" pitchFamily="34" charset="0"/>
              <a:cs typeface="Arial" panose="020B0604020202020204" pitchFamily="34" charset="0"/>
            </a:endParaRPr>
          </a:p>
          <a:p>
            <a:pPr>
              <a:lnSpc>
                <a:spcPct val="150000"/>
              </a:lnSpc>
              <a:defRPr/>
            </a:pPr>
            <a:r>
              <a:rPr lang="en-GB" sz="1600" b="1" dirty="0">
                <a:solidFill>
                  <a:schemeClr val="tx2">
                    <a:lumMod val="75000"/>
                  </a:schemeClr>
                </a:solidFill>
                <a:latin typeface="Arial" panose="020B0604020202020204" pitchFamily="34" charset="0"/>
                <a:cs typeface="Arial" panose="020B0604020202020204" pitchFamily="34" charset="0"/>
              </a:rPr>
              <a:t>Personal, social and emotional development</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*Self regulation</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*Managing self</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*Building relationships</a:t>
            </a:r>
          </a:p>
          <a:p>
            <a:pPr>
              <a:lnSpc>
                <a:spcPct val="150000"/>
              </a:lnSpc>
              <a:defRPr/>
            </a:pPr>
            <a:r>
              <a:rPr lang="en-GB" sz="1600" b="1" dirty="0">
                <a:solidFill>
                  <a:schemeClr val="tx2">
                    <a:lumMod val="75000"/>
                  </a:schemeClr>
                </a:solidFill>
                <a:latin typeface="Arial" panose="020B0604020202020204" pitchFamily="34" charset="0"/>
                <a:cs typeface="Arial" panose="020B0604020202020204" pitchFamily="34" charset="0"/>
              </a:rPr>
              <a:t>Communication and language</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*Listening, attention and understanding</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*Speaking</a:t>
            </a:r>
          </a:p>
          <a:p>
            <a:pPr>
              <a:lnSpc>
                <a:spcPct val="150000"/>
              </a:lnSpc>
              <a:defRPr/>
            </a:pPr>
            <a:r>
              <a:rPr lang="en-GB" sz="1600" b="1" dirty="0">
                <a:solidFill>
                  <a:schemeClr val="tx2">
                    <a:lumMod val="75000"/>
                  </a:schemeClr>
                </a:solidFill>
                <a:latin typeface="Arial" panose="020B0604020202020204" pitchFamily="34" charset="0"/>
                <a:cs typeface="Arial" panose="020B0604020202020204" pitchFamily="34" charset="0"/>
              </a:rPr>
              <a:t>Physical development</a:t>
            </a:r>
          </a:p>
          <a:p>
            <a:pPr>
              <a:lnSpc>
                <a:spcPct val="150000"/>
              </a:lnSpc>
              <a:defRPr/>
            </a:pPr>
            <a:r>
              <a:rPr lang="en-GB" sz="1600" b="1" dirty="0">
                <a:solidFill>
                  <a:schemeClr val="tx2">
                    <a:lumMod val="75000"/>
                  </a:schemeClr>
                </a:solidFill>
                <a:latin typeface="Arial" panose="020B0604020202020204" pitchFamily="34" charset="0"/>
                <a:cs typeface="Arial" panose="020B0604020202020204" pitchFamily="34" charset="0"/>
              </a:rPr>
              <a:t>*</a:t>
            </a:r>
            <a:r>
              <a:rPr lang="en-GB" sz="1600" dirty="0">
                <a:solidFill>
                  <a:schemeClr val="tx2">
                    <a:lumMod val="75000"/>
                  </a:schemeClr>
                </a:solidFill>
                <a:latin typeface="Arial" panose="020B0604020202020204" pitchFamily="34" charset="0"/>
                <a:cs typeface="Arial" panose="020B0604020202020204" pitchFamily="34" charset="0"/>
              </a:rPr>
              <a:t>Fine motor skills</a:t>
            </a:r>
          </a:p>
          <a:p>
            <a:pPr>
              <a:lnSpc>
                <a:spcPct val="150000"/>
              </a:lnSpc>
              <a:defRPr/>
            </a:pPr>
            <a:r>
              <a:rPr lang="en-GB" sz="1600" dirty="0">
                <a:solidFill>
                  <a:schemeClr val="tx2">
                    <a:lumMod val="75000"/>
                  </a:schemeClr>
                </a:solidFill>
                <a:latin typeface="Arial" panose="020B0604020202020204" pitchFamily="34" charset="0"/>
                <a:cs typeface="Arial" panose="020B0604020202020204" pitchFamily="34" charset="0"/>
              </a:rPr>
              <a:t>*Gross motor skills</a:t>
            </a:r>
          </a:p>
        </p:txBody>
      </p:sp>
      <p:pic>
        <p:nvPicPr>
          <p:cNvPr id="4098" name="Picture 2" descr="https://tapestryjournal.com/xv/pages/s_18810/p_09-2020/m_o_41078_kh7tmk4fy9eq9zgm4kbhz7b8vm5hyaxv.jpg?s=18810&amp;u=140&amp;Expires=1599664312&amp;Signature=AsItnbl72BIpNqc2OtWBqCfqNF1dVahfdOop~S5ymMf69DaSp2TCobYZBS13u~C4gv72rJn~~sul6liAGUuPXk8UWTNmNug48gDbtMbGyvGg2~BVhndjfa0eVTDbozqbN6VNpa1Iq4GnzBoKNKXkhWTdMS0RFjt8bzeJtEPfymuUsT30MpmPFKPKYLGpFDM6gwZ127T8kcoIiINITW-4eorKeYZBcFKxFbqc6SxFV2s41KnDveeEhBS6hzV77bmvruVnAWJDKwA9lEQlX-CCfwDu1kQMvFFE0denRP24ZrcnADLC9Gbvk~0~6xkjNAY5yQBInTyEH12hcxqTjz~lDg__&amp;Key-Pair-Id=APKAJUSDRV55TOQKSATA">
            <a:extLst>
              <a:ext uri="{FF2B5EF4-FFF2-40B4-BE49-F238E27FC236}">
                <a16:creationId xmlns:a16="http://schemas.microsoft.com/office/drawing/2014/main" id="{DCB6A302-E7BC-465B-8DC3-0FCC45C89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529" y="1285982"/>
            <a:ext cx="1833836" cy="245496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EE5FA8D-4579-4EDB-9212-D8AFD089EDCC}"/>
              </a:ext>
            </a:extLst>
          </p:cNvPr>
          <p:cNvPicPr>
            <a:picLocks noChangeAspect="1"/>
          </p:cNvPicPr>
          <p:nvPr/>
        </p:nvPicPr>
        <p:blipFill>
          <a:blip r:embed="rId4"/>
          <a:stretch>
            <a:fillRect/>
          </a:stretch>
        </p:blipFill>
        <p:spPr>
          <a:xfrm>
            <a:off x="4564198" y="3740947"/>
            <a:ext cx="2427648" cy="2733654"/>
          </a:xfrm>
          <a:prstGeom prst="rect">
            <a:avLst/>
          </a:prstGeom>
          <a:ln w="28575">
            <a:solidFill>
              <a:schemeClr val="tx1"/>
            </a:solidFill>
          </a:ln>
        </p:spPr>
      </p:pic>
      <p:pic>
        <p:nvPicPr>
          <p:cNvPr id="4" name="Picture 3">
            <a:extLst>
              <a:ext uri="{FF2B5EF4-FFF2-40B4-BE49-F238E27FC236}">
                <a16:creationId xmlns:a16="http://schemas.microsoft.com/office/drawing/2014/main" id="{2157D2C8-368A-4AB2-8EF2-B347C76869D4}"/>
              </a:ext>
            </a:extLst>
          </p:cNvPr>
          <p:cNvPicPr>
            <a:picLocks noChangeAspect="1"/>
          </p:cNvPicPr>
          <p:nvPr/>
        </p:nvPicPr>
        <p:blipFill>
          <a:blip r:embed="rId5"/>
          <a:stretch>
            <a:fillRect/>
          </a:stretch>
        </p:blipFill>
        <p:spPr>
          <a:xfrm>
            <a:off x="7244529" y="4005064"/>
            <a:ext cx="1671008" cy="2497908"/>
          </a:xfrm>
          <a:prstGeom prst="rect">
            <a:avLst/>
          </a:prstGeom>
          <a:ln w="28575">
            <a:solidFill>
              <a:schemeClr val="tx1"/>
            </a:solidFill>
          </a:ln>
        </p:spPr>
      </p:pic>
      <p:pic>
        <p:nvPicPr>
          <p:cNvPr id="6" name="Picture 5">
            <a:extLst>
              <a:ext uri="{FF2B5EF4-FFF2-40B4-BE49-F238E27FC236}">
                <a16:creationId xmlns:a16="http://schemas.microsoft.com/office/drawing/2014/main" id="{FEC0FEE1-DD9B-4BB0-95D6-EA37C4D4DF75}"/>
              </a:ext>
            </a:extLst>
          </p:cNvPr>
          <p:cNvPicPr>
            <a:picLocks noChangeAspect="1"/>
          </p:cNvPicPr>
          <p:nvPr/>
        </p:nvPicPr>
        <p:blipFill>
          <a:blip r:embed="rId6"/>
          <a:stretch>
            <a:fillRect/>
          </a:stretch>
        </p:blipFill>
        <p:spPr>
          <a:xfrm>
            <a:off x="5653233" y="1712999"/>
            <a:ext cx="1373312" cy="1898901"/>
          </a:xfrm>
          <a:prstGeom prst="rect">
            <a:avLst/>
          </a:prstGeom>
          <a:ln w="28575">
            <a:solidFill>
              <a:schemeClr val="tx1"/>
            </a:solidFill>
          </a:ln>
        </p:spPr>
      </p:pic>
    </p:spTree>
    <p:extLst>
      <p:ext uri="{BB962C8B-B14F-4D97-AF65-F5344CB8AC3E}">
        <p14:creationId xmlns:p14="http://schemas.microsoft.com/office/powerpoint/2010/main" val="17790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6D62A-29A8-4401-AD01-B3A7FCB81AE6}"/>
              </a:ext>
            </a:extLst>
          </p:cNvPr>
          <p:cNvSpPr>
            <a:spLocks noGrp="1"/>
          </p:cNvSpPr>
          <p:nvPr>
            <p:ph idx="1"/>
          </p:nvPr>
        </p:nvSpPr>
        <p:spPr>
          <a:xfrm>
            <a:off x="251520" y="493507"/>
            <a:ext cx="7677041" cy="5915459"/>
          </a:xfrm>
        </p:spPr>
        <p:txBody>
          <a:bodyPr>
            <a:normAutofit fontScale="92500" lnSpcReduction="20000"/>
          </a:bodyPr>
          <a:lstStyle/>
          <a:p>
            <a:pPr marL="85725" indent="0">
              <a:buNone/>
              <a:defRPr/>
            </a:pPr>
            <a:r>
              <a:rPr lang="en-GB" sz="2000" b="1" dirty="0">
                <a:solidFill>
                  <a:schemeClr val="tx2">
                    <a:lumMod val="75000"/>
                  </a:schemeClr>
                </a:solidFill>
                <a:latin typeface="Arial" panose="020B0604020202020204" pitchFamily="34" charset="0"/>
                <a:cs typeface="Arial" panose="020B0604020202020204" pitchFamily="34" charset="0"/>
              </a:rPr>
              <a:t>Four specific areas:</a:t>
            </a:r>
          </a:p>
          <a:p>
            <a:pPr marL="85725" indent="0">
              <a:buNone/>
              <a:defRPr/>
            </a:pPr>
            <a:endParaRPr lang="en-GB" sz="2000" b="1" dirty="0">
              <a:solidFill>
                <a:schemeClr val="tx2">
                  <a:lumMod val="75000"/>
                </a:schemeClr>
              </a:solidFill>
              <a:latin typeface="Arial" panose="020B0604020202020204" pitchFamily="34" charset="0"/>
              <a:cs typeface="Arial" panose="020B0604020202020204" pitchFamily="34" charset="0"/>
            </a:endParaRPr>
          </a:p>
          <a:p>
            <a:pPr marL="0" indent="0">
              <a:buNone/>
              <a:defRPr/>
            </a:pPr>
            <a:r>
              <a:rPr lang="en-GB" sz="2000" b="1" dirty="0">
                <a:solidFill>
                  <a:schemeClr val="tx2">
                    <a:lumMod val="75000"/>
                  </a:schemeClr>
                </a:solidFill>
                <a:latin typeface="Arial" panose="020B0604020202020204" pitchFamily="34" charset="0"/>
                <a:cs typeface="Arial" panose="020B0604020202020204" pitchFamily="34" charset="0"/>
              </a:rPr>
              <a:t>Literacy</a:t>
            </a:r>
          </a:p>
          <a:p>
            <a:pPr marL="85725" indent="0">
              <a:buNone/>
              <a:defRPr/>
            </a:pPr>
            <a:r>
              <a:rPr lang="en-GB" sz="2000" dirty="0">
                <a:solidFill>
                  <a:schemeClr val="tx2">
                    <a:lumMod val="75000"/>
                  </a:schemeClr>
                </a:solidFill>
                <a:latin typeface="Arial" panose="020B0604020202020204" pitchFamily="34" charset="0"/>
                <a:cs typeface="Arial" panose="020B0604020202020204" pitchFamily="34" charset="0"/>
              </a:rPr>
              <a:t>*comprehension</a:t>
            </a:r>
          </a:p>
          <a:p>
            <a:pPr marL="85725" indent="0">
              <a:buNone/>
              <a:defRPr/>
            </a:pPr>
            <a:r>
              <a:rPr lang="en-GB" sz="2000" dirty="0">
                <a:solidFill>
                  <a:schemeClr val="tx2">
                    <a:lumMod val="75000"/>
                  </a:schemeClr>
                </a:solidFill>
                <a:latin typeface="Arial" panose="020B0604020202020204" pitchFamily="34" charset="0"/>
                <a:cs typeface="Arial" panose="020B0604020202020204" pitchFamily="34" charset="0"/>
              </a:rPr>
              <a:t>*Word reading</a:t>
            </a:r>
          </a:p>
          <a:p>
            <a:pPr marL="85725" indent="0">
              <a:buNone/>
              <a:defRPr/>
            </a:pPr>
            <a:r>
              <a:rPr lang="en-GB" sz="2000" dirty="0">
                <a:solidFill>
                  <a:schemeClr val="tx2">
                    <a:lumMod val="75000"/>
                  </a:schemeClr>
                </a:solidFill>
                <a:latin typeface="Arial" panose="020B0604020202020204" pitchFamily="34" charset="0"/>
                <a:cs typeface="Arial" panose="020B0604020202020204" pitchFamily="34" charset="0"/>
              </a:rPr>
              <a:t>*Writing</a:t>
            </a:r>
          </a:p>
          <a:p>
            <a:pPr marL="85725" indent="0">
              <a:buNone/>
              <a:defRPr/>
            </a:pPr>
            <a:endParaRPr lang="en-GB" sz="2000" dirty="0">
              <a:solidFill>
                <a:schemeClr val="tx2">
                  <a:lumMod val="75000"/>
                </a:schemeClr>
              </a:solidFill>
              <a:latin typeface="Arial" panose="020B0604020202020204" pitchFamily="34" charset="0"/>
              <a:cs typeface="Arial" panose="020B0604020202020204" pitchFamily="34" charset="0"/>
            </a:endParaRPr>
          </a:p>
          <a:p>
            <a:pPr marL="0" indent="0">
              <a:buNone/>
              <a:defRPr/>
            </a:pPr>
            <a:r>
              <a:rPr lang="en-GB" sz="2000" b="1" dirty="0">
                <a:solidFill>
                  <a:schemeClr val="tx2">
                    <a:lumMod val="75000"/>
                  </a:schemeClr>
                </a:solidFill>
                <a:latin typeface="Arial" panose="020B0604020202020204" pitchFamily="34" charset="0"/>
                <a:cs typeface="Arial" panose="020B0604020202020204" pitchFamily="34" charset="0"/>
              </a:rPr>
              <a:t>Mathematics</a:t>
            </a:r>
          </a:p>
          <a:p>
            <a:pPr marL="85725" indent="0">
              <a:buNone/>
              <a:defRPr/>
            </a:pPr>
            <a:r>
              <a:rPr lang="en-GB" sz="2000" dirty="0">
                <a:solidFill>
                  <a:schemeClr val="tx2">
                    <a:lumMod val="75000"/>
                  </a:schemeClr>
                </a:solidFill>
                <a:latin typeface="Arial" panose="020B0604020202020204" pitchFamily="34" charset="0"/>
                <a:cs typeface="Arial" panose="020B0604020202020204" pitchFamily="34" charset="0"/>
              </a:rPr>
              <a:t>*Number</a:t>
            </a:r>
          </a:p>
          <a:p>
            <a:pPr marL="85725" indent="0">
              <a:buNone/>
              <a:defRPr/>
            </a:pPr>
            <a:r>
              <a:rPr lang="en-GB" sz="2000" dirty="0">
                <a:solidFill>
                  <a:schemeClr val="tx2">
                    <a:lumMod val="75000"/>
                  </a:schemeClr>
                </a:solidFill>
                <a:latin typeface="Arial" panose="020B0604020202020204" pitchFamily="34" charset="0"/>
                <a:cs typeface="Arial" panose="020B0604020202020204" pitchFamily="34" charset="0"/>
              </a:rPr>
              <a:t>*Numerical patterns</a:t>
            </a:r>
          </a:p>
          <a:p>
            <a:pPr marL="85725" indent="0">
              <a:buNone/>
              <a:defRPr/>
            </a:pPr>
            <a:endParaRPr lang="en-GB" sz="2000" dirty="0">
              <a:solidFill>
                <a:schemeClr val="tx2">
                  <a:lumMod val="75000"/>
                </a:schemeClr>
              </a:solidFill>
              <a:latin typeface="Arial" panose="020B0604020202020204" pitchFamily="34" charset="0"/>
              <a:cs typeface="Arial" panose="020B0604020202020204" pitchFamily="34" charset="0"/>
            </a:endParaRPr>
          </a:p>
          <a:p>
            <a:pPr marL="0" indent="0">
              <a:buNone/>
              <a:defRPr/>
            </a:pPr>
            <a:r>
              <a:rPr lang="en-GB" sz="2000" b="1" dirty="0">
                <a:solidFill>
                  <a:schemeClr val="tx2">
                    <a:lumMod val="75000"/>
                  </a:schemeClr>
                </a:solidFill>
                <a:latin typeface="Arial" panose="020B0604020202020204" pitchFamily="34" charset="0"/>
                <a:cs typeface="Arial" panose="020B0604020202020204" pitchFamily="34" charset="0"/>
              </a:rPr>
              <a:t>Understanding the world</a:t>
            </a:r>
          </a:p>
          <a:p>
            <a:pPr marL="0" indent="0">
              <a:buNone/>
              <a:defRPr/>
            </a:pPr>
            <a:r>
              <a:rPr lang="en-GB" sz="2000" dirty="0">
                <a:solidFill>
                  <a:schemeClr val="tx2">
                    <a:lumMod val="75000"/>
                  </a:schemeClr>
                </a:solidFill>
                <a:latin typeface="Arial" panose="020B0604020202020204" pitchFamily="34" charset="0"/>
                <a:cs typeface="Arial" panose="020B0604020202020204" pitchFamily="34" charset="0"/>
              </a:rPr>
              <a:t>*Past and present</a:t>
            </a:r>
          </a:p>
          <a:p>
            <a:pPr marL="0" indent="0">
              <a:buNone/>
              <a:defRPr/>
            </a:pPr>
            <a:r>
              <a:rPr lang="en-GB" sz="2000" dirty="0">
                <a:solidFill>
                  <a:schemeClr val="tx2">
                    <a:lumMod val="75000"/>
                  </a:schemeClr>
                </a:solidFill>
                <a:latin typeface="Arial" panose="020B0604020202020204" pitchFamily="34" charset="0"/>
                <a:cs typeface="Arial" panose="020B0604020202020204" pitchFamily="34" charset="0"/>
              </a:rPr>
              <a:t>*People, cultures and communities</a:t>
            </a:r>
          </a:p>
          <a:p>
            <a:pPr marL="0" indent="0">
              <a:buNone/>
              <a:defRPr/>
            </a:pPr>
            <a:r>
              <a:rPr lang="en-GB" sz="2000" dirty="0">
                <a:solidFill>
                  <a:schemeClr val="tx2">
                    <a:lumMod val="75000"/>
                  </a:schemeClr>
                </a:solidFill>
                <a:latin typeface="Arial" panose="020B0604020202020204" pitchFamily="34" charset="0"/>
                <a:cs typeface="Arial" panose="020B0604020202020204" pitchFamily="34" charset="0"/>
              </a:rPr>
              <a:t>*The natural world</a:t>
            </a:r>
          </a:p>
          <a:p>
            <a:pPr marL="0" indent="0">
              <a:buNone/>
              <a:defRPr/>
            </a:pPr>
            <a:endParaRPr lang="en-GB" sz="2000" dirty="0">
              <a:solidFill>
                <a:schemeClr val="tx2">
                  <a:lumMod val="75000"/>
                </a:schemeClr>
              </a:solidFill>
              <a:latin typeface="Arial" panose="020B0604020202020204" pitchFamily="34" charset="0"/>
              <a:cs typeface="Arial" panose="020B0604020202020204" pitchFamily="34" charset="0"/>
            </a:endParaRPr>
          </a:p>
          <a:p>
            <a:pPr marL="0" indent="0">
              <a:buNone/>
              <a:defRPr/>
            </a:pPr>
            <a:r>
              <a:rPr lang="en-GB" sz="2000" b="1" dirty="0">
                <a:solidFill>
                  <a:schemeClr val="tx2">
                    <a:lumMod val="75000"/>
                  </a:schemeClr>
                </a:solidFill>
                <a:latin typeface="Arial" panose="020B0604020202020204" pitchFamily="34" charset="0"/>
                <a:cs typeface="Arial" panose="020B0604020202020204" pitchFamily="34" charset="0"/>
              </a:rPr>
              <a:t>Expressive arts and design</a:t>
            </a:r>
          </a:p>
          <a:p>
            <a:pPr marL="0" indent="0">
              <a:buNone/>
              <a:defRPr/>
            </a:pPr>
            <a:r>
              <a:rPr lang="en-GB" sz="2000" dirty="0">
                <a:solidFill>
                  <a:schemeClr val="tx2">
                    <a:lumMod val="75000"/>
                  </a:schemeClr>
                </a:solidFill>
                <a:latin typeface="Arial" panose="020B0604020202020204" pitchFamily="34" charset="0"/>
                <a:cs typeface="Arial" panose="020B0604020202020204" pitchFamily="34" charset="0"/>
              </a:rPr>
              <a:t>*Exploring and using media and materials</a:t>
            </a:r>
          </a:p>
          <a:p>
            <a:pPr marL="0" indent="0">
              <a:buNone/>
              <a:defRPr/>
            </a:pPr>
            <a:r>
              <a:rPr lang="en-GB" sz="2000" dirty="0">
                <a:solidFill>
                  <a:schemeClr val="tx2">
                    <a:lumMod val="75000"/>
                  </a:schemeClr>
                </a:solidFill>
                <a:latin typeface="Arial" panose="020B0604020202020204" pitchFamily="34" charset="0"/>
                <a:cs typeface="Arial" panose="020B0604020202020204" pitchFamily="34" charset="0"/>
              </a:rPr>
              <a:t>*Being imaginative</a:t>
            </a:r>
          </a:p>
          <a:p>
            <a:endParaRPr lang="en-GB" sz="4800" dirty="0"/>
          </a:p>
        </p:txBody>
      </p:sp>
      <p:pic>
        <p:nvPicPr>
          <p:cNvPr id="4" name="Picture 3">
            <a:extLst>
              <a:ext uri="{FF2B5EF4-FFF2-40B4-BE49-F238E27FC236}">
                <a16:creationId xmlns:a16="http://schemas.microsoft.com/office/drawing/2014/main" id="{F1A27137-523D-4669-96BE-AD4157B8C307}"/>
              </a:ext>
            </a:extLst>
          </p:cNvPr>
          <p:cNvPicPr>
            <a:picLocks noChangeAspect="1"/>
          </p:cNvPicPr>
          <p:nvPr/>
        </p:nvPicPr>
        <p:blipFill>
          <a:blip r:embed="rId2"/>
          <a:stretch>
            <a:fillRect/>
          </a:stretch>
        </p:blipFill>
        <p:spPr>
          <a:xfrm>
            <a:off x="6444208" y="116632"/>
            <a:ext cx="2556123" cy="1936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8488E87-E17F-4349-A34A-3529A29827F7}"/>
              </a:ext>
            </a:extLst>
          </p:cNvPr>
          <p:cNvPicPr>
            <a:picLocks noChangeAspect="1"/>
          </p:cNvPicPr>
          <p:nvPr/>
        </p:nvPicPr>
        <p:blipFill>
          <a:blip r:embed="rId3"/>
          <a:stretch>
            <a:fillRect/>
          </a:stretch>
        </p:blipFill>
        <p:spPr>
          <a:xfrm>
            <a:off x="4374692" y="493507"/>
            <a:ext cx="2202771" cy="215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C652B21-9FFC-4F29-AA7B-ED74BE4237B8}"/>
              </a:ext>
            </a:extLst>
          </p:cNvPr>
          <p:cNvPicPr>
            <a:picLocks noChangeAspect="1"/>
          </p:cNvPicPr>
          <p:nvPr/>
        </p:nvPicPr>
        <p:blipFill>
          <a:blip r:embed="rId4"/>
          <a:stretch>
            <a:fillRect/>
          </a:stretch>
        </p:blipFill>
        <p:spPr>
          <a:xfrm>
            <a:off x="6273702" y="1772816"/>
            <a:ext cx="2452483"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319A1D05-754F-4E14-8577-7A693D9F256C}"/>
              </a:ext>
            </a:extLst>
          </p:cNvPr>
          <p:cNvPicPr>
            <a:picLocks noChangeAspect="1"/>
          </p:cNvPicPr>
          <p:nvPr/>
        </p:nvPicPr>
        <p:blipFill>
          <a:blip r:embed="rId5"/>
          <a:stretch>
            <a:fillRect/>
          </a:stretch>
        </p:blipFill>
        <p:spPr>
          <a:xfrm>
            <a:off x="6444208" y="4509120"/>
            <a:ext cx="2556123" cy="2149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7B08730-93D2-485F-B168-5CD8BFBF5F53}"/>
              </a:ext>
            </a:extLst>
          </p:cNvPr>
          <p:cNvPicPr>
            <a:picLocks noChangeAspect="1"/>
          </p:cNvPicPr>
          <p:nvPr/>
        </p:nvPicPr>
        <p:blipFill>
          <a:blip r:embed="rId6"/>
          <a:stretch>
            <a:fillRect/>
          </a:stretch>
        </p:blipFill>
        <p:spPr>
          <a:xfrm>
            <a:off x="4711066" y="2809168"/>
            <a:ext cx="1785865" cy="215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2298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4557</TotalTime>
  <Words>2489</Words>
  <Application>Microsoft Office PowerPoint</Application>
  <PresentationFormat>On-screen Show (4:3)</PresentationFormat>
  <Paragraphs>386</Paragraphs>
  <Slides>43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SimSun</vt:lpstr>
      <vt:lpstr>Arial</vt:lpstr>
      <vt:lpstr>Calibri</vt:lpstr>
      <vt:lpstr>Comic Sans MS</vt:lpstr>
      <vt:lpstr>Times New Roman</vt:lpstr>
      <vt:lpstr>Trebuchet MS</vt:lpstr>
      <vt:lpstr>Wingdings</vt:lpstr>
      <vt:lpstr>Wingdings 3</vt:lpstr>
      <vt:lpstr>Office Theme</vt:lpstr>
      <vt:lpstr>Facet</vt:lpstr>
      <vt:lpstr>Welcome to Early Years  </vt:lpstr>
      <vt:lpstr>PowerPoint Presentation</vt:lpstr>
      <vt:lpstr>PowerPoint Presentation</vt:lpstr>
      <vt:lpstr>EYFS Team</vt:lpstr>
      <vt:lpstr>EYFS Team</vt:lpstr>
      <vt:lpstr>PowerPoint Presentation</vt:lpstr>
      <vt:lpstr>PowerPoint Presentation</vt:lpstr>
      <vt:lpstr>PowerPoint Presentation</vt:lpstr>
      <vt:lpstr>PowerPoint Presentation</vt:lpstr>
      <vt:lpstr>PowerPoint Presentation</vt:lpstr>
      <vt:lpstr>PowerPoint Presentation</vt:lpstr>
      <vt:lpstr>A typical week in Reception</vt:lpstr>
      <vt:lpstr>PowerPoint Presentation</vt:lpstr>
      <vt:lpstr>PowerPoint Presentation</vt:lpstr>
      <vt:lpstr>End of day procedures</vt:lpstr>
      <vt:lpstr>PowerPoint Presentation</vt:lpstr>
      <vt:lpstr>PowerPoint Presentation</vt:lpstr>
      <vt:lpstr>PowerPoint Presentation</vt:lpstr>
      <vt:lpstr>PowerPoint Presentation</vt:lpstr>
      <vt:lpstr>Tapestry</vt:lpstr>
      <vt:lpstr>Logging in to Tapestry</vt:lpstr>
      <vt:lpstr>How to record learning </vt:lpstr>
      <vt:lpstr>PowerPoint Presentation</vt:lpstr>
      <vt:lpstr>Raise Your Child’s Attendance, -Raise their Chances! High attendance encourages the widest possible opportunities for YOUR child.</vt:lpstr>
      <vt:lpstr>Why do children need to come to school?</vt:lpstr>
      <vt:lpstr>What is good attendance?</vt:lpstr>
      <vt:lpstr>90% attendance is……..</vt:lpstr>
      <vt:lpstr>School Hours</vt:lpstr>
      <vt:lpstr>How does absence affect your child’s progress at school?</vt:lpstr>
      <vt:lpstr>How can YOU support? Encouragement</vt:lpstr>
      <vt:lpstr>Expectations</vt:lpstr>
      <vt:lpstr>Appointments during school time</vt:lpstr>
      <vt:lpstr>Holidays and exceptional circumstance leave</vt:lpstr>
      <vt:lpstr>Rewards </vt:lpstr>
      <vt:lpstr>High Attendance</vt:lpstr>
      <vt:lpstr>Information</vt:lpstr>
      <vt:lpstr>Dietary &amp; Medical Needs</vt:lpstr>
      <vt:lpstr>PowerPoint Presentation</vt:lpstr>
      <vt:lpstr>PowerPoint Presentation</vt:lpstr>
      <vt:lpstr>PowerPoint Presentation</vt:lpstr>
      <vt:lpstr>PowerPoint Presentation</vt:lpstr>
      <vt:lpstr>Supporting at home</vt:lpstr>
      <vt:lpstr> Thank you for coming and for your continuing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xxxxx</dc:title>
  <dc:creator>Home</dc:creator>
  <cp:lastModifiedBy>Sarah Pugsley</cp:lastModifiedBy>
  <cp:revision>179</cp:revision>
  <dcterms:created xsi:type="dcterms:W3CDTF">2013-09-03T19:22:59Z</dcterms:created>
  <dcterms:modified xsi:type="dcterms:W3CDTF">2023-09-18T12:59:17Z</dcterms:modified>
</cp:coreProperties>
</file>