
<file path=[Content_Types].xml><?xml version="1.0" encoding="utf-8"?>
<Types xmlns="http://schemas.openxmlformats.org/package/2006/content-types">
  <Default Extension="png" ContentType="image/png"/>
  <Default Extension="png&amp;ehk=gmJB2TiXKrR0fQiO0XHLSg&amp;r=0&amp;pid=OfficeInsert"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79" r:id="rId4"/>
    <p:sldId id="303" r:id="rId5"/>
    <p:sldId id="296" r:id="rId6"/>
    <p:sldId id="265" r:id="rId7"/>
    <p:sldId id="304" r:id="rId8"/>
    <p:sldId id="273" r:id="rId9"/>
    <p:sldId id="284" r:id="rId10"/>
    <p:sldId id="301" r:id="rId11"/>
    <p:sldId id="305" r:id="rId12"/>
    <p:sldId id="280" r:id="rId13"/>
    <p:sldId id="276" r:id="rId14"/>
    <p:sldId id="260" r:id="rId15"/>
    <p:sldId id="297" r:id="rId16"/>
    <p:sldId id="289" r:id="rId17"/>
    <p:sldId id="298" r:id="rId18"/>
    <p:sldId id="269" r:id="rId19"/>
    <p:sldId id="286" r:id="rId20"/>
    <p:sldId id="268" r:id="rId21"/>
    <p:sldId id="270" r:id="rId22"/>
    <p:sldId id="282" r:id="rId23"/>
    <p:sldId id="291" r:id="rId24"/>
    <p:sldId id="306" r:id="rId25"/>
    <p:sldId id="271" r:id="rId26"/>
    <p:sldId id="307" r:id="rId27"/>
    <p:sldId id="308" r:id="rId28"/>
    <p:sldId id="259" r:id="rId29"/>
    <p:sldId id="277" r:id="rId30"/>
    <p:sldId id="274" r:id="rId31"/>
    <p:sldId id="309" r:id="rId32"/>
    <p:sldId id="310" r:id="rId33"/>
    <p:sldId id="278" r:id="rId34"/>
    <p:sldId id="311" r:id="rId35"/>
    <p:sldId id="281" r:id="rId36"/>
    <p:sldId id="312" r:id="rId37"/>
    <p:sldId id="313" r:id="rId38"/>
    <p:sldId id="283" r:id="rId39"/>
    <p:sldId id="294" r:id="rId40"/>
    <p:sldId id="275" r:id="rId41"/>
    <p:sldId id="263" r:id="rId42"/>
    <p:sldId id="287" r:id="rId4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66"/>
    <a:srgbClr val="99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07CA9C8-D6E6-491D-AD44-97D64344F8D9}" type="datetimeFigureOut">
              <a:rPr lang="en-GB" smtClean="0"/>
              <a:t>12/09/2023</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5BBC225-FEC7-45D9-9FDF-8BFE6A776F80}" type="slidenum">
              <a:rPr lang="en-GB" smtClean="0"/>
              <a:t>‹#›</a:t>
            </a:fld>
            <a:endParaRPr lang="en-GB"/>
          </a:p>
        </p:txBody>
      </p:sp>
    </p:spTree>
    <p:extLst>
      <p:ext uri="{BB962C8B-B14F-4D97-AF65-F5344CB8AC3E}">
        <p14:creationId xmlns:p14="http://schemas.microsoft.com/office/powerpoint/2010/main" val="42040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5"/>
          </p:nvPr>
        </p:nvSpPr>
        <p:spPr/>
        <p:txBody>
          <a:bodyPr/>
          <a:lstStyle/>
          <a:p>
            <a:fld id="{F5BBC225-FEC7-45D9-9FDF-8BFE6A776F80}" type="slidenum">
              <a:rPr lang="en-GB" smtClean="0"/>
              <a:t>1</a:t>
            </a:fld>
            <a:endParaRPr lang="en-GB"/>
          </a:p>
        </p:txBody>
      </p:sp>
    </p:spTree>
    <p:extLst>
      <p:ext uri="{BB962C8B-B14F-4D97-AF65-F5344CB8AC3E}">
        <p14:creationId xmlns:p14="http://schemas.microsoft.com/office/powerpoint/2010/main" val="252811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Gabrielle</a:t>
            </a:r>
          </a:p>
        </p:txBody>
      </p:sp>
      <p:sp>
        <p:nvSpPr>
          <p:cNvPr id="4" name="Slide Number Placeholder 3"/>
          <p:cNvSpPr>
            <a:spLocks noGrp="1"/>
          </p:cNvSpPr>
          <p:nvPr>
            <p:ph type="sldNum" sz="quarter" idx="5"/>
          </p:nvPr>
        </p:nvSpPr>
        <p:spPr/>
        <p:txBody>
          <a:bodyPr/>
          <a:lstStyle/>
          <a:p>
            <a:fld id="{F5BBC225-FEC7-45D9-9FDF-8BFE6A776F80}" type="slidenum">
              <a:rPr lang="en-GB" smtClean="0"/>
              <a:t>11</a:t>
            </a:fld>
            <a:endParaRPr lang="en-GB"/>
          </a:p>
        </p:txBody>
      </p:sp>
    </p:spTree>
    <p:extLst>
      <p:ext uri="{BB962C8B-B14F-4D97-AF65-F5344CB8AC3E}">
        <p14:creationId xmlns:p14="http://schemas.microsoft.com/office/powerpoint/2010/main" val="280442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Shona</a:t>
            </a:r>
          </a:p>
        </p:txBody>
      </p:sp>
      <p:sp>
        <p:nvSpPr>
          <p:cNvPr id="4" name="Slide Number Placeholder 3"/>
          <p:cNvSpPr>
            <a:spLocks noGrp="1"/>
          </p:cNvSpPr>
          <p:nvPr>
            <p:ph type="sldNum" sz="quarter" idx="5"/>
          </p:nvPr>
        </p:nvSpPr>
        <p:spPr/>
        <p:txBody>
          <a:bodyPr/>
          <a:lstStyle/>
          <a:p>
            <a:fld id="{F5BBC225-FEC7-45D9-9FDF-8BFE6A776F80}" type="slidenum">
              <a:rPr lang="en-GB" smtClean="0"/>
              <a:t>12</a:t>
            </a:fld>
            <a:endParaRPr lang="en-GB"/>
          </a:p>
        </p:txBody>
      </p:sp>
    </p:spTree>
    <p:extLst>
      <p:ext uri="{BB962C8B-B14F-4D97-AF65-F5344CB8AC3E}">
        <p14:creationId xmlns:p14="http://schemas.microsoft.com/office/powerpoint/2010/main" val="225370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 </a:t>
            </a:r>
          </a:p>
        </p:txBody>
      </p:sp>
      <p:sp>
        <p:nvSpPr>
          <p:cNvPr id="4" name="Slide Number Placeholder 3"/>
          <p:cNvSpPr>
            <a:spLocks noGrp="1"/>
          </p:cNvSpPr>
          <p:nvPr>
            <p:ph type="sldNum" sz="quarter" idx="5"/>
          </p:nvPr>
        </p:nvSpPr>
        <p:spPr/>
        <p:txBody>
          <a:bodyPr/>
          <a:lstStyle/>
          <a:p>
            <a:fld id="{F5BBC225-FEC7-45D9-9FDF-8BFE6A776F80}" type="slidenum">
              <a:rPr lang="en-GB" smtClean="0"/>
              <a:t>13</a:t>
            </a:fld>
            <a:endParaRPr lang="en-GB"/>
          </a:p>
        </p:txBody>
      </p:sp>
    </p:spTree>
    <p:extLst>
      <p:ext uri="{BB962C8B-B14F-4D97-AF65-F5344CB8AC3E}">
        <p14:creationId xmlns:p14="http://schemas.microsoft.com/office/powerpoint/2010/main" val="420523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Donna</a:t>
            </a:r>
          </a:p>
        </p:txBody>
      </p:sp>
      <p:sp>
        <p:nvSpPr>
          <p:cNvPr id="4" name="Slide Number Placeholder 3"/>
          <p:cNvSpPr>
            <a:spLocks noGrp="1"/>
          </p:cNvSpPr>
          <p:nvPr>
            <p:ph type="sldNum" sz="quarter" idx="5"/>
          </p:nvPr>
        </p:nvSpPr>
        <p:spPr/>
        <p:txBody>
          <a:bodyPr/>
          <a:lstStyle/>
          <a:p>
            <a:fld id="{F5BBC225-FEC7-45D9-9FDF-8BFE6A776F80}" type="slidenum">
              <a:rPr lang="en-GB" smtClean="0"/>
              <a:t>14</a:t>
            </a:fld>
            <a:endParaRPr lang="en-GB"/>
          </a:p>
        </p:txBody>
      </p:sp>
    </p:spTree>
    <p:extLst>
      <p:ext uri="{BB962C8B-B14F-4D97-AF65-F5344CB8AC3E}">
        <p14:creationId xmlns:p14="http://schemas.microsoft.com/office/powerpoint/2010/main" val="360314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Gabrielle</a:t>
            </a:r>
          </a:p>
        </p:txBody>
      </p:sp>
      <p:sp>
        <p:nvSpPr>
          <p:cNvPr id="4" name="Slide Number Placeholder 3"/>
          <p:cNvSpPr>
            <a:spLocks noGrp="1"/>
          </p:cNvSpPr>
          <p:nvPr>
            <p:ph type="sldNum" sz="quarter" idx="5"/>
          </p:nvPr>
        </p:nvSpPr>
        <p:spPr/>
        <p:txBody>
          <a:bodyPr/>
          <a:lstStyle/>
          <a:p>
            <a:fld id="{F5BBC225-FEC7-45D9-9FDF-8BFE6A776F80}" type="slidenum">
              <a:rPr lang="en-GB" smtClean="0"/>
              <a:t>15</a:t>
            </a:fld>
            <a:endParaRPr lang="en-GB"/>
          </a:p>
        </p:txBody>
      </p:sp>
    </p:spTree>
    <p:extLst>
      <p:ext uri="{BB962C8B-B14F-4D97-AF65-F5344CB8AC3E}">
        <p14:creationId xmlns:p14="http://schemas.microsoft.com/office/powerpoint/2010/main" val="10847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Shona</a:t>
            </a:r>
          </a:p>
        </p:txBody>
      </p:sp>
      <p:sp>
        <p:nvSpPr>
          <p:cNvPr id="4" name="Slide Number Placeholder 3"/>
          <p:cNvSpPr>
            <a:spLocks noGrp="1"/>
          </p:cNvSpPr>
          <p:nvPr>
            <p:ph type="sldNum" sz="quarter" idx="5"/>
          </p:nvPr>
        </p:nvSpPr>
        <p:spPr/>
        <p:txBody>
          <a:bodyPr/>
          <a:lstStyle/>
          <a:p>
            <a:fld id="{F5BBC225-FEC7-45D9-9FDF-8BFE6A776F80}" type="slidenum">
              <a:rPr lang="en-GB" smtClean="0"/>
              <a:t>16</a:t>
            </a:fld>
            <a:endParaRPr lang="en-GB"/>
          </a:p>
        </p:txBody>
      </p:sp>
    </p:spTree>
    <p:extLst>
      <p:ext uri="{BB962C8B-B14F-4D97-AF65-F5344CB8AC3E}">
        <p14:creationId xmlns:p14="http://schemas.microsoft.com/office/powerpoint/2010/main" val="84632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17</a:t>
            </a:fld>
            <a:endParaRPr lang="en-GB"/>
          </a:p>
        </p:txBody>
      </p:sp>
    </p:spTree>
    <p:extLst>
      <p:ext uri="{BB962C8B-B14F-4D97-AF65-F5344CB8AC3E}">
        <p14:creationId xmlns:p14="http://schemas.microsoft.com/office/powerpoint/2010/main" val="30303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18</a:t>
            </a:fld>
            <a:endParaRPr lang="en-GB"/>
          </a:p>
        </p:txBody>
      </p:sp>
    </p:spTree>
    <p:extLst>
      <p:ext uri="{BB962C8B-B14F-4D97-AF65-F5344CB8AC3E}">
        <p14:creationId xmlns:p14="http://schemas.microsoft.com/office/powerpoint/2010/main" val="357621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Donna</a:t>
            </a:r>
          </a:p>
        </p:txBody>
      </p:sp>
      <p:sp>
        <p:nvSpPr>
          <p:cNvPr id="4" name="Slide Number Placeholder 3"/>
          <p:cNvSpPr>
            <a:spLocks noGrp="1"/>
          </p:cNvSpPr>
          <p:nvPr>
            <p:ph type="sldNum" sz="quarter" idx="5"/>
          </p:nvPr>
        </p:nvSpPr>
        <p:spPr/>
        <p:txBody>
          <a:bodyPr/>
          <a:lstStyle/>
          <a:p>
            <a:fld id="{F5BBC225-FEC7-45D9-9FDF-8BFE6A776F80}" type="slidenum">
              <a:rPr lang="en-GB" smtClean="0"/>
              <a:t>19</a:t>
            </a:fld>
            <a:endParaRPr lang="en-GB"/>
          </a:p>
        </p:txBody>
      </p:sp>
    </p:spTree>
    <p:extLst>
      <p:ext uri="{BB962C8B-B14F-4D97-AF65-F5344CB8AC3E}">
        <p14:creationId xmlns:p14="http://schemas.microsoft.com/office/powerpoint/2010/main" val="7051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Sonia</a:t>
            </a:r>
          </a:p>
        </p:txBody>
      </p:sp>
      <p:sp>
        <p:nvSpPr>
          <p:cNvPr id="4" name="Slide Number Placeholder 3"/>
          <p:cNvSpPr>
            <a:spLocks noGrp="1"/>
          </p:cNvSpPr>
          <p:nvPr>
            <p:ph type="sldNum" sz="quarter" idx="5"/>
          </p:nvPr>
        </p:nvSpPr>
        <p:spPr/>
        <p:txBody>
          <a:bodyPr/>
          <a:lstStyle/>
          <a:p>
            <a:fld id="{F5BBC225-FEC7-45D9-9FDF-8BFE6A776F80}" type="slidenum">
              <a:rPr lang="en-GB" smtClean="0"/>
              <a:t>20</a:t>
            </a:fld>
            <a:endParaRPr lang="en-GB"/>
          </a:p>
        </p:txBody>
      </p:sp>
    </p:spTree>
    <p:extLst>
      <p:ext uri="{BB962C8B-B14F-4D97-AF65-F5344CB8AC3E}">
        <p14:creationId xmlns:p14="http://schemas.microsoft.com/office/powerpoint/2010/main" val="244064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877888"/>
            <a:ext cx="5856288" cy="4392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785654" y="11122313"/>
            <a:ext cx="2896093" cy="58752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1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21</a:t>
            </a:fld>
            <a:endParaRPr lang="en-GB"/>
          </a:p>
        </p:txBody>
      </p:sp>
    </p:spTree>
    <p:extLst>
      <p:ext uri="{BB962C8B-B14F-4D97-AF65-F5344CB8AC3E}">
        <p14:creationId xmlns:p14="http://schemas.microsoft.com/office/powerpoint/2010/main" val="162691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BC225-FEC7-45D9-9FDF-8BFE6A776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29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BC225-FEC7-45D9-9FDF-8BFE6A776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9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5"/>
          </p:nvPr>
        </p:nvSpPr>
        <p:spPr/>
        <p:txBody>
          <a:bodyPr/>
          <a:lstStyle/>
          <a:p>
            <a:fld id="{F5BBC225-FEC7-45D9-9FDF-8BFE6A776F80}" type="slidenum">
              <a:rPr lang="en-GB" smtClean="0"/>
              <a:t>38</a:t>
            </a:fld>
            <a:endParaRPr lang="en-GB"/>
          </a:p>
        </p:txBody>
      </p:sp>
    </p:spTree>
    <p:extLst>
      <p:ext uri="{BB962C8B-B14F-4D97-AF65-F5344CB8AC3E}">
        <p14:creationId xmlns:p14="http://schemas.microsoft.com/office/powerpoint/2010/main" val="390810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5"/>
          </p:nvPr>
        </p:nvSpPr>
        <p:spPr/>
        <p:txBody>
          <a:bodyPr/>
          <a:lstStyle/>
          <a:p>
            <a:fld id="{F5BBC225-FEC7-45D9-9FDF-8BFE6A776F80}" type="slidenum">
              <a:rPr lang="en-GB" smtClean="0"/>
              <a:t>39</a:t>
            </a:fld>
            <a:endParaRPr lang="en-GB"/>
          </a:p>
        </p:txBody>
      </p:sp>
    </p:spTree>
    <p:extLst>
      <p:ext uri="{BB962C8B-B14F-4D97-AF65-F5344CB8AC3E}">
        <p14:creationId xmlns:p14="http://schemas.microsoft.com/office/powerpoint/2010/main" val="25825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40</a:t>
            </a:fld>
            <a:endParaRPr lang="en-GB"/>
          </a:p>
        </p:txBody>
      </p:sp>
    </p:spTree>
    <p:extLst>
      <p:ext uri="{BB962C8B-B14F-4D97-AF65-F5344CB8AC3E}">
        <p14:creationId xmlns:p14="http://schemas.microsoft.com/office/powerpoint/2010/main" val="299515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BBC225-FEC7-45D9-9FDF-8BFE6A776F80}" type="slidenum">
              <a:rPr lang="en-GB" smtClean="0"/>
              <a:t>41</a:t>
            </a:fld>
            <a:endParaRPr lang="en-GB"/>
          </a:p>
        </p:txBody>
      </p:sp>
    </p:spTree>
    <p:extLst>
      <p:ext uri="{BB962C8B-B14F-4D97-AF65-F5344CB8AC3E}">
        <p14:creationId xmlns:p14="http://schemas.microsoft.com/office/powerpoint/2010/main" val="386235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Sonia</a:t>
            </a:r>
          </a:p>
        </p:txBody>
      </p:sp>
      <p:sp>
        <p:nvSpPr>
          <p:cNvPr id="4" name="Slide Number Placeholder 3"/>
          <p:cNvSpPr>
            <a:spLocks noGrp="1"/>
          </p:cNvSpPr>
          <p:nvPr>
            <p:ph type="sldNum" sz="quarter" idx="5"/>
          </p:nvPr>
        </p:nvSpPr>
        <p:spPr/>
        <p:txBody>
          <a:bodyPr/>
          <a:lstStyle/>
          <a:p>
            <a:fld id="{F5BBC225-FEC7-45D9-9FDF-8BFE6A776F80}" type="slidenum">
              <a:rPr lang="en-GB" smtClean="0"/>
              <a:t>4</a:t>
            </a:fld>
            <a:endParaRPr lang="en-GB"/>
          </a:p>
        </p:txBody>
      </p:sp>
    </p:spTree>
    <p:extLst>
      <p:ext uri="{BB962C8B-B14F-4D97-AF65-F5344CB8AC3E}">
        <p14:creationId xmlns:p14="http://schemas.microsoft.com/office/powerpoint/2010/main" val="266683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5</a:t>
            </a:fld>
            <a:endParaRPr lang="en-GB"/>
          </a:p>
        </p:txBody>
      </p:sp>
    </p:spTree>
    <p:extLst>
      <p:ext uri="{BB962C8B-B14F-4D97-AF65-F5344CB8AC3E}">
        <p14:creationId xmlns:p14="http://schemas.microsoft.com/office/powerpoint/2010/main" val="400854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t>
            </a:r>
          </a:p>
        </p:txBody>
      </p:sp>
      <p:sp>
        <p:nvSpPr>
          <p:cNvPr id="4" name="Slide Number Placeholder 3"/>
          <p:cNvSpPr>
            <a:spLocks noGrp="1"/>
          </p:cNvSpPr>
          <p:nvPr>
            <p:ph type="sldNum" sz="quarter" idx="5"/>
          </p:nvPr>
        </p:nvSpPr>
        <p:spPr/>
        <p:txBody>
          <a:bodyPr/>
          <a:lstStyle/>
          <a:p>
            <a:fld id="{F5BBC225-FEC7-45D9-9FDF-8BFE6A776F80}" type="slidenum">
              <a:rPr lang="en-GB" smtClean="0"/>
              <a:t>6</a:t>
            </a:fld>
            <a:endParaRPr lang="en-GB"/>
          </a:p>
        </p:txBody>
      </p:sp>
    </p:spTree>
    <p:extLst>
      <p:ext uri="{BB962C8B-B14F-4D97-AF65-F5344CB8AC3E}">
        <p14:creationId xmlns:p14="http://schemas.microsoft.com/office/powerpoint/2010/main" val="377795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Donna</a:t>
            </a:r>
          </a:p>
        </p:txBody>
      </p:sp>
      <p:sp>
        <p:nvSpPr>
          <p:cNvPr id="4" name="Slide Number Placeholder 3"/>
          <p:cNvSpPr>
            <a:spLocks noGrp="1"/>
          </p:cNvSpPr>
          <p:nvPr>
            <p:ph type="sldNum" sz="quarter" idx="5"/>
          </p:nvPr>
        </p:nvSpPr>
        <p:spPr/>
        <p:txBody>
          <a:bodyPr/>
          <a:lstStyle/>
          <a:p>
            <a:fld id="{F5BBC225-FEC7-45D9-9FDF-8BFE6A776F80}" type="slidenum">
              <a:rPr lang="en-GB" smtClean="0"/>
              <a:t>7</a:t>
            </a:fld>
            <a:endParaRPr lang="en-GB"/>
          </a:p>
        </p:txBody>
      </p:sp>
    </p:spTree>
    <p:extLst>
      <p:ext uri="{BB962C8B-B14F-4D97-AF65-F5344CB8AC3E}">
        <p14:creationId xmlns:p14="http://schemas.microsoft.com/office/powerpoint/2010/main" val="131716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Shona</a:t>
            </a:r>
          </a:p>
        </p:txBody>
      </p:sp>
      <p:sp>
        <p:nvSpPr>
          <p:cNvPr id="4" name="Slide Number Placeholder 3"/>
          <p:cNvSpPr>
            <a:spLocks noGrp="1"/>
          </p:cNvSpPr>
          <p:nvPr>
            <p:ph type="sldNum" sz="quarter" idx="5"/>
          </p:nvPr>
        </p:nvSpPr>
        <p:spPr/>
        <p:txBody>
          <a:bodyPr/>
          <a:lstStyle/>
          <a:p>
            <a:fld id="{F5BBC225-FEC7-45D9-9FDF-8BFE6A776F80}" type="slidenum">
              <a:rPr lang="en-GB" smtClean="0"/>
              <a:t>8</a:t>
            </a:fld>
            <a:endParaRPr lang="en-GB"/>
          </a:p>
        </p:txBody>
      </p:sp>
    </p:spTree>
    <p:extLst>
      <p:ext uri="{BB962C8B-B14F-4D97-AF65-F5344CB8AC3E}">
        <p14:creationId xmlns:p14="http://schemas.microsoft.com/office/powerpoint/2010/main" val="402068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Gabrielle</a:t>
            </a:r>
          </a:p>
        </p:txBody>
      </p:sp>
      <p:sp>
        <p:nvSpPr>
          <p:cNvPr id="4" name="Slide Number Placeholder 3"/>
          <p:cNvSpPr>
            <a:spLocks noGrp="1"/>
          </p:cNvSpPr>
          <p:nvPr>
            <p:ph type="sldNum" sz="quarter" idx="5"/>
          </p:nvPr>
        </p:nvSpPr>
        <p:spPr/>
        <p:txBody>
          <a:bodyPr/>
          <a:lstStyle/>
          <a:p>
            <a:fld id="{F5BBC225-FEC7-45D9-9FDF-8BFE6A776F80}" type="slidenum">
              <a:rPr lang="en-GB" smtClean="0"/>
              <a:t>9</a:t>
            </a:fld>
            <a:endParaRPr lang="en-GB"/>
          </a:p>
        </p:txBody>
      </p:sp>
    </p:spTree>
    <p:extLst>
      <p:ext uri="{BB962C8B-B14F-4D97-AF65-F5344CB8AC3E}">
        <p14:creationId xmlns:p14="http://schemas.microsoft.com/office/powerpoint/2010/main" val="83595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Gabrielle</a:t>
            </a:r>
          </a:p>
        </p:txBody>
      </p:sp>
      <p:sp>
        <p:nvSpPr>
          <p:cNvPr id="4" name="Slide Number Placeholder 3"/>
          <p:cNvSpPr>
            <a:spLocks noGrp="1"/>
          </p:cNvSpPr>
          <p:nvPr>
            <p:ph type="sldNum" sz="quarter" idx="5"/>
          </p:nvPr>
        </p:nvSpPr>
        <p:spPr/>
        <p:txBody>
          <a:bodyPr/>
          <a:lstStyle/>
          <a:p>
            <a:fld id="{F5BBC225-FEC7-45D9-9FDF-8BFE6A776F80}" type="slidenum">
              <a:rPr lang="en-GB" smtClean="0"/>
              <a:t>10</a:t>
            </a:fld>
            <a:endParaRPr lang="en-GB"/>
          </a:p>
        </p:txBody>
      </p:sp>
    </p:spTree>
    <p:extLst>
      <p:ext uri="{BB962C8B-B14F-4D97-AF65-F5344CB8AC3E}">
        <p14:creationId xmlns:p14="http://schemas.microsoft.com/office/powerpoint/2010/main" val="4323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D06C684E-A92A-4C2C-AA2D-40C6600BC0F9}"/>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8516BDA6-F939-4B30-A5AF-4774F9E735C6}"/>
                </a:ext>
              </a:extLst>
            </p:cNvPr>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743BEE4-ADF4-419F-8663-A7DDF4519712}"/>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7911430-DB51-416C-BBE0-E6B74A61D99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4D38FDB-BF40-4A13-A7EC-750065D6169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8AA166F1-E780-41FD-8196-A45B2C5924B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7EC6DEBA-9985-4BB1-9BFA-8FE697E477C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7AD7FC57-D7FB-46EC-914F-DD9094C32B3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80C85717-F0E0-4F4A-B5FF-F43732B3A5B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3A79DE64-A51D-4536-BF45-FEC3359AF5F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8">
              <a:extLst>
                <a:ext uri="{FF2B5EF4-FFF2-40B4-BE49-F238E27FC236}">
                  <a16:creationId xmlns:a16="http://schemas.microsoft.com/office/drawing/2014/main" id="{C48DDC78-553F-43E0-B4FD-42DE9E0A308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F94AAF1D-6A5C-470E-B6FD-C2A2BF34DBD2}"/>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5B0025C4-6376-49B9-B7C5-E30EC6D3AC3E}"/>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5C338D7D-0237-4267-BAD2-FAF1C0146FA7}"/>
              </a:ext>
            </a:extLst>
          </p:cNvPr>
          <p:cNvSpPr>
            <a:spLocks noGrp="1"/>
          </p:cNvSpPr>
          <p:nvPr>
            <p:ph type="sldNum" sz="quarter" idx="12"/>
          </p:nvPr>
        </p:nvSpPr>
        <p:spPr/>
        <p:txBody>
          <a:bodyPr/>
          <a:lstStyle>
            <a:lvl1pPr>
              <a:defRPr/>
            </a:lvl1pPr>
          </a:lstStyle>
          <a:p>
            <a:pPr>
              <a:defRPr/>
            </a:pPr>
            <a:fld id="{617C7ADE-48DA-4AD4-A2EE-3B46701BD33F}" type="slidenum">
              <a:rPr lang="en-GB" altLang="en-US"/>
              <a:pPr>
                <a:defRPr/>
              </a:pPr>
              <a:t>‹#›</a:t>
            </a:fld>
            <a:endParaRPr lang="en-GB" altLang="en-US"/>
          </a:p>
        </p:txBody>
      </p:sp>
    </p:spTree>
    <p:extLst>
      <p:ext uri="{BB962C8B-B14F-4D97-AF65-F5344CB8AC3E}">
        <p14:creationId xmlns:p14="http://schemas.microsoft.com/office/powerpoint/2010/main" val="2971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BA8142-896D-43F9-8874-137A9D49D8D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92B1CA6-B120-407C-9C0F-60F1CFB575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0DD766-D62F-4AD0-B89E-390AC6AB9B46}"/>
              </a:ext>
            </a:extLst>
          </p:cNvPr>
          <p:cNvSpPr>
            <a:spLocks noGrp="1"/>
          </p:cNvSpPr>
          <p:nvPr>
            <p:ph type="sldNum" sz="quarter" idx="12"/>
          </p:nvPr>
        </p:nvSpPr>
        <p:spPr/>
        <p:txBody>
          <a:bodyPr/>
          <a:lstStyle>
            <a:lvl1pPr>
              <a:defRPr/>
            </a:lvl1pPr>
          </a:lstStyle>
          <a:p>
            <a:pPr>
              <a:defRPr/>
            </a:pPr>
            <a:fld id="{2C5A258A-8F20-4468-B49E-8E117A73EB5F}" type="slidenum">
              <a:rPr lang="en-GB" altLang="en-US"/>
              <a:pPr>
                <a:defRPr/>
              </a:pPr>
              <a:t>‹#›</a:t>
            </a:fld>
            <a:endParaRPr lang="en-GB" altLang="en-US"/>
          </a:p>
        </p:txBody>
      </p:sp>
    </p:spTree>
    <p:extLst>
      <p:ext uri="{BB962C8B-B14F-4D97-AF65-F5344CB8AC3E}">
        <p14:creationId xmlns:p14="http://schemas.microsoft.com/office/powerpoint/2010/main" val="20980628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E20EA-519A-41C9-AA61-B40F7035FC9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272C85D-958D-4BE0-83D4-35DA974872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D55526-7AD9-4D0C-B6A3-F365FD51881C}"/>
              </a:ext>
            </a:extLst>
          </p:cNvPr>
          <p:cNvSpPr>
            <a:spLocks noGrp="1"/>
          </p:cNvSpPr>
          <p:nvPr>
            <p:ph type="sldNum" sz="quarter" idx="12"/>
          </p:nvPr>
        </p:nvSpPr>
        <p:spPr/>
        <p:txBody>
          <a:bodyPr/>
          <a:lstStyle>
            <a:lvl1pPr>
              <a:defRPr/>
            </a:lvl1pPr>
          </a:lstStyle>
          <a:p>
            <a:pPr>
              <a:defRPr/>
            </a:pPr>
            <a:fld id="{CF755742-2F50-41B5-B797-EC4BCBDBF95D}" type="slidenum">
              <a:rPr lang="en-GB" altLang="en-US"/>
              <a:pPr>
                <a:defRPr/>
              </a:pPr>
              <a:t>‹#›</a:t>
            </a:fld>
            <a:endParaRPr lang="en-GB" altLang="en-US"/>
          </a:p>
        </p:txBody>
      </p:sp>
    </p:spTree>
    <p:extLst>
      <p:ext uri="{BB962C8B-B14F-4D97-AF65-F5344CB8AC3E}">
        <p14:creationId xmlns:p14="http://schemas.microsoft.com/office/powerpoint/2010/main" val="867650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FF4627-97BA-4CFB-AC31-0C567119758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22C160E-0B2D-40DB-8355-594B38AB0C0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47BFDE-2583-43D5-BCE6-0E13F7C9B219}"/>
              </a:ext>
            </a:extLst>
          </p:cNvPr>
          <p:cNvSpPr>
            <a:spLocks noGrp="1"/>
          </p:cNvSpPr>
          <p:nvPr>
            <p:ph type="sldNum" sz="quarter" idx="12"/>
          </p:nvPr>
        </p:nvSpPr>
        <p:spPr/>
        <p:txBody>
          <a:bodyPr/>
          <a:lstStyle>
            <a:lvl1pPr>
              <a:defRPr/>
            </a:lvl1pPr>
          </a:lstStyle>
          <a:p>
            <a:pPr>
              <a:defRPr/>
            </a:pPr>
            <a:fld id="{2C3C7473-A880-4A90-818D-F8D5B978D4B9}" type="slidenum">
              <a:rPr lang="en-GB" altLang="en-US"/>
              <a:pPr>
                <a:defRPr/>
              </a:pPr>
              <a:t>‹#›</a:t>
            </a:fld>
            <a:endParaRPr lang="en-GB" altLang="en-US"/>
          </a:p>
        </p:txBody>
      </p:sp>
    </p:spTree>
    <p:extLst>
      <p:ext uri="{BB962C8B-B14F-4D97-AF65-F5344CB8AC3E}">
        <p14:creationId xmlns:p14="http://schemas.microsoft.com/office/powerpoint/2010/main" val="29202438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08E5DB0-7258-41FD-8A41-A32D0D18A33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EFF7B01F-6CD2-40FD-BFED-C0E2D2629F1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D5463CB-24D8-469E-BD10-10E4B0C88ED5}"/>
              </a:ext>
            </a:extLst>
          </p:cNvPr>
          <p:cNvSpPr>
            <a:spLocks noGrp="1"/>
          </p:cNvSpPr>
          <p:nvPr>
            <p:ph type="sldNum" sz="quarter" idx="12"/>
          </p:nvPr>
        </p:nvSpPr>
        <p:spPr/>
        <p:txBody>
          <a:bodyPr/>
          <a:lstStyle>
            <a:lvl1pPr>
              <a:defRPr/>
            </a:lvl1pPr>
          </a:lstStyle>
          <a:p>
            <a:pPr>
              <a:defRPr/>
            </a:pPr>
            <a:fld id="{EF793554-F5F8-4A75-96AD-792DB7B60442}" type="slidenum">
              <a:rPr lang="en-GB" altLang="en-US"/>
              <a:pPr>
                <a:defRPr/>
              </a:pPr>
              <a:t>‹#›</a:t>
            </a:fld>
            <a:endParaRPr lang="en-GB" altLang="en-US"/>
          </a:p>
        </p:txBody>
      </p:sp>
    </p:spTree>
    <p:extLst>
      <p:ext uri="{BB962C8B-B14F-4D97-AF65-F5344CB8AC3E}">
        <p14:creationId xmlns:p14="http://schemas.microsoft.com/office/powerpoint/2010/main" val="39572344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14F9CA-EF79-4F5A-BD78-48EBAD911A9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497EF67-F611-4FF8-BC1A-EF1F223CB84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8F2215D-C300-4A08-98E2-C7255153C848}"/>
              </a:ext>
            </a:extLst>
          </p:cNvPr>
          <p:cNvSpPr>
            <a:spLocks noGrp="1"/>
          </p:cNvSpPr>
          <p:nvPr>
            <p:ph type="sldNum" sz="quarter" idx="12"/>
          </p:nvPr>
        </p:nvSpPr>
        <p:spPr/>
        <p:txBody>
          <a:bodyPr/>
          <a:lstStyle>
            <a:lvl1pPr>
              <a:defRPr/>
            </a:lvl1pPr>
          </a:lstStyle>
          <a:p>
            <a:pPr>
              <a:defRPr/>
            </a:pPr>
            <a:fld id="{42856447-9881-4586-862A-332DAEE68493}" type="slidenum">
              <a:rPr lang="en-GB" altLang="en-US"/>
              <a:pPr>
                <a:defRPr/>
              </a:pPr>
              <a:t>‹#›</a:t>
            </a:fld>
            <a:endParaRPr lang="en-GB" altLang="en-US"/>
          </a:p>
        </p:txBody>
      </p:sp>
    </p:spTree>
    <p:extLst>
      <p:ext uri="{BB962C8B-B14F-4D97-AF65-F5344CB8AC3E}">
        <p14:creationId xmlns:p14="http://schemas.microsoft.com/office/powerpoint/2010/main" val="24408086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20DC42-D2BB-4C1F-9A84-21E4E39728E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7158E3A-BAB3-405B-ADDC-71D53971A50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98C0769-E488-4E02-A535-6557909FFAFB}"/>
              </a:ext>
            </a:extLst>
          </p:cNvPr>
          <p:cNvSpPr>
            <a:spLocks noGrp="1"/>
          </p:cNvSpPr>
          <p:nvPr>
            <p:ph type="sldNum" sz="quarter" idx="12"/>
          </p:nvPr>
        </p:nvSpPr>
        <p:spPr/>
        <p:txBody>
          <a:bodyPr/>
          <a:lstStyle>
            <a:lvl1pPr>
              <a:defRPr/>
            </a:lvl1pPr>
          </a:lstStyle>
          <a:p>
            <a:pPr>
              <a:defRPr/>
            </a:pPr>
            <a:fld id="{5B11D9EC-C91F-48C8-803C-B31059EDEAE6}" type="slidenum">
              <a:rPr lang="en-GB" altLang="en-US"/>
              <a:pPr>
                <a:defRPr/>
              </a:pPr>
              <a:t>‹#›</a:t>
            </a:fld>
            <a:endParaRPr lang="en-GB" altLang="en-US"/>
          </a:p>
        </p:txBody>
      </p:sp>
    </p:spTree>
    <p:extLst>
      <p:ext uri="{BB962C8B-B14F-4D97-AF65-F5344CB8AC3E}">
        <p14:creationId xmlns:p14="http://schemas.microsoft.com/office/powerpoint/2010/main" val="338193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C3F9BB-7FF2-4A65-B58B-4B06F4E7933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DD20F2D-C286-46E7-B66F-754345E602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392CD4-06CA-4BDC-8008-14F6DF881858}"/>
              </a:ext>
            </a:extLst>
          </p:cNvPr>
          <p:cNvSpPr>
            <a:spLocks noGrp="1"/>
          </p:cNvSpPr>
          <p:nvPr>
            <p:ph type="sldNum" sz="quarter" idx="12"/>
          </p:nvPr>
        </p:nvSpPr>
        <p:spPr/>
        <p:txBody>
          <a:bodyPr/>
          <a:lstStyle>
            <a:lvl1pPr>
              <a:defRPr/>
            </a:lvl1pPr>
          </a:lstStyle>
          <a:p>
            <a:pPr>
              <a:defRPr/>
            </a:pPr>
            <a:fld id="{DA539B57-C0D4-4E6E-918C-F71427BF8063}" type="slidenum">
              <a:rPr lang="en-GB" altLang="en-US"/>
              <a:pPr>
                <a:defRPr/>
              </a:pPr>
              <a:t>‹#›</a:t>
            </a:fld>
            <a:endParaRPr lang="en-GB" altLang="en-US"/>
          </a:p>
        </p:txBody>
      </p:sp>
    </p:spTree>
    <p:extLst>
      <p:ext uri="{BB962C8B-B14F-4D97-AF65-F5344CB8AC3E}">
        <p14:creationId xmlns:p14="http://schemas.microsoft.com/office/powerpoint/2010/main" val="3198447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4FE246-2B9A-4EE8-81CE-EEB4A654200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9819428-5304-4E43-911C-14C7F16121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72CE7D-7074-4DCC-B0DB-4175C8CD5610}"/>
              </a:ext>
            </a:extLst>
          </p:cNvPr>
          <p:cNvSpPr>
            <a:spLocks noGrp="1"/>
          </p:cNvSpPr>
          <p:nvPr>
            <p:ph type="sldNum" sz="quarter" idx="12"/>
          </p:nvPr>
        </p:nvSpPr>
        <p:spPr/>
        <p:txBody>
          <a:bodyPr/>
          <a:lstStyle>
            <a:lvl1pPr>
              <a:defRPr/>
            </a:lvl1pPr>
          </a:lstStyle>
          <a:p>
            <a:pPr>
              <a:defRPr/>
            </a:pPr>
            <a:fld id="{E9AA0E53-82D4-4CCA-8822-E859FF4442CF}" type="slidenum">
              <a:rPr lang="en-GB" altLang="en-US"/>
              <a:pPr>
                <a:defRPr/>
              </a:pPr>
              <a:t>‹#›</a:t>
            </a:fld>
            <a:endParaRPr lang="en-GB" altLang="en-US"/>
          </a:p>
        </p:txBody>
      </p:sp>
    </p:spTree>
    <p:extLst>
      <p:ext uri="{BB962C8B-B14F-4D97-AF65-F5344CB8AC3E}">
        <p14:creationId xmlns:p14="http://schemas.microsoft.com/office/powerpoint/2010/main" val="17633230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4394A-E7D4-4BAB-B52B-7013D932E0F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ACCDD4A-39AB-4D7E-84C9-5673056F31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E4E15F-B642-4D81-9F74-0F14059EFD7C}"/>
              </a:ext>
            </a:extLst>
          </p:cNvPr>
          <p:cNvSpPr>
            <a:spLocks noGrp="1"/>
          </p:cNvSpPr>
          <p:nvPr>
            <p:ph type="sldNum" sz="quarter" idx="12"/>
          </p:nvPr>
        </p:nvSpPr>
        <p:spPr/>
        <p:txBody>
          <a:bodyPr/>
          <a:lstStyle>
            <a:lvl1pPr>
              <a:defRPr/>
            </a:lvl1pPr>
          </a:lstStyle>
          <a:p>
            <a:pPr>
              <a:defRPr/>
            </a:pPr>
            <a:fld id="{61D6F7D0-670B-4EB6-A627-39B3FA705599}" type="slidenum">
              <a:rPr lang="en-GB" altLang="en-US"/>
              <a:pPr>
                <a:defRPr/>
              </a:pPr>
              <a:t>‹#›</a:t>
            </a:fld>
            <a:endParaRPr lang="en-GB" altLang="en-US"/>
          </a:p>
        </p:txBody>
      </p:sp>
    </p:spTree>
    <p:extLst>
      <p:ext uri="{BB962C8B-B14F-4D97-AF65-F5344CB8AC3E}">
        <p14:creationId xmlns:p14="http://schemas.microsoft.com/office/powerpoint/2010/main" val="351693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9EE1D5-7A86-45FA-ADEA-0384EFEF4045}"/>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B88D4161-83CE-4548-8FD0-CA123B13DCB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C348599-2A52-4740-856B-43DF190C7729}"/>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08DFA13-6670-4761-A7BF-331EB59B7435}"/>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EF20765-6B49-4E8F-BC40-A58538F447E6}"/>
              </a:ext>
            </a:extLst>
          </p:cNvPr>
          <p:cNvSpPr>
            <a:spLocks noGrp="1"/>
          </p:cNvSpPr>
          <p:nvPr>
            <p:ph type="sldNum" sz="quarter" idx="16"/>
          </p:nvPr>
        </p:nvSpPr>
        <p:spPr/>
        <p:txBody>
          <a:bodyPr/>
          <a:lstStyle>
            <a:lvl1pPr>
              <a:defRPr/>
            </a:lvl1pPr>
          </a:lstStyle>
          <a:p>
            <a:pPr>
              <a:defRPr/>
            </a:pPr>
            <a:fld id="{D27DE37B-5033-472A-941C-5D403EC0CAF6}" type="slidenum">
              <a:rPr lang="en-GB" altLang="en-US"/>
              <a:pPr>
                <a:defRPr/>
              </a:pPr>
              <a:t>‹#›</a:t>
            </a:fld>
            <a:endParaRPr lang="en-GB" altLang="en-US"/>
          </a:p>
        </p:txBody>
      </p:sp>
    </p:spTree>
    <p:extLst>
      <p:ext uri="{BB962C8B-B14F-4D97-AF65-F5344CB8AC3E}">
        <p14:creationId xmlns:p14="http://schemas.microsoft.com/office/powerpoint/2010/main" val="336213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FD1F1-CA1B-45B6-9FC5-0A5D2285F3E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968EF92-8304-4BDE-8E07-53A64AF616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BCA4AA-BC0D-4A6D-AFC8-79B54220944E}"/>
              </a:ext>
            </a:extLst>
          </p:cNvPr>
          <p:cNvSpPr>
            <a:spLocks noGrp="1"/>
          </p:cNvSpPr>
          <p:nvPr>
            <p:ph type="sldNum" sz="quarter" idx="12"/>
          </p:nvPr>
        </p:nvSpPr>
        <p:spPr/>
        <p:txBody>
          <a:bodyPr/>
          <a:lstStyle>
            <a:lvl1pPr>
              <a:defRPr/>
            </a:lvl1pPr>
          </a:lstStyle>
          <a:p>
            <a:pPr>
              <a:defRPr/>
            </a:pPr>
            <a:fld id="{B07BD340-926B-4B7B-87E6-50D8F3F7BD89}" type="slidenum">
              <a:rPr lang="en-GB" altLang="en-US"/>
              <a:pPr>
                <a:defRPr/>
              </a:pPr>
              <a:t>‹#›</a:t>
            </a:fld>
            <a:endParaRPr lang="en-GB" altLang="en-US"/>
          </a:p>
        </p:txBody>
      </p:sp>
    </p:spTree>
    <p:extLst>
      <p:ext uri="{BB962C8B-B14F-4D97-AF65-F5344CB8AC3E}">
        <p14:creationId xmlns:p14="http://schemas.microsoft.com/office/powerpoint/2010/main" val="1251807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4D736-FFF7-478B-84E9-B306FC47589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FADCC118-9D6B-4F2C-A718-5A4A72CA7103}"/>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EE33F99-F1FE-461F-9859-2CDC12ECD745}"/>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9F9FEE0-6D30-487B-A140-71A786850F12}"/>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F6DBD3C-4FCE-4EF1-9C95-6D28A26C775A}"/>
              </a:ext>
            </a:extLst>
          </p:cNvPr>
          <p:cNvSpPr>
            <a:spLocks noGrp="1"/>
          </p:cNvSpPr>
          <p:nvPr>
            <p:ph type="sldNum" sz="quarter" idx="16"/>
          </p:nvPr>
        </p:nvSpPr>
        <p:spPr/>
        <p:txBody>
          <a:bodyPr/>
          <a:lstStyle>
            <a:lvl1pPr>
              <a:defRPr/>
            </a:lvl1pPr>
          </a:lstStyle>
          <a:p>
            <a:pPr>
              <a:defRPr/>
            </a:pPr>
            <a:fld id="{BCBBCDE2-81FD-4C0C-A4D4-5758B2F0C6E8}" type="slidenum">
              <a:rPr lang="en-GB" altLang="en-US"/>
              <a:pPr>
                <a:defRPr/>
              </a:pPr>
              <a:t>‹#›</a:t>
            </a:fld>
            <a:endParaRPr lang="en-GB" altLang="en-US"/>
          </a:p>
        </p:txBody>
      </p:sp>
    </p:spTree>
    <p:extLst>
      <p:ext uri="{BB962C8B-B14F-4D97-AF65-F5344CB8AC3E}">
        <p14:creationId xmlns:p14="http://schemas.microsoft.com/office/powerpoint/2010/main" val="2089300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ADE3AF0-5B8D-4AF1-85E5-C0DBB64E2474}"/>
              </a:ext>
            </a:extLst>
          </p:cNvPr>
          <p:cNvSpPr>
            <a:spLocks noGrp="1"/>
          </p:cNvSpPr>
          <p:nvPr>
            <p:ph type="dt" sz="half" idx="14"/>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9E43D07-338D-4FCE-BB4B-A977ED0F1D4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4EC8D8-8C15-4249-8E27-6897A8746359}"/>
              </a:ext>
            </a:extLst>
          </p:cNvPr>
          <p:cNvSpPr>
            <a:spLocks noGrp="1"/>
          </p:cNvSpPr>
          <p:nvPr>
            <p:ph type="sldNum" sz="quarter" idx="16"/>
          </p:nvPr>
        </p:nvSpPr>
        <p:spPr/>
        <p:txBody>
          <a:bodyPr/>
          <a:lstStyle>
            <a:lvl1pPr>
              <a:defRPr/>
            </a:lvl1pPr>
          </a:lstStyle>
          <a:p>
            <a:pPr>
              <a:defRPr/>
            </a:pPr>
            <a:fld id="{F324C22B-602F-4B8B-9009-2DD3D7CA9809}" type="slidenum">
              <a:rPr lang="en-GB" altLang="en-US"/>
              <a:pPr>
                <a:defRPr/>
              </a:pPr>
              <a:t>‹#›</a:t>
            </a:fld>
            <a:endParaRPr lang="en-GB" altLang="en-US"/>
          </a:p>
        </p:txBody>
      </p:sp>
    </p:spTree>
    <p:extLst>
      <p:ext uri="{BB962C8B-B14F-4D97-AF65-F5344CB8AC3E}">
        <p14:creationId xmlns:p14="http://schemas.microsoft.com/office/powerpoint/2010/main" val="275042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7F7429-398F-4860-A7FE-1C1924EA317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E3F3E1E-60CC-45CC-B58B-9E824D24BC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E12C3B-2E92-44C6-9A17-93824FD7CF20}"/>
              </a:ext>
            </a:extLst>
          </p:cNvPr>
          <p:cNvSpPr>
            <a:spLocks noGrp="1"/>
          </p:cNvSpPr>
          <p:nvPr>
            <p:ph type="sldNum" sz="quarter" idx="12"/>
          </p:nvPr>
        </p:nvSpPr>
        <p:spPr/>
        <p:txBody>
          <a:bodyPr/>
          <a:lstStyle>
            <a:lvl1pPr>
              <a:defRPr/>
            </a:lvl1pPr>
          </a:lstStyle>
          <a:p>
            <a:pPr>
              <a:defRPr/>
            </a:pPr>
            <a:fld id="{5A4F8E5E-DC32-47D9-BB4E-F8C424788E72}" type="slidenum">
              <a:rPr lang="en-GB" altLang="en-US"/>
              <a:pPr>
                <a:defRPr/>
              </a:pPr>
              <a:t>‹#›</a:t>
            </a:fld>
            <a:endParaRPr lang="en-GB" altLang="en-US"/>
          </a:p>
        </p:txBody>
      </p:sp>
    </p:spTree>
    <p:extLst>
      <p:ext uri="{BB962C8B-B14F-4D97-AF65-F5344CB8AC3E}">
        <p14:creationId xmlns:p14="http://schemas.microsoft.com/office/powerpoint/2010/main" val="26641587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8DF24D-0A45-4DC0-AC37-6B6B11F6CB3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0F945CD-6367-4FF7-95E9-BE5EC17B23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29FF47C-A282-4889-8635-79829D587C74}"/>
              </a:ext>
            </a:extLst>
          </p:cNvPr>
          <p:cNvSpPr>
            <a:spLocks noGrp="1"/>
          </p:cNvSpPr>
          <p:nvPr>
            <p:ph type="sldNum" sz="quarter" idx="12"/>
          </p:nvPr>
        </p:nvSpPr>
        <p:spPr/>
        <p:txBody>
          <a:bodyPr/>
          <a:lstStyle>
            <a:lvl1pPr>
              <a:defRPr/>
            </a:lvl1pPr>
          </a:lstStyle>
          <a:p>
            <a:pPr>
              <a:defRPr/>
            </a:pPr>
            <a:fld id="{8E5316EB-89D4-44D9-AC62-3A671DA075EA}" type="slidenum">
              <a:rPr lang="en-GB" altLang="en-US"/>
              <a:pPr>
                <a:defRPr/>
              </a:pPr>
              <a:t>‹#›</a:t>
            </a:fld>
            <a:endParaRPr lang="en-GB" altLang="en-US"/>
          </a:p>
        </p:txBody>
      </p:sp>
    </p:spTree>
    <p:extLst>
      <p:ext uri="{BB962C8B-B14F-4D97-AF65-F5344CB8AC3E}">
        <p14:creationId xmlns:p14="http://schemas.microsoft.com/office/powerpoint/2010/main" val="23317401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7">
            <a:extLst>
              <a:ext uri="{FF2B5EF4-FFF2-40B4-BE49-F238E27FC236}">
                <a16:creationId xmlns:a16="http://schemas.microsoft.com/office/drawing/2014/main" id="{4B4EBCE6-C0FB-4D19-9F4C-BF895612623B}"/>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8">
            <a:extLst>
              <a:ext uri="{FF2B5EF4-FFF2-40B4-BE49-F238E27FC236}">
                <a16:creationId xmlns:a16="http://schemas.microsoft.com/office/drawing/2014/main" id="{9F5027B6-0D94-4276-9808-0FACD06127B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9">
            <a:extLst>
              <a:ext uri="{FF2B5EF4-FFF2-40B4-BE49-F238E27FC236}">
                <a16:creationId xmlns:a16="http://schemas.microsoft.com/office/drawing/2014/main" id="{2B365F98-925B-4A57-B270-8FA2B1264144}"/>
              </a:ext>
            </a:extLst>
          </p:cNvPr>
          <p:cNvSpPr>
            <a:spLocks noGrp="1" noChangeArrowheads="1"/>
          </p:cNvSpPr>
          <p:nvPr>
            <p:ph type="sldNum" sz="quarter" idx="12"/>
          </p:nvPr>
        </p:nvSpPr>
        <p:spPr/>
        <p:txBody>
          <a:bodyPr/>
          <a:lstStyle>
            <a:lvl1pPr>
              <a:defRPr/>
            </a:lvl1pPr>
          </a:lstStyle>
          <a:p>
            <a:pPr>
              <a:defRPr/>
            </a:pPr>
            <a:fld id="{9044DC6C-9180-4733-9EFD-DE4E868A00DC}" type="slidenum">
              <a:rPr lang="en-GB" altLang="en-US"/>
              <a:pPr>
                <a:defRPr/>
              </a:pPr>
              <a:t>‹#›</a:t>
            </a:fld>
            <a:endParaRPr lang="en-GB" altLang="en-US"/>
          </a:p>
        </p:txBody>
      </p:sp>
    </p:spTree>
    <p:extLst>
      <p:ext uri="{BB962C8B-B14F-4D97-AF65-F5344CB8AC3E}">
        <p14:creationId xmlns:p14="http://schemas.microsoft.com/office/powerpoint/2010/main" val="1220439720"/>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60000"/>
                <a:lumOff val="40000"/>
              </a:schemeClr>
            </a:gs>
            <a:gs pos="100000">
              <a:schemeClr val="accent3">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50D56-9777-4882-BB78-B2CD677BE79C}" type="datetimeFigureOut">
              <a:rPr lang="en-GB" smtClean="0"/>
              <a:pPr/>
              <a:t>12/09/2023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FE81-9F1C-4F99-9537-B6F4D2F366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148B14D-FC02-4C5D-A294-85DD58A83994}"/>
              </a:ext>
            </a:extLst>
          </p:cNvPr>
          <p:cNvGrpSpPr>
            <a:grpSpLocks/>
          </p:cNvGrpSpPr>
          <p:nvPr/>
        </p:nvGrpSpPr>
        <p:grpSpPr bwMode="auto">
          <a:xfrm>
            <a:off x="-7938" y="-7938"/>
            <a:ext cx="9169401" cy="6873876"/>
            <a:chOff x="-8467" y="-8468"/>
            <a:chExt cx="9169805" cy="6874935"/>
          </a:xfrm>
        </p:grpSpPr>
        <p:cxnSp>
          <p:nvCxnSpPr>
            <p:cNvPr id="7" name="Straight Connector 6">
              <a:extLst>
                <a:ext uri="{FF2B5EF4-FFF2-40B4-BE49-F238E27FC236}">
                  <a16:creationId xmlns:a16="http://schemas.microsoft.com/office/drawing/2014/main" id="{360A6458-2D9D-4D30-99D7-68A45DD58A88}"/>
                </a:ext>
              </a:extLst>
            </p:cNvPr>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53B42CD-F151-4D09-8312-9310A70C9A6C}"/>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102D9E9-726C-4D38-A374-CD39D76873C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79016077-42FF-4543-A064-1EA0688B755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B1225C9-29B9-4E20-92DC-7911C071725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5F6C143-8F1D-4CC5-A874-82A096C5DCC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184A65C-D9D8-4B7E-9D61-F3B215EDBBE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E9C97A4D-6CE2-4C52-9E13-10B7F69C29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A9AF978-02C6-4C65-A9DA-6E54D67612A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56ADEC6-B110-44A5-AFB9-2DC33D283038}"/>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51EFEAAD-8596-4494-B8C4-8973CDAB004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5F7BEC32-7638-4030-941B-F40172C6ADF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9A0C65-089C-4C1D-8BF2-DC4E62E266E3}"/>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137D85CB-8AFF-4F64-9C07-67337ED61EB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617F825-7343-4480-A0AF-C69F56930CC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978B54A1-CE7B-4DD0-95C6-6A59B428B272}" type="slidenum">
              <a:rPr lang="en-GB" altLang="en-US"/>
              <a:pPr>
                <a:defRPr/>
              </a:pPr>
              <a:t>‹#›</a:t>
            </a:fld>
            <a:endParaRPr lang="en-GB" altLang="en-US"/>
          </a:p>
        </p:txBody>
      </p:sp>
    </p:spTree>
    <p:extLst>
      <p:ext uri="{BB962C8B-B14F-4D97-AF65-F5344CB8AC3E}">
        <p14:creationId xmlns:p14="http://schemas.microsoft.com/office/powerpoint/2010/main" val="9389145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18.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amp;ehk=gmJB2TiXKrR0fQiO0XHLSg&amp;r=0&amp;pid=OfficeInsert"/><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commons.wikimedia.org/wiki/File:Latin_cross_gold.p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mailto:absence@stjosephschalfont.school"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tjosephschalfont.schoo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541731"/>
            <a:ext cx="4163888" cy="722511"/>
          </a:xfrm>
        </p:spPr>
        <p:txBody>
          <a:bodyPr>
            <a:normAutofit fontScale="90000"/>
          </a:bodyPr>
          <a:lstStyle/>
          <a:p>
            <a:r>
              <a:rPr lang="en-GB" sz="6000" b="1" dirty="0">
                <a:solidFill>
                  <a:srgbClr val="008000"/>
                </a:solidFill>
              </a:rPr>
              <a:t>Welcome to Lower Key Stage 2 </a:t>
            </a:r>
            <a:br>
              <a:rPr lang="en-GB" b="1" dirty="0">
                <a:solidFill>
                  <a:schemeClr val="accent3">
                    <a:lumMod val="50000"/>
                  </a:schemeClr>
                </a:solidFill>
              </a:rPr>
            </a:br>
            <a:br>
              <a:rPr lang="en-GB" b="1" dirty="0">
                <a:solidFill>
                  <a:schemeClr val="accent3">
                    <a:lumMod val="50000"/>
                  </a:schemeClr>
                </a:solidFill>
              </a:rPr>
            </a:br>
            <a:endParaRPr lang="en-GB" b="1" dirty="0">
              <a:solidFill>
                <a:schemeClr val="accent3">
                  <a:lumMod val="50000"/>
                </a:schemeClr>
              </a:solidFill>
            </a:endParaRPr>
          </a:p>
        </p:txBody>
      </p:sp>
      <p:pic>
        <p:nvPicPr>
          <p:cNvPr id="5" name="Picture 4" descr="https://s-media-cache-ak0.pinimg.com/736x/f4/ab/82/f4ab822ce26731623d66626f8f786d4f.jpg">
            <a:extLst>
              <a:ext uri="{FF2B5EF4-FFF2-40B4-BE49-F238E27FC236}">
                <a16:creationId xmlns:a16="http://schemas.microsoft.com/office/drawing/2014/main" id="{D430A36A-9D02-4B6C-9E40-A21F52225C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15954"/>
            <a:ext cx="3751943" cy="4051553"/>
          </a:xfrm>
          <a:prstGeom prst="rect">
            <a:avLst/>
          </a:prstGeom>
          <a:noFill/>
          <a:ln>
            <a:noFill/>
          </a:ln>
        </p:spPr>
      </p:pic>
      <p:sp>
        <p:nvSpPr>
          <p:cNvPr id="7" name="Text Box 75">
            <a:extLst>
              <a:ext uri="{FF2B5EF4-FFF2-40B4-BE49-F238E27FC236}">
                <a16:creationId xmlns:a16="http://schemas.microsoft.com/office/drawing/2014/main" id="{52B62D0B-BF29-4215-820D-837786CEEDA1}"/>
              </a:ext>
            </a:extLst>
          </p:cNvPr>
          <p:cNvSpPr txBox="1"/>
          <p:nvPr/>
        </p:nvSpPr>
        <p:spPr>
          <a:xfrm>
            <a:off x="-180528" y="692696"/>
            <a:ext cx="7486015" cy="2496820"/>
          </a:xfrm>
          <a:prstGeom prst="rect">
            <a:avLst/>
          </a:prstGeom>
          <a:noFill/>
          <a:ln>
            <a:noFill/>
          </a:ln>
          <a:effectLst>
            <a:glow rad="228600">
              <a:srgbClr val="C0504D">
                <a:satMod val="175000"/>
                <a:alpha val="40000"/>
              </a:srgbClr>
            </a:glow>
          </a:effectLst>
        </p:spPr>
        <p:txBody>
          <a:bodyPr rot="0" spcFirstLastPara="1" vert="horz" wrap="none" lIns="91440" tIns="45720" rIns="91440" bIns="45720" numCol="1" spcCol="0" rtlCol="0" fromWordArt="0" anchor="t" anchorCtr="0" forceAA="0" compatLnSpc="1">
            <a:prstTxWarp prst="textButton">
              <a:avLst/>
            </a:prstTxWarp>
            <a:spAutoFit/>
          </a:bodyPr>
          <a:lstStyle/>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St. Joseph’s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Love, Learn, Grow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t. Joseph's Catholic Primary School">
            <a:extLst>
              <a:ext uri="{FF2B5EF4-FFF2-40B4-BE49-F238E27FC236}">
                <a16:creationId xmlns:a16="http://schemas.microsoft.com/office/drawing/2014/main" id="{191D793B-BDAD-451D-981A-4CFFC4801681}"/>
              </a:ext>
            </a:extLst>
          </p:cNvPr>
          <p:cNvPicPr/>
          <p:nvPr/>
        </p:nvPicPr>
        <p:blipFill>
          <a:blip r:embed="rId4">
            <a:extLst>
              <a:ext uri="{28A0092B-C50C-407E-A947-70E740481C1C}">
                <a14:useLocalDpi xmlns:a14="http://schemas.microsoft.com/office/drawing/2010/main" val="0"/>
              </a:ext>
            </a:extLst>
          </a:blip>
          <a:srcRect r="76521"/>
          <a:stretch>
            <a:fillRect/>
          </a:stretch>
        </p:blipFill>
        <p:spPr bwMode="auto">
          <a:xfrm>
            <a:off x="6945447" y="260648"/>
            <a:ext cx="1519039" cy="18722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Curriculum - Year 4</a:t>
            </a:r>
          </a:p>
        </p:txBody>
      </p:sp>
      <p:sp>
        <p:nvSpPr>
          <p:cNvPr id="3" name="Content Placeholder 2"/>
          <p:cNvSpPr>
            <a:spLocks noGrp="1"/>
          </p:cNvSpPr>
          <p:nvPr>
            <p:ph idx="1"/>
          </p:nvPr>
        </p:nvSpPr>
        <p:spPr>
          <a:xfrm>
            <a:off x="454601" y="1326778"/>
            <a:ext cx="8229600" cy="5256584"/>
          </a:xfrm>
        </p:spPr>
        <p:txBody>
          <a:bodyPr>
            <a:normAutofit lnSpcReduction="10000"/>
          </a:bodyPr>
          <a:lstStyle/>
          <a:p>
            <a:pPr marL="0" indent="0">
              <a:buNone/>
            </a:pPr>
            <a:r>
              <a:rPr lang="en-GB" sz="1900" b="1" u="sng" dirty="0"/>
              <a:t>See website for termly curriculum overviews </a:t>
            </a:r>
          </a:p>
          <a:p>
            <a:pPr marL="0" indent="0">
              <a:buNone/>
            </a:pPr>
            <a:endParaRPr lang="en-GB" sz="2700" b="1" u="sng" dirty="0">
              <a:solidFill>
                <a:schemeClr val="accent6">
                  <a:lumMod val="75000"/>
                </a:schemeClr>
              </a:solidFill>
            </a:endParaRPr>
          </a:p>
          <a:p>
            <a:pPr marL="0" indent="0">
              <a:buNone/>
            </a:pPr>
            <a:r>
              <a:rPr lang="en-GB" sz="2400" b="1" u="sng" dirty="0">
                <a:solidFill>
                  <a:srgbClr val="7030A0"/>
                </a:solidFill>
              </a:rPr>
              <a:t>Advent</a:t>
            </a:r>
            <a:r>
              <a:rPr lang="en-GB" sz="2400" b="1" u="sng" dirty="0">
                <a:solidFill>
                  <a:schemeClr val="accent6">
                    <a:lumMod val="75000"/>
                  </a:schemeClr>
                </a:solidFill>
              </a:rPr>
              <a:t> </a:t>
            </a:r>
          </a:p>
          <a:p>
            <a:pPr marL="0" indent="0">
              <a:buNone/>
            </a:pPr>
            <a:r>
              <a:rPr lang="en-GB" sz="2400" b="1" dirty="0"/>
              <a:t>Rivers and the Water Cycle</a:t>
            </a:r>
          </a:p>
          <a:p>
            <a:pPr marL="0" indent="0">
              <a:buNone/>
            </a:pPr>
            <a:r>
              <a:rPr lang="en-GB" sz="2400" b="1" dirty="0"/>
              <a:t>Egyptians  </a:t>
            </a:r>
          </a:p>
          <a:p>
            <a:pPr marL="0" indent="0">
              <a:buNone/>
            </a:pPr>
            <a:endParaRPr lang="en-GB" sz="2400" b="1" dirty="0"/>
          </a:p>
          <a:p>
            <a:pPr marL="0" indent="0">
              <a:buNone/>
            </a:pPr>
            <a:r>
              <a:rPr lang="en-GB" sz="2400" b="1" u="sng" dirty="0">
                <a:solidFill>
                  <a:schemeClr val="accent6">
                    <a:lumMod val="75000"/>
                  </a:schemeClr>
                </a:solidFill>
              </a:rPr>
              <a:t>Lent</a:t>
            </a:r>
          </a:p>
          <a:p>
            <a:pPr marL="0" indent="0">
              <a:buNone/>
            </a:pPr>
            <a:r>
              <a:rPr lang="en-GB" sz="2400" b="1" dirty="0"/>
              <a:t>Roman Britain</a:t>
            </a:r>
          </a:p>
          <a:p>
            <a:pPr marL="0" indent="0">
              <a:buNone/>
            </a:pPr>
            <a:r>
              <a:rPr lang="en-GB" sz="2400" b="1" dirty="0"/>
              <a:t>The Americas</a:t>
            </a:r>
          </a:p>
          <a:p>
            <a:pPr marL="0" indent="0">
              <a:buNone/>
            </a:pPr>
            <a:endParaRPr lang="en-GB" sz="2400" b="1" dirty="0"/>
          </a:p>
          <a:p>
            <a:pPr marL="0" indent="0">
              <a:buNone/>
            </a:pPr>
            <a:r>
              <a:rPr lang="en-GB" sz="2400" b="1" u="sng" dirty="0">
                <a:solidFill>
                  <a:srgbClr val="008000"/>
                </a:solidFill>
              </a:rPr>
              <a:t>Pentecost</a:t>
            </a:r>
          </a:p>
          <a:p>
            <a:pPr marL="0" indent="0">
              <a:buNone/>
            </a:pPr>
            <a:r>
              <a:rPr lang="en-GB" sz="2400" b="1" dirty="0"/>
              <a:t>Crime and Punishment </a:t>
            </a:r>
          </a:p>
          <a:p>
            <a:pPr marL="0" indent="0">
              <a:buNone/>
            </a:pPr>
            <a:r>
              <a:rPr lang="en-GB" sz="2400" b="1" dirty="0"/>
              <a:t>Earthquakes and Volcanoes</a:t>
            </a:r>
          </a:p>
        </p:txBody>
      </p:sp>
      <p:pic>
        <p:nvPicPr>
          <p:cNvPr id="4098"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761" y="360501"/>
            <a:ext cx="1298440" cy="16366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Water Cycle">
            <a:extLst>
              <a:ext uri="{FF2B5EF4-FFF2-40B4-BE49-F238E27FC236}">
                <a16:creationId xmlns:a16="http://schemas.microsoft.com/office/drawing/2014/main" id="{2296A786-F341-4028-B358-8A1CCD544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043520"/>
            <a:ext cx="1847651" cy="1307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Pyramids of Giza and the Sphinx: Facts about the ancient Egyptian monuments  | Live Science">
            <a:extLst>
              <a:ext uri="{FF2B5EF4-FFF2-40B4-BE49-F238E27FC236}">
                <a16:creationId xmlns:a16="http://schemas.microsoft.com/office/drawing/2014/main" id="{48DA0249-847F-4398-9921-D960656D3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6366">
            <a:off x="5960790" y="2085747"/>
            <a:ext cx="2857500" cy="1467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The Romans in Britain -- Exploring the Roman Empire in Britain">
            <a:extLst>
              <a:ext uri="{FF2B5EF4-FFF2-40B4-BE49-F238E27FC236}">
                <a16:creationId xmlns:a16="http://schemas.microsoft.com/office/drawing/2014/main" id="{5AE737B1-E25A-42B8-B8F2-B6D3719B7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64710">
            <a:off x="2699792" y="3506594"/>
            <a:ext cx="2510011" cy="1467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File:Flag-map of the americas.png - Wikimedia Commons">
            <a:extLst>
              <a:ext uri="{FF2B5EF4-FFF2-40B4-BE49-F238E27FC236}">
                <a16:creationId xmlns:a16="http://schemas.microsoft.com/office/drawing/2014/main" id="{5699AF66-F9EE-41F7-A5F6-6CEF905970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0487" y="3407019"/>
            <a:ext cx="1661687" cy="1729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istory of Police in the US: How Policing Has Evolved Since the 1600s">
            <a:extLst>
              <a:ext uri="{FF2B5EF4-FFF2-40B4-BE49-F238E27FC236}">
                <a16:creationId xmlns:a16="http://schemas.microsoft.com/office/drawing/2014/main" id="{17E9B2BA-D254-434F-9C2F-8DBB39DE26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5175810"/>
            <a:ext cx="2466975" cy="1636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8" name="Picture 12" descr="Earthquakes And Volcanoes Quiz - ProProfs Quiz">
            <a:extLst>
              <a:ext uri="{FF2B5EF4-FFF2-40B4-BE49-F238E27FC236}">
                <a16:creationId xmlns:a16="http://schemas.microsoft.com/office/drawing/2014/main" id="{F3A67472-3A02-48BB-AF6A-4B31D0F7BC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68337">
            <a:off x="6576534" y="5222723"/>
            <a:ext cx="2433310" cy="1103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6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21"/>
            <a:ext cx="8229600" cy="1143000"/>
          </a:xfrm>
        </p:spPr>
        <p:txBody>
          <a:bodyPr/>
          <a:lstStyle/>
          <a:p>
            <a:r>
              <a:rPr lang="en-GB" b="1" u="sng" dirty="0">
                <a:solidFill>
                  <a:schemeClr val="bg1"/>
                </a:solidFill>
                <a:latin typeface="Calibri" panose="020F0502020204030204" pitchFamily="34" charset="0"/>
                <a:cs typeface="Calibri" panose="020F0502020204030204" pitchFamily="34" charset="0"/>
              </a:rPr>
              <a:t>A typical week…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132856"/>
            <a:ext cx="2282492" cy="1918060"/>
          </a:xfrm>
          <a:prstGeom prst="rect">
            <a:avLst/>
          </a:prstGeom>
        </p:spPr>
      </p:pic>
      <p:sp>
        <p:nvSpPr>
          <p:cNvPr id="7" name="Content Placeholder 2">
            <a:extLst>
              <a:ext uri="{FF2B5EF4-FFF2-40B4-BE49-F238E27FC236}">
                <a16:creationId xmlns:a16="http://schemas.microsoft.com/office/drawing/2014/main" id="{35DEF74F-D9DE-44F3-AD1D-402ABA1F0AE6}"/>
              </a:ext>
            </a:extLst>
          </p:cNvPr>
          <p:cNvSpPr>
            <a:spLocks noGrp="1"/>
          </p:cNvSpPr>
          <p:nvPr>
            <p:ph idx="1"/>
          </p:nvPr>
        </p:nvSpPr>
        <p:spPr>
          <a:xfrm>
            <a:off x="287686" y="1224894"/>
            <a:ext cx="8363807" cy="5328592"/>
          </a:xfrm>
        </p:spPr>
        <p:txBody>
          <a:bodyPr>
            <a:noAutofit/>
          </a:bodyPr>
          <a:lstStyle/>
          <a:p>
            <a:pPr marL="285750" indent="-285750"/>
            <a:r>
              <a:rPr lang="en-GB" dirty="0">
                <a:latin typeface="Calibri" panose="020F0502020204030204" pitchFamily="34" charset="0"/>
                <a:cs typeface="Calibri" panose="020F0502020204030204" pitchFamily="34" charset="0"/>
              </a:rPr>
              <a:t>Writing (including SPAG) and maths daily</a:t>
            </a:r>
          </a:p>
          <a:p>
            <a:pPr marL="285750" indent="-285750"/>
            <a:r>
              <a:rPr lang="en-GB" dirty="0">
                <a:latin typeface="Calibri" panose="020F0502020204030204" pitchFamily="34" charset="0"/>
                <a:cs typeface="Calibri" panose="020F0502020204030204" pitchFamily="34" charset="0"/>
              </a:rPr>
              <a:t>Reading lessons and class reading</a:t>
            </a:r>
          </a:p>
          <a:p>
            <a:pPr marL="285750" indent="-285750"/>
            <a:r>
              <a:rPr lang="en-GB" dirty="0">
                <a:latin typeface="Calibri" panose="020F0502020204030204" pitchFamily="34" charset="0"/>
                <a:cs typeface="Calibri" panose="020F0502020204030204" pitchFamily="34" charset="0"/>
              </a:rPr>
              <a:t>Humanities (history/geography)</a:t>
            </a:r>
          </a:p>
          <a:p>
            <a:pPr marL="285750" indent="-285750"/>
            <a:r>
              <a:rPr lang="en-GB" dirty="0">
                <a:latin typeface="Calibri" panose="020F0502020204030204" pitchFamily="34" charset="0"/>
                <a:cs typeface="Calibri" panose="020F0502020204030204" pitchFamily="34" charset="0"/>
              </a:rPr>
              <a:t>RE x 2 per week</a:t>
            </a:r>
          </a:p>
          <a:p>
            <a:pPr marL="285750" indent="-285750"/>
            <a:r>
              <a:rPr lang="en-GB" dirty="0">
                <a:latin typeface="Calibri" panose="020F0502020204030204" pitchFamily="34" charset="0"/>
                <a:cs typeface="Calibri" panose="020F0502020204030204" pitchFamily="34" charset="0"/>
              </a:rPr>
              <a:t>Science x 2 per week </a:t>
            </a:r>
          </a:p>
          <a:p>
            <a:pPr marL="285750" indent="-285750"/>
            <a:r>
              <a:rPr lang="en-GB" dirty="0">
                <a:latin typeface="Calibri" panose="020F0502020204030204" pitchFamily="34" charset="0"/>
                <a:cs typeface="Calibri" panose="020F0502020204030204" pitchFamily="34" charset="0"/>
              </a:rPr>
              <a:t>Assemblies </a:t>
            </a:r>
          </a:p>
          <a:p>
            <a:pPr marL="285750" indent="-285750"/>
            <a:r>
              <a:rPr lang="en-GB" dirty="0">
                <a:latin typeface="Calibri" panose="020F0502020204030204" pitchFamily="34" charset="0"/>
                <a:cs typeface="Calibri" panose="020F0502020204030204" pitchFamily="34" charset="0"/>
              </a:rPr>
              <a:t>Music, computing, Spanish, PSHE, Art/D&amp;T and a visit to the library</a:t>
            </a:r>
          </a:p>
          <a:p>
            <a:pPr marL="285750" indent="-285750"/>
            <a:r>
              <a:rPr lang="en-GB" dirty="0">
                <a:latin typeface="Calibri" panose="020F0502020204030204" pitchFamily="34" charset="0"/>
                <a:cs typeface="Calibri" panose="020F0502020204030204" pitchFamily="34" charset="0"/>
              </a:rPr>
              <a:t>PE x 1 per week (Year 4 - swimming)</a:t>
            </a:r>
          </a:p>
        </p:txBody>
      </p:sp>
    </p:spTree>
    <p:extLst>
      <p:ext uri="{BB962C8B-B14F-4D97-AF65-F5344CB8AC3E}">
        <p14:creationId xmlns:p14="http://schemas.microsoft.com/office/powerpoint/2010/main" val="289229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escription: C:\Users\head\Desktop\values 4">
            <a:extLst>
              <a:ext uri="{FF2B5EF4-FFF2-40B4-BE49-F238E27FC236}">
                <a16:creationId xmlns:a16="http://schemas.microsoft.com/office/drawing/2014/main" id="{E6703C14-5C1E-4261-9E6B-02C3B3848FE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260648"/>
            <a:ext cx="2304256" cy="17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27B70A8-9484-4E3E-AF74-EE00D954A211}"/>
              </a:ext>
            </a:extLst>
          </p:cNvPr>
          <p:cNvGraphicFramePr>
            <a:graphicFrameLocks noGrp="1"/>
          </p:cNvGraphicFramePr>
          <p:nvPr>
            <p:extLst>
              <p:ext uri="{D42A27DB-BD31-4B8C-83A1-F6EECF244321}">
                <p14:modId xmlns:p14="http://schemas.microsoft.com/office/powerpoint/2010/main" val="641949020"/>
              </p:ext>
            </p:extLst>
          </p:nvPr>
        </p:nvGraphicFramePr>
        <p:xfrm>
          <a:off x="107504" y="2283728"/>
          <a:ext cx="8928992" cy="4408107"/>
        </p:xfrm>
        <a:graphic>
          <a:graphicData uri="http://schemas.openxmlformats.org/drawingml/2006/table">
            <a:tbl>
              <a:tblPr firstRow="1" firstCol="1" bandRow="1"/>
              <a:tblGrid>
                <a:gridCol w="8928992">
                  <a:extLst>
                    <a:ext uri="{9D8B030D-6E8A-4147-A177-3AD203B41FA5}">
                      <a16:colId xmlns:a16="http://schemas.microsoft.com/office/drawing/2014/main" val="4035489360"/>
                    </a:ext>
                  </a:extLst>
                </a:gridCol>
              </a:tblGrid>
              <a:tr h="0">
                <a:tc>
                  <a:txBody>
                    <a:bodyPr/>
                    <a:lstStyle/>
                    <a:p>
                      <a:pPr algn="ctr">
                        <a:lnSpc>
                          <a:spcPct val="115000"/>
                        </a:lnSpc>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For a safe and happy school, we are expected to:</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Arrive at school on time.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pride in our school building.</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Wear our school uniform with pride.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Look after our belongings.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 truthful, well-mannered and kind.</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 responsibly and set a good example for others.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responsibility for our actions in school, on trips and online.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Keep our school litter free.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Exercise self-control.</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544729913"/>
                  </a:ext>
                </a:extLst>
              </a:tr>
            </a:tbl>
          </a:graphicData>
        </a:graphic>
      </p:graphicFrame>
      <p:sp>
        <p:nvSpPr>
          <p:cNvPr id="5" name="Title 1">
            <a:extLst>
              <a:ext uri="{FF2B5EF4-FFF2-40B4-BE49-F238E27FC236}">
                <a16:creationId xmlns:a16="http://schemas.microsoft.com/office/drawing/2014/main" id="{6D9D7599-973D-454D-A355-85AC3DBFC9F8}"/>
              </a:ext>
            </a:extLst>
          </p:cNvPr>
          <p:cNvSpPr txBox="1">
            <a:spLocks/>
          </p:cNvSpPr>
          <p:nvPr/>
        </p:nvSpPr>
        <p:spPr>
          <a:xfrm>
            <a:off x="914400" y="70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bg1"/>
                </a:solidFill>
              </a:rPr>
              <a:t>Expectations</a:t>
            </a:r>
          </a:p>
        </p:txBody>
      </p:sp>
    </p:spTree>
    <p:extLst>
      <p:ext uri="{BB962C8B-B14F-4D97-AF65-F5344CB8AC3E}">
        <p14:creationId xmlns:p14="http://schemas.microsoft.com/office/powerpoint/2010/main" val="108051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3">
                    <a:lumMod val="50000"/>
                  </a:schemeClr>
                </a:solidFill>
              </a:rPr>
              <a:t>      </a:t>
            </a:r>
          </a:p>
        </p:txBody>
      </p:sp>
      <p:sp>
        <p:nvSpPr>
          <p:cNvPr id="3" name="Content Placeholder 2"/>
          <p:cNvSpPr>
            <a:spLocks noGrp="1"/>
          </p:cNvSpPr>
          <p:nvPr>
            <p:ph idx="1"/>
          </p:nvPr>
        </p:nvSpPr>
        <p:spPr>
          <a:xfrm>
            <a:off x="457200" y="1417638"/>
            <a:ext cx="8229600" cy="5179714"/>
          </a:xfrm>
        </p:spPr>
        <p:txBody>
          <a:bodyPr>
            <a:normAutofit/>
          </a:bodyPr>
          <a:lstStyle/>
          <a:p>
            <a:pPr marL="0" indent="0">
              <a:buNone/>
            </a:pPr>
            <a:endParaRPr lang="en-GB" sz="5000" dirty="0"/>
          </a:p>
          <a:p>
            <a:pPr marL="0" indent="0">
              <a:buNone/>
            </a:pPr>
            <a:endParaRPr lang="en-GB" sz="5000" dirty="0"/>
          </a:p>
          <a:p>
            <a:endParaRPr lang="en-GB" dirty="0"/>
          </a:p>
        </p:txBody>
      </p:sp>
      <p:pic>
        <p:nvPicPr>
          <p:cNvPr id="4" name="Picture 3">
            <a:extLst>
              <a:ext uri="{FF2B5EF4-FFF2-40B4-BE49-F238E27FC236}">
                <a16:creationId xmlns:a16="http://schemas.microsoft.com/office/drawing/2014/main" id="{985DC49B-0F3E-4CD2-AAF9-D89A0F0D6C40}"/>
              </a:ext>
            </a:extLst>
          </p:cNvPr>
          <p:cNvPicPr>
            <a:picLocks noChangeAspect="1"/>
          </p:cNvPicPr>
          <p:nvPr/>
        </p:nvPicPr>
        <p:blipFill>
          <a:blip r:embed="rId3"/>
          <a:stretch>
            <a:fillRect/>
          </a:stretch>
        </p:blipFill>
        <p:spPr>
          <a:xfrm>
            <a:off x="590945" y="116632"/>
            <a:ext cx="7962110" cy="4939544"/>
          </a:xfrm>
          <a:prstGeom prst="rect">
            <a:avLst/>
          </a:prstGeom>
        </p:spPr>
      </p:pic>
      <p:pic>
        <p:nvPicPr>
          <p:cNvPr id="1026" name="Picture 2" descr="Accelerated Reader - Rye Hills Academy">
            <a:extLst>
              <a:ext uri="{FF2B5EF4-FFF2-40B4-BE49-F238E27FC236}">
                <a16:creationId xmlns:a16="http://schemas.microsoft.com/office/drawing/2014/main" id="{DDD0B97F-F1F2-4268-B5ED-D0AC6CCB9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03005">
            <a:off x="184626" y="5441370"/>
            <a:ext cx="3628578" cy="1094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s Tables Rockstars ?? - Southfields Primary School">
            <a:extLst>
              <a:ext uri="{FF2B5EF4-FFF2-40B4-BE49-F238E27FC236}">
                <a16:creationId xmlns:a16="http://schemas.microsoft.com/office/drawing/2014/main" id="{60567220-2242-4F6A-8B75-F07442EF42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0618" y="5345607"/>
            <a:ext cx="2701081" cy="12377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2A82BE-2552-49F8-88C7-347DAB8BDE05}"/>
              </a:ext>
            </a:extLst>
          </p:cNvPr>
          <p:cNvPicPr>
            <a:picLocks noChangeAspect="1"/>
          </p:cNvPicPr>
          <p:nvPr/>
        </p:nvPicPr>
        <p:blipFill>
          <a:blip r:embed="rId6"/>
          <a:stretch>
            <a:fillRect/>
          </a:stretch>
        </p:blipFill>
        <p:spPr>
          <a:xfrm rot="721907">
            <a:off x="6948264" y="5440362"/>
            <a:ext cx="1924376" cy="9865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246648"/>
            <a:ext cx="7772400" cy="1008112"/>
          </a:xfrm>
        </p:spPr>
        <p:txBody>
          <a:bodyPr/>
          <a:lstStyle/>
          <a:p>
            <a:r>
              <a:rPr lang="en-GB" b="1" dirty="0">
                <a:solidFill>
                  <a:schemeClr val="bg1"/>
                </a:solidFill>
              </a:rPr>
              <a:t>Key Dates</a:t>
            </a:r>
          </a:p>
        </p:txBody>
      </p:sp>
      <p:graphicFrame>
        <p:nvGraphicFramePr>
          <p:cNvPr id="3" name="Table 2">
            <a:extLst>
              <a:ext uri="{FF2B5EF4-FFF2-40B4-BE49-F238E27FC236}">
                <a16:creationId xmlns:a16="http://schemas.microsoft.com/office/drawing/2014/main" id="{A08F7087-51AC-4AB0-AA7E-3099CC8C19C7}"/>
              </a:ext>
            </a:extLst>
          </p:cNvPr>
          <p:cNvGraphicFramePr>
            <a:graphicFrameLocks noGrp="1"/>
          </p:cNvGraphicFramePr>
          <p:nvPr>
            <p:extLst>
              <p:ext uri="{D42A27DB-BD31-4B8C-83A1-F6EECF244321}">
                <p14:modId xmlns:p14="http://schemas.microsoft.com/office/powerpoint/2010/main" val="3876080827"/>
              </p:ext>
            </p:extLst>
          </p:nvPr>
        </p:nvGraphicFramePr>
        <p:xfrm>
          <a:off x="539552" y="1289313"/>
          <a:ext cx="8064896" cy="530352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039413004"/>
                    </a:ext>
                  </a:extLst>
                </a:gridCol>
                <a:gridCol w="6552728">
                  <a:extLst>
                    <a:ext uri="{9D8B030D-6E8A-4147-A177-3AD203B41FA5}">
                      <a16:colId xmlns:a16="http://schemas.microsoft.com/office/drawing/2014/main" val="3694913836"/>
                    </a:ext>
                  </a:extLst>
                </a:gridCol>
              </a:tblGrid>
              <a:tr h="370840">
                <a:tc>
                  <a:txBody>
                    <a:bodyPr/>
                    <a:lstStyle/>
                    <a:p>
                      <a:r>
                        <a:rPr lang="en-GB" dirty="0"/>
                        <a:t>Year 3 </a:t>
                      </a:r>
                    </a:p>
                    <a:p>
                      <a:r>
                        <a:rPr lang="en-GB"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dirty="0"/>
                    </a:p>
                    <a:p>
                      <a:pPr algn="ctr"/>
                      <a:r>
                        <a:rPr lang="en-GB" dirty="0"/>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r>
                        <a:rPr lang="en-GB" dirty="0"/>
                        <a:t>13.12.2023</a:t>
                      </a:r>
                    </a:p>
                    <a:p>
                      <a:r>
                        <a:rPr lang="en-GB" dirty="0"/>
                        <a:t>18.01.2024</a:t>
                      </a:r>
                    </a:p>
                    <a:p>
                      <a:r>
                        <a:rPr lang="en-GB" dirty="0"/>
                        <a:t>21.03.2024</a:t>
                      </a:r>
                    </a:p>
                    <a:p>
                      <a:r>
                        <a:rPr lang="en-GB" dirty="0"/>
                        <a:t>20.03.2024</a:t>
                      </a:r>
                    </a:p>
                    <a:p>
                      <a:r>
                        <a:rPr lang="en-GB" dirty="0"/>
                        <a:t>16.05.2024</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GB" dirty="0"/>
                        <a:t>Carol Concert 7pm</a:t>
                      </a:r>
                    </a:p>
                    <a:p>
                      <a:r>
                        <a:rPr lang="en-GB" dirty="0"/>
                        <a:t>3B Class Assembly</a:t>
                      </a:r>
                    </a:p>
                    <a:p>
                      <a:r>
                        <a:rPr lang="en-GB" dirty="0"/>
                        <a:t>Year 3 Assembly </a:t>
                      </a:r>
                    </a:p>
                    <a:p>
                      <a:r>
                        <a:rPr lang="en-GB" dirty="0"/>
                        <a:t>Passion Play 7pm</a:t>
                      </a:r>
                    </a:p>
                    <a:p>
                      <a:r>
                        <a:rPr lang="en-GB" dirty="0"/>
                        <a:t>3GF Class Assembly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r>
                        <a:rPr lang="en-GB" b="1" dirty="0">
                          <a:solidFill>
                            <a:schemeClr val="bg1"/>
                          </a:solidFill>
                        </a:rPr>
                        <a:t>Year 4</a:t>
                      </a:r>
                    </a:p>
                    <a:p>
                      <a:r>
                        <a:rPr lang="en-GB" b="1" dirty="0">
                          <a:solidFill>
                            <a:schemeClr val="bg1"/>
                          </a:solidFill>
                        </a:rPr>
                        <a:t>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b="1" dirty="0">
                        <a:solidFill>
                          <a:schemeClr val="bg1"/>
                        </a:solidFill>
                      </a:endParaRPr>
                    </a:p>
                    <a:p>
                      <a:pPr algn="ctr"/>
                      <a:r>
                        <a:rPr lang="en-GB" b="1" dirty="0">
                          <a:solidFill>
                            <a:schemeClr val="bg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70840">
                <a:tc>
                  <a:txBody>
                    <a:bodyPr/>
                    <a:lstStyle/>
                    <a:p>
                      <a:r>
                        <a:rPr lang="en-GB" dirty="0"/>
                        <a:t>13.12.2023</a:t>
                      </a:r>
                    </a:p>
                    <a:p>
                      <a:r>
                        <a:rPr lang="en-GB" dirty="0"/>
                        <a:t>25.01.2024</a:t>
                      </a:r>
                    </a:p>
                    <a:p>
                      <a:r>
                        <a:rPr lang="en-GB" dirty="0"/>
                        <a:t>22.02.2024</a:t>
                      </a:r>
                    </a:p>
                    <a:p>
                      <a:r>
                        <a:rPr lang="en-GB" dirty="0"/>
                        <a:t>20.03.2024</a:t>
                      </a:r>
                    </a:p>
                    <a:p>
                      <a:r>
                        <a:rPr lang="en-GB" dirty="0"/>
                        <a:t>23.05.2024</a:t>
                      </a:r>
                    </a:p>
                    <a:p>
                      <a:r>
                        <a:rPr lang="en-GB" dirty="0"/>
                        <a:t>20.06.2024</a:t>
                      </a:r>
                    </a:p>
                    <a:p>
                      <a:r>
                        <a:rPr lang="en-GB" dirty="0"/>
                        <a:t>17</a:t>
                      </a:r>
                      <a:r>
                        <a:rPr lang="en-GB" baseline="30000" dirty="0"/>
                        <a:t>th</a:t>
                      </a:r>
                      <a:r>
                        <a:rPr lang="en-GB" dirty="0"/>
                        <a:t>/18</a:t>
                      </a:r>
                      <a:r>
                        <a:rPr lang="en-GB" baseline="30000" dirty="0"/>
                        <a:t>th</a:t>
                      </a:r>
                      <a:r>
                        <a:rPr lang="en-GB" dirty="0"/>
                        <a:t> 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GB" dirty="0"/>
                        <a:t>Carol Concert 7pm</a:t>
                      </a:r>
                    </a:p>
                    <a:p>
                      <a:r>
                        <a:rPr lang="en-GB" dirty="0"/>
                        <a:t>4H Class Assembly</a:t>
                      </a:r>
                    </a:p>
                    <a:p>
                      <a:r>
                        <a:rPr lang="en-GB" dirty="0"/>
                        <a:t>Year 4 Assembly</a:t>
                      </a:r>
                    </a:p>
                    <a:p>
                      <a:r>
                        <a:rPr lang="en-GB" dirty="0"/>
                        <a:t>Passion Play 7pm</a:t>
                      </a:r>
                    </a:p>
                    <a:p>
                      <a:r>
                        <a:rPr lang="en-GB" dirty="0"/>
                        <a:t>Gurdwara Visit </a:t>
                      </a:r>
                    </a:p>
                    <a:p>
                      <a:r>
                        <a:rPr lang="en-GB" dirty="0"/>
                        <a:t>4D Class Assembly </a:t>
                      </a:r>
                    </a:p>
                    <a:p>
                      <a:r>
                        <a:rPr lang="en-GB" dirty="0"/>
                        <a:t>Woodrow High House – Residential Trip</a:t>
                      </a:r>
                      <a:br>
                        <a:rPr lang="en-GB" dirty="0"/>
                      </a:b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203217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70CF9C-A0E8-4821-B8FC-D5D5E4D62BB6}"/>
              </a:ext>
            </a:extLst>
          </p:cNvPr>
          <p:cNvSpPr/>
          <p:nvPr/>
        </p:nvSpPr>
        <p:spPr>
          <a:xfrm>
            <a:off x="2699792" y="260648"/>
            <a:ext cx="4052841" cy="707886"/>
          </a:xfrm>
          <a:prstGeom prst="rect">
            <a:avLst/>
          </a:prstGeom>
        </p:spPr>
        <p:txBody>
          <a:bodyPr wrap="none">
            <a:spAutoFit/>
          </a:bodyPr>
          <a:lstStyle/>
          <a:p>
            <a:r>
              <a:rPr lang="en-GB" sz="4000" b="1" dirty="0">
                <a:solidFill>
                  <a:schemeClr val="bg1"/>
                </a:solidFill>
              </a:rPr>
              <a:t>Sports Afternoons</a:t>
            </a:r>
          </a:p>
        </p:txBody>
      </p:sp>
      <p:graphicFrame>
        <p:nvGraphicFramePr>
          <p:cNvPr id="4" name="Table 3">
            <a:extLst>
              <a:ext uri="{FF2B5EF4-FFF2-40B4-BE49-F238E27FC236}">
                <a16:creationId xmlns:a16="http://schemas.microsoft.com/office/drawing/2014/main" id="{558663D3-21F5-4C88-9874-F468E75BE260}"/>
              </a:ext>
            </a:extLst>
          </p:cNvPr>
          <p:cNvGraphicFramePr>
            <a:graphicFrameLocks noGrp="1"/>
          </p:cNvGraphicFramePr>
          <p:nvPr>
            <p:extLst>
              <p:ext uri="{D42A27DB-BD31-4B8C-83A1-F6EECF244321}">
                <p14:modId xmlns:p14="http://schemas.microsoft.com/office/powerpoint/2010/main" val="2962018944"/>
              </p:ext>
            </p:extLst>
          </p:nvPr>
        </p:nvGraphicFramePr>
        <p:xfrm>
          <a:off x="539552" y="1661160"/>
          <a:ext cx="8064896" cy="4511040"/>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val="3039413004"/>
                    </a:ext>
                  </a:extLst>
                </a:gridCol>
              </a:tblGrid>
              <a:tr h="370840">
                <a:tc>
                  <a:txBody>
                    <a:bodyPr/>
                    <a:lstStyle/>
                    <a:p>
                      <a:pPr algn="ctr"/>
                      <a:r>
                        <a:rPr lang="en-GB" sz="4000" dirty="0"/>
                        <a:t>Year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pPr algn="ctr"/>
                      <a:r>
                        <a:rPr lang="en-GB" sz="3200" dirty="0"/>
                        <a:t>16</a:t>
                      </a:r>
                      <a:r>
                        <a:rPr lang="en-GB" sz="3200" baseline="30000" dirty="0"/>
                        <a:t>th</a:t>
                      </a:r>
                      <a:r>
                        <a:rPr lang="en-GB" sz="3200" dirty="0"/>
                        <a:t> November </a:t>
                      </a:r>
                    </a:p>
                    <a:p>
                      <a:pPr algn="ctr"/>
                      <a:r>
                        <a:rPr lang="en-GB" sz="3200" dirty="0"/>
                        <a:t>11</a:t>
                      </a:r>
                      <a:r>
                        <a:rPr lang="en-GB" sz="3200" baseline="30000" dirty="0"/>
                        <a:t>th</a:t>
                      </a:r>
                      <a:r>
                        <a:rPr lang="en-GB" sz="3200" dirty="0"/>
                        <a:t> January</a:t>
                      </a:r>
                    </a:p>
                    <a:p>
                      <a:pPr algn="ctr"/>
                      <a:r>
                        <a:rPr lang="en-GB" sz="3200" dirty="0"/>
                        <a:t>20</a:t>
                      </a:r>
                      <a:r>
                        <a:rPr lang="en-GB" sz="3200" baseline="30000" dirty="0"/>
                        <a:t>th</a:t>
                      </a:r>
                      <a:r>
                        <a:rPr lang="en-GB" sz="3200" dirty="0"/>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pPr algn="ctr"/>
                      <a:r>
                        <a:rPr lang="en-GB" sz="4000" b="1" dirty="0">
                          <a:solidFill>
                            <a:schemeClr val="bg1"/>
                          </a:solidFill>
                        </a:rPr>
                        <a:t>Year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23</a:t>
                      </a:r>
                      <a:r>
                        <a:rPr lang="en-GB" sz="3200" baseline="30000" dirty="0"/>
                        <a:t>rd</a:t>
                      </a:r>
                      <a:r>
                        <a:rPr lang="en-GB" sz="3200" dirty="0"/>
                        <a:t> November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18</a:t>
                      </a:r>
                      <a:r>
                        <a:rPr lang="en-GB" sz="3200" baseline="30000" dirty="0"/>
                        <a:t>th</a:t>
                      </a:r>
                      <a:r>
                        <a:rPr lang="en-GB" sz="3200" dirty="0"/>
                        <a:t> January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27</a:t>
                      </a:r>
                      <a:r>
                        <a:rPr lang="en-GB" sz="3200" baseline="30000" dirty="0"/>
                        <a:t>th</a:t>
                      </a:r>
                      <a:r>
                        <a:rPr lang="en-GB" sz="3200" dirty="0"/>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3279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3BD50F-E92C-4896-A851-5FF0F521F3B3}"/>
              </a:ext>
            </a:extLst>
          </p:cNvPr>
          <p:cNvGraphicFramePr>
            <a:graphicFrameLocks noGrp="1"/>
          </p:cNvGraphicFramePr>
          <p:nvPr>
            <p:extLst>
              <p:ext uri="{D42A27DB-BD31-4B8C-83A1-F6EECF244321}">
                <p14:modId xmlns:p14="http://schemas.microsoft.com/office/powerpoint/2010/main" val="2922667156"/>
              </p:ext>
            </p:extLst>
          </p:nvPr>
        </p:nvGraphicFramePr>
        <p:xfrm>
          <a:off x="539552" y="518160"/>
          <a:ext cx="8136903" cy="5394960"/>
        </p:xfrm>
        <a:graphic>
          <a:graphicData uri="http://schemas.openxmlformats.org/drawingml/2006/table">
            <a:tbl>
              <a:tblPr firstRow="1" bandRow="1">
                <a:tableStyleId>{5C22544A-7EE6-4342-B048-85BDC9FD1C3A}</a:tableStyleId>
              </a:tblPr>
              <a:tblGrid>
                <a:gridCol w="3121749">
                  <a:extLst>
                    <a:ext uri="{9D8B030D-6E8A-4147-A177-3AD203B41FA5}">
                      <a16:colId xmlns:a16="http://schemas.microsoft.com/office/drawing/2014/main" val="2279588001"/>
                    </a:ext>
                  </a:extLst>
                </a:gridCol>
                <a:gridCol w="2507577">
                  <a:extLst>
                    <a:ext uri="{9D8B030D-6E8A-4147-A177-3AD203B41FA5}">
                      <a16:colId xmlns:a16="http://schemas.microsoft.com/office/drawing/2014/main" val="3502742704"/>
                    </a:ext>
                  </a:extLst>
                </a:gridCol>
                <a:gridCol w="2507577">
                  <a:extLst>
                    <a:ext uri="{9D8B030D-6E8A-4147-A177-3AD203B41FA5}">
                      <a16:colId xmlns:a16="http://schemas.microsoft.com/office/drawing/2014/main" val="1874086268"/>
                    </a:ext>
                  </a:extLst>
                </a:gridCol>
              </a:tblGrid>
              <a:tr h="370840">
                <a:tc gridSpan="3">
                  <a:txBody>
                    <a:bodyPr/>
                    <a:lstStyle/>
                    <a:p>
                      <a:pPr algn="ctr"/>
                      <a:r>
                        <a:rPr lang="en-GB" sz="3200" dirty="0"/>
                        <a:t>Forest School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pPr algn="ctr"/>
                      <a:endParaRPr lang="en-GB" dirty="0"/>
                    </a:p>
                  </a:txBody>
                  <a:tcPr>
                    <a:solidFill>
                      <a:srgbClr val="009900"/>
                    </a:solidFill>
                  </a:tcPr>
                </a:tc>
                <a:tc hMerge="1">
                  <a:txBody>
                    <a:bodyPr/>
                    <a:lstStyle/>
                    <a:p>
                      <a:pPr algn="ctr"/>
                      <a:endParaRPr lang="en-GB" dirty="0"/>
                    </a:p>
                  </a:txBody>
                  <a:tcPr>
                    <a:solidFill>
                      <a:srgbClr val="009900"/>
                    </a:solidFill>
                  </a:tcPr>
                </a:tc>
                <a:extLst>
                  <a:ext uri="{0D108BD9-81ED-4DB2-BD59-A6C34878D82A}">
                    <a16:rowId xmlns:a16="http://schemas.microsoft.com/office/drawing/2014/main" val="2073248462"/>
                  </a:ext>
                </a:extLst>
              </a:tr>
              <a:tr h="356984">
                <a:tc>
                  <a:txBody>
                    <a:bodyPr/>
                    <a:lstStyle/>
                    <a:p>
                      <a:pPr algn="ctr"/>
                      <a:r>
                        <a:rPr lang="en-GB" sz="2000" b="1" dirty="0">
                          <a:solidFill>
                            <a:schemeClr val="bg1"/>
                          </a:solidFill>
                        </a:rPr>
                        <a:t>3GF</a:t>
                      </a:r>
                    </a:p>
                    <a:p>
                      <a:pPr algn="ctr"/>
                      <a:r>
                        <a:rPr lang="en-GB" sz="2000" b="1" dirty="0">
                          <a:solidFill>
                            <a:schemeClr val="bg1"/>
                          </a:solidFill>
                        </a:rPr>
                        <a:t>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000" b="1" dirty="0">
                          <a:solidFill>
                            <a:schemeClr val="bg1"/>
                          </a:solidFill>
                        </a:rPr>
                        <a:t>4D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000" b="1" dirty="0">
                          <a:solidFill>
                            <a:schemeClr val="bg1"/>
                          </a:solidFill>
                        </a:rPr>
                        <a:t>4H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990609939"/>
                  </a:ext>
                </a:extLst>
              </a:tr>
              <a:tr h="370840">
                <a:tc>
                  <a:txBody>
                    <a:bodyPr/>
                    <a:lstStyle/>
                    <a:p>
                      <a:r>
                        <a:rPr lang="en-GB" sz="2800" dirty="0"/>
                        <a:t>February/March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June/July</a:t>
                      </a:r>
                    </a:p>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2800" dirty="0"/>
                        <a:t>January/February</a:t>
                      </a:r>
                    </a:p>
                    <a:p>
                      <a:r>
                        <a:rPr lang="en-GB" sz="2800" dirty="0"/>
                        <a:t>June/July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30590"/>
                  </a:ext>
                </a:extLst>
              </a:tr>
              <a:tr h="370840">
                <a:tc gridSpan="3">
                  <a:txBody>
                    <a:bodyPr/>
                    <a:lstStyle/>
                    <a:p>
                      <a:r>
                        <a:rPr lang="en-GB" sz="2400" b="1" dirty="0">
                          <a:solidFill>
                            <a:schemeClr val="bg1"/>
                          </a:solidFill>
                        </a:rPr>
                        <a:t>Key information about Forest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371160"/>
                  </a:ext>
                </a:extLst>
              </a:tr>
              <a:tr h="370840">
                <a:tc gridSpan="3">
                  <a:txBody>
                    <a:bodyPr/>
                    <a:lstStyle/>
                    <a:p>
                      <a:r>
                        <a:rPr lang="en-GB" sz="3600" dirty="0"/>
                        <a:t>Waterproofs</a:t>
                      </a:r>
                    </a:p>
                    <a:p>
                      <a:r>
                        <a:rPr lang="en-GB" sz="3600" dirty="0"/>
                        <a:t>Change of clothes</a:t>
                      </a:r>
                    </a:p>
                    <a:p>
                      <a:r>
                        <a:rPr lang="en-GB" sz="3600" dirty="0"/>
                        <a:t>Wellies</a:t>
                      </a:r>
                    </a:p>
                    <a:p>
                      <a:r>
                        <a:rPr lang="en-GB" sz="3600" dirty="0"/>
                        <a:t>Warm clothes (hats, gloves, scarf)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5217621"/>
                  </a:ext>
                </a:extLst>
              </a:tr>
            </a:tbl>
          </a:graphicData>
        </a:graphic>
      </p:graphicFrame>
    </p:spTree>
    <p:extLst>
      <p:ext uri="{BB962C8B-B14F-4D97-AF65-F5344CB8AC3E}">
        <p14:creationId xmlns:p14="http://schemas.microsoft.com/office/powerpoint/2010/main" val="339430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26-4C82-F142-AEE5-050BBA08C624}"/>
              </a:ext>
            </a:extLst>
          </p:cNvPr>
          <p:cNvSpPr>
            <a:spLocks noGrp="1"/>
          </p:cNvSpPr>
          <p:nvPr>
            <p:ph type="title"/>
          </p:nvPr>
        </p:nvSpPr>
        <p:spPr>
          <a:xfrm>
            <a:off x="457200" y="0"/>
            <a:ext cx="8229600" cy="922114"/>
          </a:xfrm>
        </p:spPr>
        <p:txBody>
          <a:bodyPr/>
          <a:lstStyle/>
          <a:p>
            <a:r>
              <a:rPr lang="en-US" b="1" dirty="0">
                <a:solidFill>
                  <a:schemeClr val="bg1"/>
                </a:solidFill>
              </a:rPr>
              <a:t>Stationery</a:t>
            </a:r>
          </a:p>
        </p:txBody>
      </p:sp>
      <p:pic>
        <p:nvPicPr>
          <p:cNvPr id="4" name="Content Placeholder 3">
            <a:extLst>
              <a:ext uri="{FF2B5EF4-FFF2-40B4-BE49-F238E27FC236}">
                <a16:creationId xmlns:a16="http://schemas.microsoft.com/office/drawing/2014/main" id="{170ED91B-BC45-F640-B05D-E0B59C10906A}"/>
              </a:ext>
            </a:extLst>
          </p:cNvPr>
          <p:cNvPicPr>
            <a:picLocks noGrp="1" noChangeAspect="1"/>
          </p:cNvPicPr>
          <p:nvPr>
            <p:ph idx="1"/>
          </p:nvPr>
        </p:nvPicPr>
        <p:blipFill>
          <a:blip r:embed="rId3"/>
          <a:stretch>
            <a:fillRect/>
          </a:stretch>
        </p:blipFill>
        <p:spPr>
          <a:xfrm>
            <a:off x="6516216" y="2339752"/>
            <a:ext cx="2232248" cy="1594463"/>
          </a:xfrm>
          <a:prstGeom prst="rect">
            <a:avLst/>
          </a:prstGeom>
        </p:spPr>
      </p:pic>
      <p:sp>
        <p:nvSpPr>
          <p:cNvPr id="10" name="TextBox 9">
            <a:extLst>
              <a:ext uri="{FF2B5EF4-FFF2-40B4-BE49-F238E27FC236}">
                <a16:creationId xmlns:a16="http://schemas.microsoft.com/office/drawing/2014/main" id="{D1C5342D-4A4A-1F4B-9C36-1873102D7BEE}"/>
              </a:ext>
            </a:extLst>
          </p:cNvPr>
          <p:cNvSpPr txBox="1"/>
          <p:nvPr/>
        </p:nvSpPr>
        <p:spPr>
          <a:xfrm>
            <a:off x="264075" y="1007081"/>
            <a:ext cx="8729254" cy="5878532"/>
          </a:xfrm>
          <a:prstGeom prst="rect">
            <a:avLst/>
          </a:prstGeom>
          <a:noFill/>
        </p:spPr>
        <p:txBody>
          <a:bodyPr wrap="square" rtlCol="0">
            <a:spAutoFit/>
          </a:bodyPr>
          <a:lstStyle/>
          <a:p>
            <a:pPr marL="457200" indent="-457200">
              <a:buFont typeface="Arial" panose="020B0604020202020204" pitchFamily="34" charset="0"/>
              <a:buChar char="•"/>
            </a:pPr>
            <a:r>
              <a:rPr lang="en-US" sz="2800" dirty="0"/>
              <a:t>Handwriting pen</a:t>
            </a:r>
          </a:p>
          <a:p>
            <a:pPr marL="457200" indent="-457200">
              <a:buFont typeface="Arial" panose="020B0604020202020204" pitchFamily="34" charset="0"/>
              <a:buChar char="•"/>
            </a:pPr>
            <a:r>
              <a:rPr lang="en-US" sz="2800" dirty="0"/>
              <a:t>Pencils </a:t>
            </a:r>
          </a:p>
          <a:p>
            <a:pPr marL="457200" indent="-457200">
              <a:buFont typeface="Arial" panose="020B0604020202020204" pitchFamily="34" charset="0"/>
              <a:buChar char="•"/>
            </a:pPr>
            <a:r>
              <a:rPr lang="en-US" sz="2800" dirty="0"/>
              <a:t>Purple pen</a:t>
            </a:r>
          </a:p>
          <a:p>
            <a:pPr marL="457200" indent="-457200">
              <a:buFont typeface="Arial" panose="020B0604020202020204" pitchFamily="34" charset="0"/>
              <a:buChar char="•"/>
            </a:pPr>
            <a:r>
              <a:rPr lang="en-US" sz="2800" dirty="0"/>
              <a:t>Pencil sharpener</a:t>
            </a:r>
          </a:p>
          <a:p>
            <a:pPr marL="457200" indent="-457200">
              <a:buFont typeface="Arial" panose="020B0604020202020204" pitchFamily="34" charset="0"/>
              <a:buChar char="•"/>
            </a:pPr>
            <a:r>
              <a:rPr lang="en-US" sz="2800" dirty="0"/>
              <a:t>Whiteboard pen</a:t>
            </a:r>
          </a:p>
          <a:p>
            <a:pPr marL="457200" indent="-457200">
              <a:buFont typeface="Arial" panose="020B0604020202020204" pitchFamily="34" charset="0"/>
              <a:buChar char="•"/>
            </a:pPr>
            <a:r>
              <a:rPr lang="en-US" sz="2800" dirty="0"/>
              <a:t>Glue stick</a:t>
            </a:r>
          </a:p>
          <a:p>
            <a:pPr marL="457200" indent="-457200">
              <a:buFont typeface="Arial" panose="020B0604020202020204" pitchFamily="34" charset="0"/>
              <a:buChar char="•"/>
            </a:pPr>
            <a:r>
              <a:rPr lang="en-US" sz="2800" dirty="0"/>
              <a:t>Eraser</a:t>
            </a:r>
          </a:p>
          <a:p>
            <a:pPr marL="457200" indent="-457200">
              <a:buFont typeface="Arial" panose="020B0604020202020204" pitchFamily="34" charset="0"/>
              <a:buChar char="•"/>
            </a:pPr>
            <a:r>
              <a:rPr lang="en-US" sz="2800" dirty="0"/>
              <a:t>Coloured pencils</a:t>
            </a:r>
          </a:p>
          <a:p>
            <a:pPr marL="457200" indent="-457200">
              <a:buFont typeface="Arial" panose="020B0604020202020204" pitchFamily="34" charset="0"/>
              <a:buChar char="•"/>
            </a:pPr>
            <a:r>
              <a:rPr lang="en-US" sz="2800" dirty="0"/>
              <a:t>Solid 30 cm ruler</a:t>
            </a:r>
          </a:p>
          <a:p>
            <a:pPr marL="457200" indent="-457200">
              <a:buFont typeface="Arial" panose="020B0604020202020204" pitchFamily="34" charset="0"/>
              <a:buChar char="•"/>
            </a:pPr>
            <a:endParaRPr lang="en-US" sz="2800" b="1" dirty="0"/>
          </a:p>
          <a:p>
            <a:r>
              <a:rPr lang="en-US" sz="2800" b="1" dirty="0"/>
              <a:t>All items to be clearly labelled</a:t>
            </a:r>
          </a:p>
          <a:p>
            <a:endParaRPr lang="en-US" sz="2000" dirty="0"/>
          </a:p>
          <a:p>
            <a:r>
              <a:rPr lang="en-US" sz="2400" dirty="0"/>
              <a:t>Pencil cases should be small enough to fit inside their tray </a:t>
            </a:r>
          </a:p>
          <a:p>
            <a:r>
              <a:rPr lang="en-US" sz="2400" dirty="0"/>
              <a:t>(no Smiggle pencil cases please).</a:t>
            </a:r>
          </a:p>
        </p:txBody>
      </p:sp>
      <p:pic>
        <p:nvPicPr>
          <p:cNvPr id="2052" name="Picture 4" descr="Office stationery by Leston Stationery Ltd">
            <a:extLst>
              <a:ext uri="{FF2B5EF4-FFF2-40B4-BE49-F238E27FC236}">
                <a16:creationId xmlns:a16="http://schemas.microsoft.com/office/drawing/2014/main" id="{4E81BBDC-6E0C-4113-B963-7D26B0732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1121627"/>
            <a:ext cx="3731860" cy="30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3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3AFDD7D-C176-4CCB-ADDD-ED77D2FE85E9}"/>
              </a:ext>
            </a:extLst>
          </p:cNvPr>
          <p:cNvGrpSpPr>
            <a:grpSpLocks/>
          </p:cNvGrpSpPr>
          <p:nvPr/>
        </p:nvGrpSpPr>
        <p:grpSpPr bwMode="auto">
          <a:xfrm>
            <a:off x="-890584" y="-1392238"/>
            <a:ext cx="9855075" cy="9475788"/>
            <a:chOff x="108755025" y="109292325"/>
            <a:chExt cx="4341442" cy="1771650"/>
          </a:xfrm>
        </p:grpSpPr>
        <p:sp>
          <p:nvSpPr>
            <p:cNvPr id="3" name="Rectangle 3" hidden="1">
              <a:extLst>
                <a:ext uri="{FF2B5EF4-FFF2-40B4-BE49-F238E27FC236}">
                  <a16:creationId xmlns:a16="http://schemas.microsoft.com/office/drawing/2014/main" id="{98F7175E-4734-47F4-86B9-50FA2B75E013}"/>
                </a:ext>
              </a:extLst>
            </p:cNvPr>
            <p:cNvSpPr>
              <a:spLocks noChangeArrowheads="1"/>
            </p:cNvSpPr>
            <p:nvPr/>
          </p:nvSpPr>
          <p:spPr bwMode="auto">
            <a:xfrm>
              <a:off x="108755025" y="109292325"/>
              <a:ext cx="2857500" cy="1771650"/>
            </a:xfrm>
            <a:prstGeom prst="rect">
              <a:avLst/>
            </a:prstGeom>
            <a:solidFill>
              <a:srgbClr val="FFCC00"/>
            </a:solidFill>
            <a:ln w="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Rectangle 4">
              <a:extLst>
                <a:ext uri="{FF2B5EF4-FFF2-40B4-BE49-F238E27FC236}">
                  <a16:creationId xmlns:a16="http://schemas.microsoft.com/office/drawing/2014/main" id="{24B106AB-64C7-4C6E-AF9D-824FB1091F14}"/>
                </a:ext>
              </a:extLst>
            </p:cNvPr>
            <p:cNvSpPr>
              <a:spLocks noChangeArrowheads="1"/>
            </p:cNvSpPr>
            <p:nvPr/>
          </p:nvSpPr>
          <p:spPr bwMode="auto">
            <a:xfrm>
              <a:off x="110971120" y="109601358"/>
              <a:ext cx="2125347" cy="1211675"/>
            </a:xfrm>
            <a:prstGeom prst="rect">
              <a:avLst/>
            </a:prstGeom>
            <a:solidFill>
              <a:srgbClr val="CCFFCC"/>
            </a:solidFill>
            <a:ln w="101600" algn="ctr">
              <a:solidFill>
                <a:srgbClr val="444D26"/>
              </a:solidFill>
              <a:miter lim="800000"/>
              <a:headEnd/>
              <a:tailEnd/>
            </a:ln>
            <a:effectLst/>
            <a:extLs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182880" tIns="91440" rIns="182880" bIns="91440" numCol="1" anchor="t" anchorCtr="0" compatLnSpc="1">
              <a:prstTxWarp prst="textNoShape">
                <a:avLst/>
              </a:prstTxWarp>
            </a:bodyPr>
            <a:lstStyle/>
            <a:p>
              <a:pPr marL="0" marR="0" lvl="0" indent="0" algn="ctr" defTabSz="914400" rtl="0" eaLnBrk="0" fontAlgn="base" latinLnBrk="0" hangingPunct="0">
                <a:lnSpc>
                  <a:spcPct val="100000"/>
                </a:lnSpc>
                <a:spcBef>
                  <a:spcPts val="1000"/>
                </a:spcBef>
                <a:spcAft>
                  <a:spcPct val="0"/>
                </a:spcAft>
                <a:buClrTx/>
                <a:buSzTx/>
                <a:buFontTx/>
                <a:buNone/>
                <a:tabLst/>
              </a:pPr>
              <a:endParaRPr kumimoji="0" lang="en-GB" altLang="en-US" sz="1800" b="1" i="0" u="none" strike="noStrike" cap="none" normalizeH="0" baseline="0" dirty="0">
                <a:ln>
                  <a:noFill/>
                </a:ln>
                <a:solidFill>
                  <a:srgbClr val="CC0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CC0000"/>
                  </a:solidFill>
                  <a:effectLst/>
                  <a:latin typeface="Calibri" panose="020F0502020204030204" pitchFamily="34" charset="0"/>
                </a:rPr>
                <a:t>WRITING PENCIL: 60p</a:t>
              </a:r>
              <a:endParaRPr kumimoji="0" lang="en-GB" altLang="en-US" sz="2000" b="0" i="0" u="none" strike="noStrike" cap="none" normalizeH="0" baseline="0" dirty="0">
                <a:ln>
                  <a:noFill/>
                </a:ln>
                <a:solidFill>
                  <a:srgbClr val="FFC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FFC000"/>
                  </a:solidFill>
                  <a:effectLst/>
                  <a:latin typeface="Calibri" panose="020F0502020204030204" pitchFamily="34" charset="0"/>
                </a:rPr>
                <a:t>HANDWRITING PEN: £1</a:t>
              </a:r>
              <a:endParaRPr kumimoji="0" lang="en-GB" altLang="en-US" sz="2000" b="0" i="0" u="none" strike="noStrike" cap="none" normalizeH="0" baseline="0" dirty="0">
                <a:ln>
                  <a:noFill/>
                </a:ln>
                <a:solidFill>
                  <a:srgbClr val="203864"/>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203864"/>
                  </a:solidFill>
                  <a:effectLst/>
                  <a:latin typeface="Calibri" panose="020F0502020204030204" pitchFamily="34" charset="0"/>
                </a:rPr>
                <a:t>30CM RULER: 50p</a:t>
              </a:r>
              <a:endParaRPr kumimoji="0" lang="en-GB" altLang="en-US" sz="2000" b="0" i="0" u="none" strike="noStrike" cap="none" normalizeH="0" baseline="0" dirty="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030A0"/>
                  </a:solidFill>
                  <a:effectLst/>
                  <a:latin typeface="Calibri" panose="020F0502020204030204" pitchFamily="34" charset="0"/>
                </a:rPr>
                <a:t>PURPLE PEN: 80p</a:t>
              </a:r>
              <a:endParaRPr kumimoji="0" lang="en-GB" altLang="en-US" sz="2000" b="0" i="0" u="none" strike="noStrike" cap="none" normalizeH="0" baseline="0" dirty="0">
                <a:ln>
                  <a:noFill/>
                </a:ln>
                <a:solidFill>
                  <a:srgbClr val="0099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9900"/>
                  </a:solidFill>
                  <a:effectLst/>
                  <a:latin typeface="Calibri" panose="020F0502020204030204" pitchFamily="34" charset="0"/>
                </a:rPr>
                <a:t>ERASER: 30p</a:t>
              </a:r>
              <a:endParaRPr kumimoji="0" lang="en-GB" altLang="en-US" sz="2000" b="0" i="0" u="none" strike="noStrike" cap="none" normalizeH="0" baseline="0" dirty="0">
                <a:ln>
                  <a:noFill/>
                </a:ln>
                <a:solidFill>
                  <a:srgbClr val="767171"/>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67171"/>
                  </a:solidFill>
                  <a:effectLst/>
                  <a:latin typeface="Calibri" panose="020F0502020204030204" pitchFamily="34" charset="0"/>
                </a:rPr>
                <a:t>BASIC SHARPENER: 30p</a:t>
              </a:r>
              <a:endParaRPr kumimoji="0" lang="en-GB" altLang="en-US" sz="2000" b="0" i="0" u="none" strike="noStrike" cap="none" normalizeH="0" baseline="0" dirty="0">
                <a:ln>
                  <a:noFill/>
                </a:ln>
                <a:solidFill>
                  <a:srgbClr val="BF9000"/>
                </a:solidFill>
                <a:effectLst/>
                <a:latin typeface="Calibri" panose="020F0502020204030204" pitchFamily="34" charset="0"/>
              </a:endParaRPr>
            </a:p>
            <a:p>
              <a:pPr marL="0" marR="0" lvl="0" indent="0" algn="ctr" defTabSz="914400" rtl="0" eaLnBrk="0" fontAlgn="base" latinLnBrk="0" hangingPunct="0">
                <a:spcBef>
                  <a:spcPts val="1000"/>
                </a:spcBef>
                <a:spcAft>
                  <a:spcPct val="0"/>
                </a:spcAft>
                <a:buClrTx/>
                <a:buSzTx/>
                <a:buFontTx/>
                <a:buNone/>
                <a:tabLst/>
              </a:pPr>
              <a:r>
                <a:rPr kumimoji="0" lang="en-GB" altLang="en-US" sz="2000" b="1" i="0" u="none" strike="noStrike" cap="none" normalizeH="0" baseline="0" dirty="0">
                  <a:ln>
                    <a:noFill/>
                  </a:ln>
                  <a:solidFill>
                    <a:srgbClr val="BF9000"/>
                  </a:solidFill>
                  <a:effectLst/>
                  <a:latin typeface="Calibri" panose="020F0502020204030204" pitchFamily="34" charset="0"/>
                </a:rPr>
                <a:t>SHARPENER WITH CONTAINER FOR SHARPENINGS: 70p</a:t>
              </a: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2000" b="1" i="0" u="none" strike="noStrike" cap="none" normalizeH="0" baseline="0" dirty="0">
                  <a:ln>
                    <a:noFill/>
                  </a:ln>
                  <a:solidFill>
                    <a:srgbClr val="002060"/>
                  </a:solidFill>
                  <a:effectLst/>
                  <a:latin typeface="Calibri" panose="020F0502020204030204" pitchFamily="34" charset="0"/>
                </a:rPr>
                <a:t>GLUE STICK (Pritt): £1.50</a:t>
              </a:r>
              <a:endParaRPr kumimoji="0" lang="en-GB" altLang="en-US" sz="2000" b="0"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B0F0"/>
                  </a:solidFill>
                  <a:effectLst/>
                  <a:latin typeface="Calibri" panose="020F0502020204030204" pitchFamily="34" charset="0"/>
                </a:rPr>
                <a:t>DRY WIPE MARKER: 70p</a:t>
              </a:r>
              <a:endParaRPr kumimoji="0" lang="en-GB" altLang="en-US" sz="2000" b="1" i="0" u="none" strike="noStrike" cap="none" normalizeH="0" baseline="0" dirty="0">
                <a:ln>
                  <a:noFill/>
                </a:ln>
                <a:solidFill>
                  <a:srgbClr val="000000"/>
                </a:solidFill>
                <a:effectLst/>
                <a:latin typeface="Gabriola" panose="04040605051002020D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1" u="none" strike="noStrike" cap="none" normalizeH="0" baseline="0" dirty="0">
                <a:ln>
                  <a:noFill/>
                </a:ln>
                <a:solidFill>
                  <a:srgbClr val="444D26"/>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6150" name="Picture 6" descr="A4 SIZE &amp;#39;COME IN&amp;#39; OPEN &amp;amp; CLOSED SIGN, SHOP WINDOW DOOR - red color | eBay">
            <a:extLst>
              <a:ext uri="{FF2B5EF4-FFF2-40B4-BE49-F238E27FC236}">
                <a16:creationId xmlns:a16="http://schemas.microsoft.com/office/drawing/2014/main" id="{5890C5CE-8880-4330-BF1B-F430B814F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9" y="188640"/>
            <a:ext cx="3672411" cy="2599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1AEACC-8E38-47D8-B3B6-2F7122C6CC65}"/>
              </a:ext>
            </a:extLst>
          </p:cNvPr>
          <p:cNvSpPr txBox="1"/>
          <p:nvPr/>
        </p:nvSpPr>
        <p:spPr>
          <a:xfrm>
            <a:off x="323525" y="3717032"/>
            <a:ext cx="3672411" cy="1200329"/>
          </a:xfrm>
          <a:prstGeom prst="rect">
            <a:avLst/>
          </a:prstGeom>
          <a:noFill/>
        </p:spPr>
        <p:txBody>
          <a:bodyPr wrap="square" rtlCol="0">
            <a:spAutoFit/>
          </a:bodyPr>
          <a:lstStyle/>
          <a:p>
            <a:r>
              <a:rPr lang="en-GB" sz="2400" dirty="0"/>
              <a:t>Stationery Shop is open every morning at </a:t>
            </a:r>
          </a:p>
          <a:p>
            <a:r>
              <a:rPr lang="en-GB" sz="2400" dirty="0"/>
              <a:t>Key Stage 1 Hall Door</a:t>
            </a:r>
          </a:p>
        </p:txBody>
      </p:sp>
    </p:spTree>
    <p:extLst>
      <p:ext uri="{BB962C8B-B14F-4D97-AF65-F5344CB8AC3E}">
        <p14:creationId xmlns:p14="http://schemas.microsoft.com/office/powerpoint/2010/main" val="34228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solidFill>
                  <a:schemeClr val="bg1"/>
                </a:solidFill>
              </a:rPr>
              <a:t>End of day procedures</a:t>
            </a:r>
            <a:endParaRPr lang="en-GB" dirty="0">
              <a:solidFill>
                <a:schemeClr val="bg1"/>
              </a:solidFill>
            </a:endParaRPr>
          </a:p>
        </p:txBody>
      </p:sp>
      <p:sp>
        <p:nvSpPr>
          <p:cNvPr id="3" name="Content Placeholder 2"/>
          <p:cNvSpPr>
            <a:spLocks noGrp="1"/>
          </p:cNvSpPr>
          <p:nvPr>
            <p:ph idx="1"/>
          </p:nvPr>
        </p:nvSpPr>
        <p:spPr>
          <a:xfrm>
            <a:off x="143508" y="1340768"/>
            <a:ext cx="8856984" cy="4525963"/>
          </a:xfrm>
        </p:spPr>
        <p:txBody>
          <a:bodyPr>
            <a:normAutofit/>
          </a:bodyPr>
          <a:lstStyle/>
          <a:p>
            <a:r>
              <a:rPr lang="en-US" u="sng" dirty="0"/>
              <a:t>Passwords </a:t>
            </a:r>
            <a:r>
              <a:rPr lang="en-US" dirty="0"/>
              <a:t>to be confirmed with new class teacher – important for other people collecting your child.</a:t>
            </a:r>
            <a:endParaRPr lang="en-US" sz="1200" dirty="0"/>
          </a:p>
          <a:p>
            <a:pPr marL="0" indent="0">
              <a:buNone/>
            </a:pPr>
            <a:endParaRPr lang="en-US" dirty="0"/>
          </a:p>
          <a:p>
            <a:r>
              <a:rPr lang="en-US" dirty="0"/>
              <a:t>Contact details regularly updated</a:t>
            </a:r>
            <a:r>
              <a:rPr lang="en-GB" dirty="0"/>
              <a:t> via the school office. </a:t>
            </a:r>
          </a:p>
          <a:p>
            <a:endParaRPr lang="en-US" dirty="0"/>
          </a:p>
          <a:p>
            <a:r>
              <a:rPr lang="en-US" dirty="0"/>
              <a:t>Children will only be released to those over the age of 16 (Years Reception – Year 4). </a:t>
            </a:r>
          </a:p>
          <a:p>
            <a:pPr marL="0" indent="0">
              <a:buNone/>
            </a:pPr>
            <a:endParaRPr lang="en-US" dirty="0"/>
          </a:p>
        </p:txBody>
      </p:sp>
    </p:spTree>
    <p:extLst>
      <p:ext uri="{BB962C8B-B14F-4D97-AF65-F5344CB8AC3E}">
        <p14:creationId xmlns:p14="http://schemas.microsoft.com/office/powerpoint/2010/main" val="28629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332656"/>
            <a:ext cx="8424936" cy="619268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683568" y="1395447"/>
            <a:ext cx="6912768" cy="4493538"/>
          </a:xfrm>
          <a:prstGeom prst="rect">
            <a:avLst/>
          </a:prstGeom>
        </p:spPr>
        <p:txBody>
          <a:bodyPr wrap="square">
            <a:spAutoFit/>
          </a:bodyPr>
          <a:lstStyle/>
          <a:p>
            <a:pPr defTabSz="257175">
              <a:defRPr/>
            </a:pPr>
            <a:r>
              <a:rPr lang="en-GB" sz="2600" b="1" dirty="0">
                <a:solidFill>
                  <a:schemeClr val="bg1"/>
                </a:solidFill>
                <a:latin typeface="Calibri" panose="020F0502020204030204" pitchFamily="34" charset="0"/>
              </a:rPr>
              <a:t>Our School Prayer </a:t>
            </a:r>
            <a:endParaRPr lang="en-GB" sz="2600" dirty="0">
              <a:solidFill>
                <a:schemeClr val="bg1"/>
              </a:solidFill>
              <a:latin typeface="Calibri" panose="020F0502020204030204" pitchFamily="34" charset="0"/>
            </a:endParaRP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Joseph’s is our school. </a:t>
            </a:r>
          </a:p>
          <a:p>
            <a:pPr defTabSz="257175">
              <a:defRPr/>
            </a:pPr>
            <a:r>
              <a:rPr lang="en-GB" sz="2600" b="1" dirty="0">
                <a:solidFill>
                  <a:schemeClr val="bg1"/>
                </a:solidFill>
                <a:latin typeface="Calibri" panose="020F0502020204030204" pitchFamily="34" charset="0"/>
              </a:rPr>
              <a:t>T</a:t>
            </a:r>
            <a:r>
              <a:rPr lang="en-GB" sz="2600" dirty="0">
                <a:solidFill>
                  <a:schemeClr val="bg1"/>
                </a:solidFill>
                <a:latin typeface="Calibri" panose="020F0502020204030204" pitchFamily="34" charset="0"/>
              </a:rPr>
              <a:t>each us Lord, to Love, Learn and Grow together.</a:t>
            </a:r>
          </a:p>
          <a:p>
            <a:pPr defTabSz="257175">
              <a:defRPr/>
            </a:pPr>
            <a:r>
              <a:rPr lang="en-GB" sz="2600" b="1" dirty="0">
                <a:solidFill>
                  <a:schemeClr val="bg1"/>
                </a:solidFill>
                <a:latin typeface="Calibri" panose="020F0502020204030204" pitchFamily="34" charset="0"/>
              </a:rPr>
              <a:t>J</a:t>
            </a:r>
            <a:r>
              <a:rPr lang="en-GB" sz="2600" dirty="0">
                <a:solidFill>
                  <a:schemeClr val="bg1"/>
                </a:solidFill>
                <a:latin typeface="Calibri" panose="020F0502020204030204" pitchFamily="34" charset="0"/>
              </a:rPr>
              <a:t>ust as you guided your beloved son, Jesus. </a:t>
            </a:r>
          </a:p>
          <a:p>
            <a:pPr defTabSz="257175">
              <a:defRPr/>
            </a:pPr>
            <a:r>
              <a:rPr lang="en-GB" sz="2600" b="1" dirty="0">
                <a:solidFill>
                  <a:schemeClr val="bg1"/>
                </a:solidFill>
                <a:latin typeface="Calibri" panose="020F0502020204030204" pitchFamily="34" charset="0"/>
              </a:rPr>
              <a:t>O</a:t>
            </a:r>
            <a:r>
              <a:rPr lang="en-GB" sz="2600" dirty="0">
                <a:solidFill>
                  <a:schemeClr val="bg1"/>
                </a:solidFill>
                <a:latin typeface="Calibri" panose="020F0502020204030204" pitchFamily="34" charset="0"/>
              </a:rPr>
              <a:t>pen our hearts to your plans for us and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how us your path to follow. </a:t>
            </a:r>
          </a:p>
          <a:p>
            <a:pPr defTabSz="257175">
              <a:defRPr/>
            </a:pPr>
            <a:r>
              <a:rPr lang="en-GB" sz="2600" b="1" dirty="0">
                <a:solidFill>
                  <a:schemeClr val="bg1"/>
                </a:solidFill>
                <a:latin typeface="Calibri" panose="020F0502020204030204" pitchFamily="34" charset="0"/>
              </a:rPr>
              <a:t>E</a:t>
            </a:r>
            <a:r>
              <a:rPr lang="en-GB" sz="2600" dirty="0">
                <a:solidFill>
                  <a:schemeClr val="bg1"/>
                </a:solidFill>
                <a:latin typeface="Calibri" panose="020F0502020204030204" pitchFamily="34" charset="0"/>
              </a:rPr>
              <a:t>ach day, help us to feel your presence among us, </a:t>
            </a:r>
          </a:p>
          <a:p>
            <a:pPr defTabSz="257175">
              <a:defRPr/>
            </a:pPr>
            <a:r>
              <a:rPr lang="en-GB" sz="2600" b="1" dirty="0">
                <a:solidFill>
                  <a:schemeClr val="bg1"/>
                </a:solidFill>
                <a:latin typeface="Calibri" panose="020F0502020204030204" pitchFamily="34" charset="0"/>
              </a:rPr>
              <a:t>P</a:t>
            </a:r>
            <a:r>
              <a:rPr lang="en-GB" sz="2600" dirty="0">
                <a:solidFill>
                  <a:schemeClr val="bg1"/>
                </a:solidFill>
                <a:latin typeface="Calibri" panose="020F0502020204030204" pitchFamily="34" charset="0"/>
              </a:rPr>
              <a:t>rotecting us on our journey. </a:t>
            </a:r>
          </a:p>
          <a:p>
            <a:pPr defTabSz="257175">
              <a:defRPr/>
            </a:pPr>
            <a:r>
              <a:rPr lang="en-GB" sz="2600" b="1" dirty="0">
                <a:solidFill>
                  <a:schemeClr val="bg1"/>
                </a:solidFill>
                <a:latin typeface="Calibri" panose="020F0502020204030204" pitchFamily="34" charset="0"/>
              </a:rPr>
              <a:t>H</a:t>
            </a:r>
            <a:r>
              <a:rPr lang="en-GB" sz="2600" dirty="0">
                <a:solidFill>
                  <a:schemeClr val="bg1"/>
                </a:solidFill>
                <a:latin typeface="Calibri" panose="020F0502020204030204" pitchFamily="34" charset="0"/>
              </a:rPr>
              <a:t>oly Spirit be with us.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 pray for us. </a:t>
            </a:r>
          </a:p>
          <a:p>
            <a:pPr defTabSz="257175">
              <a:defRPr/>
            </a:pPr>
            <a:r>
              <a:rPr lang="en-GB" sz="2600" dirty="0">
                <a:solidFill>
                  <a:schemeClr val="bg1"/>
                </a:solidFill>
                <a:latin typeface="Calibri" panose="020F0502020204030204" pitchFamily="34" charset="0"/>
              </a:rPr>
              <a:t>Amen </a:t>
            </a:r>
            <a:endParaRPr lang="en-GB" sz="2600" dirty="0">
              <a:solidFill>
                <a:schemeClr val="bg1"/>
              </a:solidFill>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0232" y="548680"/>
            <a:ext cx="2127017" cy="2667105"/>
          </a:xfrm>
          <a:prstGeom prst="roundRect">
            <a:avLst>
              <a:gd name="adj" fmla="val 1113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855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D8A6A-451A-4B73-962E-8D134AB33867}"/>
              </a:ext>
            </a:extLst>
          </p:cNvPr>
          <p:cNvSpPr/>
          <p:nvPr/>
        </p:nvSpPr>
        <p:spPr>
          <a:xfrm>
            <a:off x="323528" y="260648"/>
            <a:ext cx="8136904" cy="707886"/>
          </a:xfrm>
          <a:prstGeom prst="rect">
            <a:avLst/>
          </a:prstGeom>
        </p:spPr>
        <p:txBody>
          <a:bodyPr wrap="square">
            <a:spAutoFit/>
          </a:bodyPr>
          <a:lstStyle/>
          <a:p>
            <a:r>
              <a:rPr lang="en-GB" sz="4000" b="1" dirty="0">
                <a:solidFill>
                  <a:schemeClr val="bg1"/>
                </a:solidFill>
              </a:rPr>
              <a:t>Key Information </a:t>
            </a:r>
          </a:p>
        </p:txBody>
      </p:sp>
      <p:sp>
        <p:nvSpPr>
          <p:cNvPr id="3" name="Rectangle 2">
            <a:extLst>
              <a:ext uri="{FF2B5EF4-FFF2-40B4-BE49-F238E27FC236}">
                <a16:creationId xmlns:a16="http://schemas.microsoft.com/office/drawing/2014/main" id="{34F55D8C-5E79-4118-92B9-3F47879610B6}"/>
              </a:ext>
            </a:extLst>
          </p:cNvPr>
          <p:cNvSpPr/>
          <p:nvPr/>
        </p:nvSpPr>
        <p:spPr>
          <a:xfrm>
            <a:off x="503548" y="1268760"/>
            <a:ext cx="8136904" cy="4278094"/>
          </a:xfrm>
          <a:prstGeom prst="rect">
            <a:avLst/>
          </a:prstGeom>
        </p:spPr>
        <p:txBody>
          <a:bodyPr wrap="square">
            <a:spAutoFit/>
          </a:bodyPr>
          <a:lstStyle/>
          <a:p>
            <a:endParaRPr lang="en-GB" sz="2000" dirty="0">
              <a:solidFill>
                <a:srgbClr val="FF0000"/>
              </a:solidFill>
            </a:endParaRPr>
          </a:p>
          <a:p>
            <a:pPr marL="457200" indent="-457200">
              <a:buFont typeface="Arial" pitchFamily="34" charset="0"/>
              <a:buChar char="•"/>
            </a:pPr>
            <a:r>
              <a:rPr lang="en-GB" sz="2800" dirty="0"/>
              <a:t>Label school uniform and PE kits (including bags).</a:t>
            </a:r>
          </a:p>
          <a:p>
            <a:pPr marL="457200" indent="-457200">
              <a:buFont typeface="Arial" pitchFamily="34" charset="0"/>
              <a:buChar char="•"/>
            </a:pPr>
            <a:r>
              <a:rPr lang="en-GB" sz="2800" dirty="0"/>
              <a:t>Appropriate clothing for the season (coat, sunhat etc.)</a:t>
            </a:r>
          </a:p>
          <a:p>
            <a:pPr marL="457200" indent="-457200">
              <a:buFont typeface="Arial" pitchFamily="34" charset="0"/>
              <a:buChar char="•"/>
            </a:pPr>
            <a:r>
              <a:rPr lang="en-GB" sz="2800" dirty="0"/>
              <a:t>Children in KS2 can bring fruit/veg for a break time snack. </a:t>
            </a:r>
          </a:p>
          <a:p>
            <a:pPr marL="457200" indent="-457200">
              <a:buFont typeface="Arial" pitchFamily="34" charset="0"/>
              <a:buChar char="•"/>
            </a:pPr>
            <a:r>
              <a:rPr lang="en-GB" sz="2800" dirty="0"/>
              <a:t>Water bottle (reusable/</a:t>
            </a:r>
            <a:r>
              <a:rPr lang="en-GB" sz="2800" b="1" dirty="0"/>
              <a:t>no juice</a:t>
            </a:r>
            <a:r>
              <a:rPr lang="en-GB" sz="2800" dirty="0"/>
              <a:t>). </a:t>
            </a:r>
          </a:p>
          <a:p>
            <a:pPr marL="457200" indent="-457200">
              <a:buFont typeface="Arial" pitchFamily="34" charset="0"/>
              <a:buChar char="•"/>
            </a:pPr>
            <a:r>
              <a:rPr lang="en-GB" sz="2800" dirty="0"/>
              <a:t>Year 4 – swimming. This will take place on a Wednesday afternoon during the Advent and Lent Terms. </a:t>
            </a:r>
          </a:p>
        </p:txBody>
      </p:sp>
    </p:spTree>
    <p:extLst>
      <p:ext uri="{BB962C8B-B14F-4D97-AF65-F5344CB8AC3E}">
        <p14:creationId xmlns:p14="http://schemas.microsoft.com/office/powerpoint/2010/main" val="253031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solidFill>
                  <a:schemeClr val="bg1"/>
                </a:solidFill>
                <a:latin typeface="Calibri" panose="020F0502020204030204" pitchFamily="34" charset="0"/>
                <a:cs typeface="Calibri" panose="020F0502020204030204" pitchFamily="34" charset="0"/>
              </a:rPr>
              <a:t>Working Together</a:t>
            </a:r>
          </a:p>
        </p:txBody>
      </p:sp>
      <p:sp>
        <p:nvSpPr>
          <p:cNvPr id="3" name="Content Placeholder 2"/>
          <p:cNvSpPr>
            <a:spLocks noGrp="1"/>
          </p:cNvSpPr>
          <p:nvPr>
            <p:ph idx="1"/>
          </p:nvPr>
        </p:nvSpPr>
        <p:spPr>
          <a:xfrm>
            <a:off x="457200" y="1600200"/>
            <a:ext cx="8229600" cy="4925144"/>
          </a:xfrm>
        </p:spPr>
        <p:txBody>
          <a:bodyPr>
            <a:normAutofit/>
          </a:bodyPr>
          <a:lstStyle/>
          <a:p>
            <a:r>
              <a:rPr lang="en-GB" dirty="0">
                <a:latin typeface="Calibri" panose="020F0502020204030204" pitchFamily="34" charset="0"/>
                <a:cs typeface="Calibri" panose="020F0502020204030204" pitchFamily="34" charset="0"/>
              </a:rPr>
              <a:t>Uniform/labelled</a:t>
            </a:r>
          </a:p>
          <a:p>
            <a:r>
              <a:rPr lang="en-GB" dirty="0">
                <a:latin typeface="Calibri" panose="020F0502020204030204" pitchFamily="34" charset="0"/>
                <a:cs typeface="Calibri" panose="020F0502020204030204" pitchFamily="34" charset="0"/>
              </a:rPr>
              <a:t>Reading daily</a:t>
            </a:r>
          </a:p>
          <a:p>
            <a:r>
              <a:rPr lang="en-GB" dirty="0">
                <a:latin typeface="Calibri" panose="020F0502020204030204" pitchFamily="34" charset="0"/>
                <a:cs typeface="Calibri" panose="020F0502020204030204" pitchFamily="34" charset="0"/>
              </a:rPr>
              <a:t>Providing PE kit (Year 3 on Tuesday/Year 4 Swimming on Wednesday)</a:t>
            </a:r>
          </a:p>
          <a:p>
            <a:r>
              <a:rPr lang="en-GB" dirty="0">
                <a:latin typeface="Calibri" panose="020F0502020204030204" pitchFamily="34" charset="0"/>
                <a:cs typeface="Calibri" panose="020F0502020204030204" pitchFamily="34" charset="0"/>
              </a:rPr>
              <a:t>Homework support</a:t>
            </a:r>
          </a:p>
          <a:p>
            <a:r>
              <a:rPr lang="en-GB" dirty="0">
                <a:latin typeface="Calibri" panose="020F0502020204030204" pitchFamily="34" charset="0"/>
                <a:cs typeface="Calibri" panose="020F0502020204030204" pitchFamily="34" charset="0"/>
              </a:rPr>
              <a:t>Support in school – volunteers</a:t>
            </a:r>
          </a:p>
        </p:txBody>
      </p:sp>
    </p:spTree>
    <p:extLst>
      <p:ext uri="{BB962C8B-B14F-4D97-AF65-F5344CB8AC3E}">
        <p14:creationId xmlns:p14="http://schemas.microsoft.com/office/powerpoint/2010/main" val="327761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C8B22-57C6-4275-86DE-CB34B8173F3A}"/>
              </a:ext>
            </a:extLst>
          </p:cNvPr>
          <p:cNvSpPr txBox="1"/>
          <p:nvPr/>
        </p:nvSpPr>
        <p:spPr>
          <a:xfrm>
            <a:off x="1907704" y="140888"/>
            <a:ext cx="59046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Communication with school</a:t>
            </a:r>
          </a:p>
        </p:txBody>
      </p:sp>
      <p:sp>
        <p:nvSpPr>
          <p:cNvPr id="3" name="Rectangle 2">
            <a:extLst>
              <a:ext uri="{FF2B5EF4-FFF2-40B4-BE49-F238E27FC236}">
                <a16:creationId xmlns:a16="http://schemas.microsoft.com/office/drawing/2014/main" id="{F8D82FF0-17D6-4785-BB63-F8B40355B238}"/>
              </a:ext>
            </a:extLst>
          </p:cNvPr>
          <p:cNvSpPr/>
          <p:nvPr/>
        </p:nvSpPr>
        <p:spPr>
          <a:xfrm>
            <a:off x="2591780" y="1017743"/>
            <a:ext cx="3600400" cy="72008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Class teacher</a:t>
            </a:r>
          </a:p>
        </p:txBody>
      </p:sp>
      <p:sp>
        <p:nvSpPr>
          <p:cNvPr id="4" name="Rectangle 3">
            <a:extLst>
              <a:ext uri="{FF2B5EF4-FFF2-40B4-BE49-F238E27FC236}">
                <a16:creationId xmlns:a16="http://schemas.microsoft.com/office/drawing/2014/main" id="{61B704E1-2F38-435F-A3BC-23B735CED22D}"/>
              </a:ext>
            </a:extLst>
          </p:cNvPr>
          <p:cNvSpPr/>
          <p:nvPr/>
        </p:nvSpPr>
        <p:spPr>
          <a:xfrm>
            <a:off x="190250" y="2140350"/>
            <a:ext cx="1740825"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EYFS</a:t>
            </a:r>
            <a:r>
              <a:rPr kumimoji="0" lang="en-GB" sz="2200" b="0" i="0" u="none" strike="noStrike" kern="1200" cap="none" spc="0" normalizeH="0" baseline="0" noProof="0" dirty="0">
                <a:ln>
                  <a:noFill/>
                </a:ln>
                <a:solidFill>
                  <a:prstClr val="white"/>
                </a:solidFill>
                <a:effectLst/>
                <a:uLnTx/>
                <a:uFillTx/>
                <a:latin typeface="Calibri"/>
                <a:ea typeface="+mn-ea"/>
                <a:cs typeface="+mn-cs"/>
              </a:rPr>
              <a:t>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Mrs Pugsley</a:t>
            </a:r>
          </a:p>
        </p:txBody>
      </p:sp>
      <p:sp>
        <p:nvSpPr>
          <p:cNvPr id="5" name="Rectangle 4">
            <a:extLst>
              <a:ext uri="{FF2B5EF4-FFF2-40B4-BE49-F238E27FC236}">
                <a16:creationId xmlns:a16="http://schemas.microsoft.com/office/drawing/2014/main" id="{DC607083-AD9F-4B72-8311-3277A0B94090}"/>
              </a:ext>
            </a:extLst>
          </p:cNvPr>
          <p:cNvSpPr/>
          <p:nvPr/>
        </p:nvSpPr>
        <p:spPr>
          <a:xfrm>
            <a:off x="2051721" y="2140350"/>
            <a:ext cx="1584176"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Years 1-2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Mrs Fallon </a:t>
            </a:r>
          </a:p>
        </p:txBody>
      </p:sp>
      <p:sp>
        <p:nvSpPr>
          <p:cNvPr id="7" name="Rectangle 6">
            <a:extLst>
              <a:ext uri="{FF2B5EF4-FFF2-40B4-BE49-F238E27FC236}">
                <a16:creationId xmlns:a16="http://schemas.microsoft.com/office/drawing/2014/main" id="{AA2918FD-EE60-4737-BB79-D3E609E975F1}"/>
              </a:ext>
            </a:extLst>
          </p:cNvPr>
          <p:cNvSpPr/>
          <p:nvPr/>
        </p:nvSpPr>
        <p:spPr>
          <a:xfrm>
            <a:off x="3756543" y="2140350"/>
            <a:ext cx="1584176"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Year 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Mrs Davies</a:t>
            </a:r>
          </a:p>
        </p:txBody>
      </p:sp>
      <p:sp>
        <p:nvSpPr>
          <p:cNvPr id="8" name="Rectangle 7">
            <a:extLst>
              <a:ext uri="{FF2B5EF4-FFF2-40B4-BE49-F238E27FC236}">
                <a16:creationId xmlns:a16="http://schemas.microsoft.com/office/drawing/2014/main" id="{A8B29322-CAE2-4CDA-A66F-DCF524D5387E}"/>
              </a:ext>
            </a:extLst>
          </p:cNvPr>
          <p:cNvSpPr/>
          <p:nvPr/>
        </p:nvSpPr>
        <p:spPr>
          <a:xfrm>
            <a:off x="94871" y="3789848"/>
            <a:ext cx="4248472" cy="1222395"/>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Assistant Headteacher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Mrs Ford (</a:t>
            </a:r>
            <a:r>
              <a:rPr kumimoji="0" lang="en-GB" sz="2400" b="0" i="0" u="none" strike="noStrike" kern="1200" cap="none" spc="0" normalizeH="0" baseline="0" noProof="0" dirty="0" err="1">
                <a:ln>
                  <a:noFill/>
                </a:ln>
                <a:solidFill>
                  <a:prstClr val="white"/>
                </a:solidFill>
                <a:effectLst/>
                <a:uLnTx/>
                <a:uFillTx/>
                <a:latin typeface="Calibri"/>
                <a:ea typeface="+mn-ea"/>
                <a:cs typeface="+mn-cs"/>
              </a:rPr>
              <a:t>SENCo</a:t>
            </a:r>
            <a:r>
              <a:rPr kumimoji="0" lang="en-GB" sz="2400" b="0" i="0" u="none" strike="noStrike" kern="1200" cap="none" spc="0" normalizeH="0" baseline="0" noProof="0" dirty="0">
                <a:ln>
                  <a:noFill/>
                </a:ln>
                <a:solidFill>
                  <a:prstClr val="white"/>
                </a:solidFill>
                <a:effectLst/>
                <a:uLnTx/>
                <a:uFillTx/>
                <a:latin typeface="Calibri"/>
                <a:ea typeface="+mn-ea"/>
                <a:cs typeface="+mn-cs"/>
              </a:rPr>
              <a:t>/Inclusion / Safeguarding) </a:t>
            </a:r>
          </a:p>
        </p:txBody>
      </p:sp>
      <p:sp>
        <p:nvSpPr>
          <p:cNvPr id="9" name="Rectangle 8">
            <a:extLst>
              <a:ext uri="{FF2B5EF4-FFF2-40B4-BE49-F238E27FC236}">
                <a16:creationId xmlns:a16="http://schemas.microsoft.com/office/drawing/2014/main" id="{B6AF53F4-CDBE-48FA-B60C-4DDD08ACF8E5}"/>
              </a:ext>
            </a:extLst>
          </p:cNvPr>
          <p:cNvSpPr/>
          <p:nvPr/>
        </p:nvSpPr>
        <p:spPr>
          <a:xfrm>
            <a:off x="4676338" y="3791673"/>
            <a:ext cx="4248472" cy="1220569"/>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Deputy Headteacher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Mrs O’Kane (Curriculum and Assessment / Behaviour) </a:t>
            </a:r>
          </a:p>
        </p:txBody>
      </p:sp>
      <p:sp>
        <p:nvSpPr>
          <p:cNvPr id="10" name="Rectangle 9">
            <a:extLst>
              <a:ext uri="{FF2B5EF4-FFF2-40B4-BE49-F238E27FC236}">
                <a16:creationId xmlns:a16="http://schemas.microsoft.com/office/drawing/2014/main" id="{1FD16225-40D3-47CB-9D96-93EFBD0417A1}"/>
              </a:ext>
            </a:extLst>
          </p:cNvPr>
          <p:cNvSpPr/>
          <p:nvPr/>
        </p:nvSpPr>
        <p:spPr>
          <a:xfrm>
            <a:off x="1766548" y="5453434"/>
            <a:ext cx="5400600" cy="1275849"/>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Mrs Lovegrove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Headteacher</a:t>
            </a:r>
          </a:p>
        </p:txBody>
      </p:sp>
      <p:sp>
        <p:nvSpPr>
          <p:cNvPr id="11" name="Rectangle 10">
            <a:extLst>
              <a:ext uri="{FF2B5EF4-FFF2-40B4-BE49-F238E27FC236}">
                <a16:creationId xmlns:a16="http://schemas.microsoft.com/office/drawing/2014/main" id="{DD7AF787-B353-45EE-A86B-AA60941EE83E}"/>
              </a:ext>
            </a:extLst>
          </p:cNvPr>
          <p:cNvSpPr/>
          <p:nvPr/>
        </p:nvSpPr>
        <p:spPr>
          <a:xfrm>
            <a:off x="5461365" y="2140388"/>
            <a:ext cx="1705783"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Years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Miss Whelan </a:t>
            </a:r>
          </a:p>
        </p:txBody>
      </p:sp>
      <p:sp>
        <p:nvSpPr>
          <p:cNvPr id="12" name="Rectangle 11">
            <a:extLst>
              <a:ext uri="{FF2B5EF4-FFF2-40B4-BE49-F238E27FC236}">
                <a16:creationId xmlns:a16="http://schemas.microsoft.com/office/drawing/2014/main" id="{36BA184D-4155-4A4C-97E6-978203D9B93E}"/>
              </a:ext>
            </a:extLst>
          </p:cNvPr>
          <p:cNvSpPr/>
          <p:nvPr/>
        </p:nvSpPr>
        <p:spPr>
          <a:xfrm>
            <a:off x="7287794" y="2140350"/>
            <a:ext cx="1705783"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prstClr val="white"/>
                </a:solidFill>
                <a:effectLst/>
                <a:uLnTx/>
                <a:uFillTx/>
                <a:latin typeface="Calibri"/>
                <a:ea typeface="+mn-ea"/>
                <a:cs typeface="+mn-cs"/>
              </a:rPr>
              <a:t>RWInc</a:t>
            </a:r>
            <a:r>
              <a:rPr kumimoji="0" lang="en-GB" sz="22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Coordinator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Mrs </a:t>
            </a:r>
            <a:r>
              <a:rPr kumimoji="0" lang="en-GB" sz="2200" b="1" i="0" u="none" strike="noStrike" kern="1200" cap="none" spc="0" normalizeH="0" baseline="0" noProof="0" dirty="0" err="1">
                <a:ln>
                  <a:noFill/>
                </a:ln>
                <a:solidFill>
                  <a:prstClr val="white"/>
                </a:solidFill>
                <a:effectLst/>
                <a:uLnTx/>
                <a:uFillTx/>
                <a:latin typeface="Calibri"/>
                <a:ea typeface="+mn-ea"/>
                <a:cs typeface="+mn-cs"/>
              </a:rPr>
              <a:t>Barugh</a:t>
            </a:r>
            <a:endParaRPr kumimoji="0" lang="en-GB" sz="2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687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5B13F-8E7A-4F45-953F-4CEB14DAE705}"/>
              </a:ext>
            </a:extLst>
          </p:cNvPr>
          <p:cNvPicPr>
            <a:picLocks noChangeAspect="1"/>
          </p:cNvPicPr>
          <p:nvPr/>
        </p:nvPicPr>
        <p:blipFill>
          <a:blip r:embed="rId3"/>
          <a:stretch>
            <a:fillRect/>
          </a:stretch>
        </p:blipFill>
        <p:spPr>
          <a:xfrm>
            <a:off x="161764" y="234518"/>
            <a:ext cx="8820472" cy="5642754"/>
          </a:xfrm>
          <a:prstGeom prst="rect">
            <a:avLst/>
          </a:prstGeom>
        </p:spPr>
      </p:pic>
      <p:sp>
        <p:nvSpPr>
          <p:cNvPr id="3" name="TextBox 2">
            <a:extLst>
              <a:ext uri="{FF2B5EF4-FFF2-40B4-BE49-F238E27FC236}">
                <a16:creationId xmlns:a16="http://schemas.microsoft.com/office/drawing/2014/main" id="{B44CBE7F-76AF-451B-BEBA-BFA98283F0C1}"/>
              </a:ext>
            </a:extLst>
          </p:cNvPr>
          <p:cNvSpPr txBox="1"/>
          <p:nvPr/>
        </p:nvSpPr>
        <p:spPr>
          <a:xfrm>
            <a:off x="1115616" y="6165304"/>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Please see our full Positive Behaviour Policy – on the school website</a:t>
            </a:r>
          </a:p>
        </p:txBody>
      </p:sp>
    </p:spTree>
    <p:extLst>
      <p:ext uri="{BB962C8B-B14F-4D97-AF65-F5344CB8AC3E}">
        <p14:creationId xmlns:p14="http://schemas.microsoft.com/office/powerpoint/2010/main" val="223599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0F1AF9-DBBB-4D66-B591-11FA868BF829}"/>
              </a:ext>
            </a:extLst>
          </p:cNvPr>
          <p:cNvSpPr>
            <a:spLocks noGrp="1" noChangeArrowheads="1"/>
          </p:cNvSpPr>
          <p:nvPr>
            <p:ph type="ctrTitle"/>
          </p:nvPr>
        </p:nvSpPr>
        <p:spPr>
          <a:xfrm>
            <a:off x="827088" y="363538"/>
            <a:ext cx="7772400" cy="3929062"/>
          </a:xfrm>
        </p:spPr>
        <p:txBody>
          <a:bodyPr/>
          <a:lstStyle/>
          <a:p>
            <a:pPr algn="ctr" eaLnBrk="1" hangingPunct="1"/>
            <a:r>
              <a:rPr lang="en-GB" altLang="en-US" sz="4800">
                <a:solidFill>
                  <a:schemeClr val="tx1"/>
                </a:solidFill>
              </a:rPr>
              <a:t>Raise Your Child’s Attendance,</a:t>
            </a:r>
            <a:br>
              <a:rPr lang="en-GB" altLang="en-US" sz="4800">
                <a:solidFill>
                  <a:schemeClr val="tx1"/>
                </a:solidFill>
              </a:rPr>
            </a:br>
            <a:r>
              <a:rPr lang="en-GB" altLang="en-US" sz="4800">
                <a:solidFill>
                  <a:schemeClr val="tx1"/>
                </a:solidFill>
              </a:rPr>
              <a:t>-Raise their Chances!</a:t>
            </a:r>
            <a:br>
              <a:rPr lang="en-GB" altLang="en-US" sz="4800"/>
            </a:br>
            <a:r>
              <a:rPr lang="en-GB" altLang="en-US" sz="4400"/>
              <a:t>High attendance encourages the widest possible opportunities for YOUR child.</a:t>
            </a:r>
          </a:p>
        </p:txBody>
      </p:sp>
      <p:sp>
        <p:nvSpPr>
          <p:cNvPr id="2051" name="Rectangle 3">
            <a:extLst>
              <a:ext uri="{FF2B5EF4-FFF2-40B4-BE49-F238E27FC236}">
                <a16:creationId xmlns:a16="http://schemas.microsoft.com/office/drawing/2014/main" id="{A77BE874-7272-4EEC-851A-0125AB7B5EBE}"/>
              </a:ext>
            </a:extLst>
          </p:cNvPr>
          <p:cNvSpPr>
            <a:spLocks noGrp="1" noChangeArrowheads="1"/>
          </p:cNvSpPr>
          <p:nvPr>
            <p:ph type="subTitle" idx="1"/>
          </p:nvPr>
        </p:nvSpPr>
        <p:spPr>
          <a:xfrm>
            <a:off x="1547813" y="3314700"/>
            <a:ext cx="6400800" cy="3427413"/>
          </a:xfrm>
        </p:spPr>
        <p:txBody>
          <a:bodyPr rtlCol="0">
            <a:normAutofit fontScale="85000" lnSpcReduction="10000"/>
          </a:bodyPr>
          <a:lstStyle/>
          <a:p>
            <a:pPr eaLnBrk="1" fontAlgn="auto" hangingPunct="1">
              <a:spcAft>
                <a:spcPts val="0"/>
              </a:spcAft>
              <a:buFont typeface="Wingdings 3" charset="2"/>
              <a:buNone/>
              <a:defRPr/>
            </a:pPr>
            <a:endParaRPr lang="en-GB" sz="2800" dirty="0"/>
          </a:p>
          <a:p>
            <a:pPr eaLnBrk="1" fontAlgn="auto" hangingPunct="1">
              <a:spcAft>
                <a:spcPts val="0"/>
              </a:spcAft>
              <a:buFont typeface="Wingdings 3" charset="2"/>
              <a:buNone/>
              <a:defRPr/>
            </a:pPr>
            <a:endParaRPr lang="en-GB" sz="2800" dirty="0"/>
          </a:p>
          <a:p>
            <a:pPr algn="ctr" eaLnBrk="1" fontAlgn="auto" hangingPunct="1">
              <a:spcAft>
                <a:spcPts val="0"/>
              </a:spcAft>
              <a:buFont typeface="Wingdings 3" charset="2"/>
              <a:buNone/>
              <a:defRPr/>
            </a:pPr>
            <a:r>
              <a:rPr lang="en-GB" sz="5600" dirty="0"/>
              <a:t>What does</a:t>
            </a:r>
          </a:p>
          <a:p>
            <a:pPr algn="ctr" eaLnBrk="1" fontAlgn="auto" hangingPunct="1">
              <a:spcAft>
                <a:spcPts val="0"/>
              </a:spcAft>
              <a:buFont typeface="Wingdings 3" charset="2"/>
              <a:buNone/>
              <a:defRPr/>
            </a:pPr>
            <a:r>
              <a:rPr lang="en-GB" sz="5600" dirty="0"/>
              <a:t> </a:t>
            </a:r>
            <a:r>
              <a:rPr lang="en-GB" sz="5600" b="1" dirty="0">
                <a:solidFill>
                  <a:srgbClr val="00FF00"/>
                </a:solidFill>
              </a:rPr>
              <a:t>“</a:t>
            </a:r>
            <a:r>
              <a:rPr lang="en-GB" sz="5600" b="1" i="1" dirty="0">
                <a:solidFill>
                  <a:srgbClr val="00FF00"/>
                </a:solidFill>
              </a:rPr>
              <a:t>Good attendance</a:t>
            </a:r>
            <a:r>
              <a:rPr lang="en-GB" sz="5600" b="1" dirty="0">
                <a:solidFill>
                  <a:srgbClr val="00FF00"/>
                </a:solidFill>
              </a:rPr>
              <a:t>”</a:t>
            </a:r>
            <a:r>
              <a:rPr lang="en-GB" sz="5600" dirty="0"/>
              <a:t> </a:t>
            </a:r>
          </a:p>
          <a:p>
            <a:pPr algn="ctr" eaLnBrk="1" fontAlgn="auto" hangingPunct="1">
              <a:spcAft>
                <a:spcPts val="0"/>
              </a:spcAft>
              <a:buFont typeface="Wingdings 3" charset="2"/>
              <a:buNone/>
              <a:defRPr/>
            </a:pPr>
            <a:r>
              <a:rPr lang="en-GB" sz="5600" dirty="0"/>
              <a:t>mean?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17AB64-8201-41B5-BF69-A2F9220F2466}"/>
              </a:ext>
            </a:extLst>
          </p:cNvPr>
          <p:cNvSpPr>
            <a:spLocks noGrp="1" noChangeArrowheads="1"/>
          </p:cNvSpPr>
          <p:nvPr>
            <p:ph type="title"/>
          </p:nvPr>
        </p:nvSpPr>
        <p:spPr/>
        <p:txBody>
          <a:bodyPr>
            <a:normAutofit fontScale="90000"/>
          </a:bodyPr>
          <a:lstStyle/>
          <a:p>
            <a:pPr eaLnBrk="1" hangingPunct="1">
              <a:defRPr/>
            </a:pPr>
            <a:r>
              <a:rPr lang="en-GB" altLang="en-US" sz="4800"/>
              <a:t>Why do children need to come to school?</a:t>
            </a:r>
          </a:p>
        </p:txBody>
      </p:sp>
      <p:sp>
        <p:nvSpPr>
          <p:cNvPr id="3" name="Content Placeholder 2">
            <a:extLst>
              <a:ext uri="{FF2B5EF4-FFF2-40B4-BE49-F238E27FC236}">
                <a16:creationId xmlns:a16="http://schemas.microsoft.com/office/drawing/2014/main" id="{C60B5B53-1807-42E1-9820-36BA14A742C4}"/>
              </a:ext>
            </a:extLst>
          </p:cNvPr>
          <p:cNvSpPr>
            <a:spLocks noGrp="1"/>
          </p:cNvSpPr>
          <p:nvPr>
            <p:ph idx="1"/>
          </p:nvPr>
        </p:nvSpPr>
        <p:spPr/>
        <p:txBody>
          <a:bodyPr rtlCol="0">
            <a:normAutofit fontScale="62500" lnSpcReduction="20000"/>
          </a:bodyPr>
          <a:lstStyle/>
          <a:p>
            <a:pPr eaLnBrk="1" fontAlgn="auto" hangingPunct="1">
              <a:spcAft>
                <a:spcPts val="0"/>
              </a:spcAft>
              <a:buFont typeface="Wingdings 3" charset="2"/>
              <a:buChar char=""/>
              <a:defRPr/>
            </a:pPr>
            <a:r>
              <a:rPr lang="en-GB" sz="2600" dirty="0">
                <a:solidFill>
                  <a:schemeClr val="tx1">
                    <a:lumMod val="75000"/>
                    <a:lumOff val="25000"/>
                  </a:schemeClr>
                </a:solidFill>
              </a:rPr>
              <a:t>To receive the best education possible</a:t>
            </a:r>
          </a:p>
          <a:p>
            <a:pPr eaLnBrk="1" fontAlgn="auto" hangingPunct="1">
              <a:spcAft>
                <a:spcPts val="0"/>
              </a:spcAft>
              <a:buFont typeface="Wingdings 3" charset="2"/>
              <a:buChar char=""/>
              <a:defRPr/>
            </a:pPr>
            <a:r>
              <a:rPr lang="en-GB" sz="2600" dirty="0">
                <a:solidFill>
                  <a:schemeClr val="tx1">
                    <a:lumMod val="75000"/>
                    <a:lumOff val="25000"/>
                  </a:schemeClr>
                </a:solidFill>
              </a:rPr>
              <a:t>To learn new and interesting things every day</a:t>
            </a:r>
          </a:p>
          <a:p>
            <a:pPr eaLnBrk="1" fontAlgn="auto" hangingPunct="1">
              <a:spcAft>
                <a:spcPts val="0"/>
              </a:spcAft>
              <a:buFont typeface="Wingdings 3" charset="2"/>
              <a:buChar char=""/>
              <a:defRPr/>
            </a:pPr>
            <a:r>
              <a:rPr lang="en-GB" sz="2600" dirty="0">
                <a:solidFill>
                  <a:schemeClr val="tx1">
                    <a:lumMod val="75000"/>
                    <a:lumOff val="25000"/>
                  </a:schemeClr>
                </a:solidFill>
              </a:rPr>
              <a:t>To develop their social skills</a:t>
            </a:r>
          </a:p>
          <a:p>
            <a:pPr eaLnBrk="1" fontAlgn="auto" hangingPunct="1">
              <a:spcAft>
                <a:spcPts val="0"/>
              </a:spcAft>
              <a:buFont typeface="Wingdings 3" charset="2"/>
              <a:buChar char=""/>
              <a:defRPr/>
            </a:pPr>
            <a:r>
              <a:rPr lang="en-GB" sz="2600" dirty="0">
                <a:solidFill>
                  <a:schemeClr val="tx1">
                    <a:lumMod val="75000"/>
                    <a:lumOff val="25000"/>
                  </a:schemeClr>
                </a:solidFill>
              </a:rPr>
              <a:t>To see their friends and encourage new friendships</a:t>
            </a:r>
          </a:p>
          <a:p>
            <a:pPr eaLnBrk="1" fontAlgn="auto" hangingPunct="1">
              <a:spcAft>
                <a:spcPts val="0"/>
              </a:spcAft>
              <a:buFont typeface="Wingdings 3" charset="2"/>
              <a:buChar char=""/>
              <a:defRPr/>
            </a:pPr>
            <a:r>
              <a:rPr lang="en-GB" sz="2600" dirty="0">
                <a:solidFill>
                  <a:schemeClr val="tx1">
                    <a:lumMod val="75000"/>
                    <a:lumOff val="25000"/>
                  </a:schemeClr>
                </a:solidFill>
              </a:rPr>
              <a:t>To become successful in their future career</a:t>
            </a:r>
          </a:p>
          <a:p>
            <a:pPr eaLnBrk="1" fontAlgn="auto" hangingPunct="1">
              <a:spcAft>
                <a:spcPts val="0"/>
              </a:spcAft>
              <a:buFont typeface="Wingdings 3" charset="2"/>
              <a:buChar char=""/>
              <a:defRPr/>
            </a:pPr>
            <a:r>
              <a:rPr lang="en-GB" sz="2600" dirty="0">
                <a:solidFill>
                  <a:schemeClr val="tx1">
                    <a:lumMod val="75000"/>
                    <a:lumOff val="25000"/>
                  </a:schemeClr>
                </a:solidFill>
              </a:rPr>
              <a:t>Its fun, every day is different!</a:t>
            </a:r>
          </a:p>
          <a:p>
            <a:pPr eaLnBrk="1" fontAlgn="auto" hangingPunct="1">
              <a:spcAft>
                <a:spcPts val="0"/>
              </a:spcAft>
              <a:buFont typeface="Wingdings 3" charset="2"/>
              <a:buChar char=""/>
              <a:defRPr/>
            </a:pPr>
            <a:r>
              <a:rPr lang="en-GB" sz="2600" dirty="0">
                <a:solidFill>
                  <a:schemeClr val="tx1">
                    <a:lumMod val="75000"/>
                    <a:lumOff val="25000"/>
                  </a:schemeClr>
                </a:solidFill>
              </a:rPr>
              <a:t>It’s the law</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sz="3800" dirty="0">
                <a:solidFill>
                  <a:schemeClr val="tx1">
                    <a:lumMod val="75000"/>
                    <a:lumOff val="25000"/>
                  </a:schemeClr>
                </a:solidFill>
              </a:rPr>
              <a:t>High school attendance will lead to increased learning and greater achievements and opportunities in life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56ADF0-D1DC-4762-9D95-D0F113DE2870}"/>
              </a:ext>
            </a:extLst>
          </p:cNvPr>
          <p:cNvSpPr>
            <a:spLocks noGrp="1" noChangeArrowheads="1"/>
          </p:cNvSpPr>
          <p:nvPr>
            <p:ph type="title"/>
          </p:nvPr>
        </p:nvSpPr>
        <p:spPr>
          <a:xfrm>
            <a:off x="609600" y="609600"/>
            <a:ext cx="7994848" cy="1320800"/>
          </a:xfrm>
        </p:spPr>
        <p:txBody>
          <a:bodyPr>
            <a:normAutofit/>
          </a:bodyPr>
          <a:lstStyle/>
          <a:p>
            <a:pPr eaLnBrk="1" hangingPunct="1">
              <a:defRPr/>
            </a:pPr>
            <a:r>
              <a:rPr lang="en-GB" altLang="en-US" sz="4800" dirty="0"/>
              <a:t>What is good attendance?</a:t>
            </a:r>
          </a:p>
        </p:txBody>
      </p:sp>
      <p:sp>
        <p:nvSpPr>
          <p:cNvPr id="123907" name="Rectangle 3">
            <a:extLst>
              <a:ext uri="{FF2B5EF4-FFF2-40B4-BE49-F238E27FC236}">
                <a16:creationId xmlns:a16="http://schemas.microsoft.com/office/drawing/2014/main" id="{842E2B89-0163-4D68-990A-455462702239}"/>
              </a:ext>
            </a:extLst>
          </p:cNvPr>
          <p:cNvSpPr>
            <a:spLocks noGrp="1" noChangeArrowheads="1"/>
          </p:cNvSpPr>
          <p:nvPr>
            <p:ph idx="1"/>
          </p:nvPr>
        </p:nvSpPr>
        <p:spPr>
          <a:xfrm>
            <a:off x="467544" y="2348880"/>
            <a:ext cx="7562800" cy="2866752"/>
          </a:xfrm>
        </p:spPr>
        <p:txBody>
          <a:bodyPr rtlCol="0">
            <a:normAutofit/>
          </a:bodyPr>
          <a:lstStyle/>
          <a:p>
            <a:pPr eaLnBrk="1" fontAlgn="auto" hangingPunct="1">
              <a:spcAft>
                <a:spcPts val="0"/>
              </a:spcAft>
              <a:buFont typeface="Wingdings 3" charset="2"/>
              <a:buChar char=""/>
              <a:defRPr/>
            </a:pPr>
            <a:r>
              <a:rPr lang="en-GB" sz="2600" dirty="0">
                <a:solidFill>
                  <a:schemeClr val="tx1">
                    <a:lumMod val="75000"/>
                    <a:lumOff val="25000"/>
                  </a:schemeClr>
                </a:solidFill>
              </a:rPr>
              <a:t>22-23 attendance figure for the school 92%, compared to 93.8% nationally</a:t>
            </a:r>
          </a:p>
          <a:p>
            <a:pPr eaLnBrk="1" fontAlgn="auto" hangingPunct="1">
              <a:spcAft>
                <a:spcPts val="0"/>
              </a:spcAft>
              <a:buFont typeface="Wingdings 3" charset="2"/>
              <a:buChar char=""/>
              <a:defRPr/>
            </a:pPr>
            <a:r>
              <a:rPr lang="en-GB" sz="2600" dirty="0">
                <a:solidFill>
                  <a:schemeClr val="tx1">
                    <a:lumMod val="75000"/>
                    <a:lumOff val="25000"/>
                  </a:schemeClr>
                </a:solidFill>
              </a:rPr>
              <a:t>DFE acceptable level of attendance 96%-100%</a:t>
            </a:r>
          </a:p>
          <a:p>
            <a:pPr eaLnBrk="1" fontAlgn="auto" hangingPunct="1">
              <a:spcAft>
                <a:spcPts val="0"/>
              </a:spcAft>
              <a:buFont typeface="Wingdings 3" charset="2"/>
              <a:buChar char=""/>
              <a:defRPr/>
            </a:pPr>
            <a:r>
              <a:rPr lang="en-GB" sz="2600" dirty="0">
                <a:solidFill>
                  <a:schemeClr val="tx1">
                    <a:lumMod val="75000"/>
                    <a:lumOff val="25000"/>
                  </a:schemeClr>
                </a:solidFill>
              </a:rPr>
              <a:t>Our target figure for 23-24 is 96% for all pupils</a:t>
            </a:r>
          </a:p>
          <a:p>
            <a:pPr eaLnBrk="1" fontAlgn="auto" hangingPunct="1">
              <a:spcAft>
                <a:spcPts val="0"/>
              </a:spcAft>
              <a:buFont typeface="Wingdings 3" charset="2"/>
              <a:buChar char=""/>
              <a:defRPr/>
            </a:pPr>
            <a:r>
              <a:rPr lang="en-GB" sz="2600" dirty="0">
                <a:solidFill>
                  <a:schemeClr val="tx1">
                    <a:lumMod val="75000"/>
                    <a:lumOff val="25000"/>
                  </a:schemeClr>
                </a:solidFill>
              </a:rPr>
              <a:t>Is 90% attendance for the academic year good?</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marL="0" indent="0" eaLnBrk="1" fontAlgn="auto" hangingPunct="1">
              <a:spcAft>
                <a:spcPts val="0"/>
              </a:spcAft>
              <a:buFont typeface="Wingdings 3" charset="2"/>
              <a:buNone/>
              <a:defRPr/>
            </a:pPr>
            <a:endParaRPr lang="en-GB" sz="2400" dirty="0">
              <a:solidFill>
                <a:schemeClr val="tx1">
                  <a:lumMod val="75000"/>
                  <a:lumOff val="25000"/>
                </a:schemeClr>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B315853-DD61-43D6-8AA0-2C8E2B5B5B6E}"/>
              </a:ext>
            </a:extLst>
          </p:cNvPr>
          <p:cNvSpPr>
            <a:spLocks noGrp="1" noChangeArrowheads="1"/>
          </p:cNvSpPr>
          <p:nvPr>
            <p:ph type="title"/>
          </p:nvPr>
        </p:nvSpPr>
        <p:spPr>
          <a:xfrm>
            <a:off x="457200" y="381000"/>
            <a:ext cx="8229600" cy="1066800"/>
          </a:xfrm>
        </p:spPr>
        <p:txBody>
          <a:bodyPr/>
          <a:lstStyle/>
          <a:p>
            <a:pPr eaLnBrk="1" hangingPunct="1"/>
            <a:r>
              <a:rPr lang="en-GB" altLang="en-US" sz="4800"/>
              <a:t>90% attendance is……..</a:t>
            </a:r>
          </a:p>
        </p:txBody>
      </p:sp>
      <p:sp>
        <p:nvSpPr>
          <p:cNvPr id="11267" name="Rectangle 3">
            <a:extLst>
              <a:ext uri="{FF2B5EF4-FFF2-40B4-BE49-F238E27FC236}">
                <a16:creationId xmlns:a16="http://schemas.microsoft.com/office/drawing/2014/main" id="{E96F586C-E48F-4847-88E6-914D622B4944}"/>
              </a:ext>
            </a:extLst>
          </p:cNvPr>
          <p:cNvSpPr>
            <a:spLocks noGrp="1" noChangeArrowheads="1"/>
          </p:cNvSpPr>
          <p:nvPr>
            <p:ph type="body" sz="half" idx="1"/>
          </p:nvPr>
        </p:nvSpPr>
        <p:spPr>
          <a:xfrm>
            <a:off x="468313" y="1773238"/>
            <a:ext cx="8002587" cy="4114800"/>
          </a:xfrm>
        </p:spPr>
        <p:txBody>
          <a:bodyPr/>
          <a:lstStyle/>
          <a:p>
            <a:pPr algn="ctr" eaLnBrk="1" hangingPunct="1">
              <a:buFont typeface="Wingdings" panose="05000000000000000000" pitchFamily="2" charset="2"/>
              <a:buNone/>
              <a:defRPr/>
            </a:pPr>
            <a:r>
              <a:rPr lang="en-GB" altLang="en-US" sz="2800" b="1" dirty="0">
                <a:solidFill>
                  <a:schemeClr val="hlink"/>
                </a:solidFill>
              </a:rPr>
              <a:t>90%</a:t>
            </a:r>
            <a:r>
              <a:rPr lang="en-GB" altLang="en-US" sz="2800" dirty="0"/>
              <a:t> attendance </a:t>
            </a:r>
            <a:r>
              <a:rPr lang="en-GB" altLang="en-US" b="1" dirty="0">
                <a:solidFill>
                  <a:srgbClr val="FF3300"/>
                </a:solidFill>
              </a:rPr>
              <a:t>=</a:t>
            </a:r>
            <a:r>
              <a:rPr lang="en-GB" altLang="en-US" sz="2800" dirty="0"/>
              <a:t> </a:t>
            </a:r>
            <a:r>
              <a:rPr lang="en-GB" altLang="en-US" sz="2800" b="1" dirty="0">
                <a:solidFill>
                  <a:schemeClr val="hlink"/>
                </a:solidFill>
              </a:rPr>
              <a:t>½ day missed</a:t>
            </a:r>
            <a:r>
              <a:rPr lang="en-GB" altLang="en-US" sz="2800" dirty="0"/>
              <a:t> every week!!</a:t>
            </a:r>
          </a:p>
          <a:p>
            <a:pPr algn="ctr" eaLnBrk="1" hangingPunct="1">
              <a:buFont typeface="Wingdings" panose="05000000000000000000" pitchFamily="2" charset="2"/>
              <a:buNone/>
              <a:defRPr/>
            </a:pPr>
            <a:r>
              <a:rPr lang="en-GB" altLang="en-US" sz="2400" dirty="0"/>
              <a:t> Would an employer find this acceptable?</a:t>
            </a:r>
          </a:p>
          <a:p>
            <a:pPr eaLnBrk="1" hangingPunct="1">
              <a:buFont typeface="Wingdings" panose="05000000000000000000" pitchFamily="2" charset="2"/>
              <a:buNone/>
              <a:defRPr/>
            </a:pPr>
            <a:endParaRPr lang="en-GB" altLang="en-US" sz="2400" dirty="0"/>
          </a:p>
          <a:p>
            <a:pPr eaLnBrk="1" hangingPunct="1">
              <a:buFont typeface="Wingdings" panose="05000000000000000000" pitchFamily="2" charset="2"/>
              <a:buNone/>
              <a:defRPr/>
            </a:pPr>
            <a:r>
              <a:rPr lang="en-GB" altLang="en-US" sz="2400" b="1" dirty="0">
                <a:solidFill>
                  <a:schemeClr val="accent2">
                    <a:lumMod val="60000"/>
                    <a:lumOff val="40000"/>
                  </a:schemeClr>
                </a:solidFill>
              </a:rPr>
              <a:t>1</a:t>
            </a:r>
            <a:r>
              <a:rPr lang="en-GB" altLang="en-US" sz="2400" dirty="0"/>
              <a:t> school year at </a:t>
            </a:r>
            <a:r>
              <a:rPr lang="en-GB" altLang="en-US" sz="2400" b="1" dirty="0">
                <a:solidFill>
                  <a:schemeClr val="accent2">
                    <a:lumMod val="60000"/>
                    <a:lumOff val="40000"/>
                  </a:schemeClr>
                </a:solidFill>
              </a:rPr>
              <a:t>90%</a:t>
            </a:r>
            <a:r>
              <a:rPr lang="en-GB" altLang="en-US" sz="2400" dirty="0">
                <a:solidFill>
                  <a:schemeClr val="accent2">
                    <a:lumMod val="60000"/>
                    <a:lumOff val="40000"/>
                  </a:schemeClr>
                </a:solidFill>
              </a:rPr>
              <a:t> </a:t>
            </a:r>
            <a:r>
              <a:rPr lang="en-GB" altLang="en-US" sz="2400" dirty="0"/>
              <a:t>attendance = </a:t>
            </a:r>
            <a:r>
              <a:rPr lang="en-GB" altLang="en-US" sz="2400" b="1" dirty="0">
                <a:solidFill>
                  <a:schemeClr val="accent2">
                    <a:lumMod val="60000"/>
                    <a:lumOff val="40000"/>
                  </a:schemeClr>
                </a:solidFill>
              </a:rPr>
              <a:t>4</a:t>
            </a:r>
            <a:r>
              <a:rPr lang="en-GB" altLang="en-US" sz="2400" dirty="0">
                <a:solidFill>
                  <a:schemeClr val="accent2">
                    <a:lumMod val="60000"/>
                    <a:lumOff val="40000"/>
                  </a:schemeClr>
                </a:solidFill>
              </a:rPr>
              <a:t> </a:t>
            </a:r>
            <a:r>
              <a:rPr lang="en-GB" altLang="en-US" sz="2400" dirty="0"/>
              <a:t>whole weeks of lessons missed</a:t>
            </a:r>
          </a:p>
          <a:p>
            <a:pPr marL="0" indent="0" eaLnBrk="1" hangingPunct="1">
              <a:buFont typeface="Wingdings 3" panose="05040102010807070707" pitchFamily="18" charset="2"/>
              <a:buNone/>
              <a:defRPr/>
            </a:pPr>
            <a:endParaRPr lang="en-GB" altLang="en-US" sz="2800" dirty="0"/>
          </a:p>
          <a:p>
            <a:pPr eaLnBrk="1" hangingPunct="1">
              <a:defRPr/>
            </a:pPr>
            <a:endParaRPr lang="en-GB" altLang="en-US" sz="2800" dirty="0"/>
          </a:p>
          <a:p>
            <a:pPr eaLnBrk="1" hangingPunct="1">
              <a:defRPr/>
            </a:pPr>
            <a:endParaRPr lang="en-GB" altLang="en-US" sz="2800" dirty="0"/>
          </a:p>
        </p:txBody>
      </p:sp>
    </p:spTree>
  </p:cSld>
  <p:clrMapOvr>
    <a:masterClrMapping/>
  </p:clrMapOvr>
  <p:transition advTm="1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6CCBCC6-2672-4DC2-A6E7-D7896F9D9609}"/>
              </a:ext>
            </a:extLst>
          </p:cNvPr>
          <p:cNvSpPr>
            <a:spLocks noGrp="1" noChangeArrowheads="1"/>
          </p:cNvSpPr>
          <p:nvPr>
            <p:ph type="title"/>
          </p:nvPr>
        </p:nvSpPr>
        <p:spPr>
          <a:xfrm>
            <a:off x="609600" y="188913"/>
            <a:ext cx="6348413" cy="647700"/>
          </a:xfrm>
        </p:spPr>
        <p:txBody>
          <a:bodyPr>
            <a:normAutofit fontScale="90000"/>
          </a:bodyPr>
          <a:lstStyle/>
          <a:p>
            <a:pPr eaLnBrk="1" hangingPunct="1">
              <a:defRPr/>
            </a:pPr>
            <a:r>
              <a:rPr lang="en-GB" altLang="en-US" sz="4800" dirty="0"/>
              <a:t>School Hours</a:t>
            </a:r>
          </a:p>
        </p:txBody>
      </p:sp>
      <p:sp>
        <p:nvSpPr>
          <p:cNvPr id="10243" name="Content Placeholder 2">
            <a:extLst>
              <a:ext uri="{FF2B5EF4-FFF2-40B4-BE49-F238E27FC236}">
                <a16:creationId xmlns:a16="http://schemas.microsoft.com/office/drawing/2014/main" id="{72EA801F-DCDC-4F90-A0AC-B510EEB652CF}"/>
              </a:ext>
            </a:extLst>
          </p:cNvPr>
          <p:cNvSpPr>
            <a:spLocks noGrp="1" noChangeArrowheads="1"/>
          </p:cNvSpPr>
          <p:nvPr>
            <p:ph idx="1"/>
          </p:nvPr>
        </p:nvSpPr>
        <p:spPr>
          <a:xfrm>
            <a:off x="323528" y="1340768"/>
            <a:ext cx="8138864" cy="6337300"/>
          </a:xfrm>
        </p:spPr>
        <p:txBody>
          <a:bodyPr/>
          <a:lstStyle/>
          <a:p>
            <a:pPr eaLnBrk="1" hangingPunct="1"/>
            <a:r>
              <a:rPr lang="en-GB" altLang="en-US" dirty="0"/>
              <a:t>8:30am - School gates open, all pupils welcomed.</a:t>
            </a:r>
          </a:p>
          <a:p>
            <a:pPr marL="400050" lvl="1" indent="0" eaLnBrk="1" hangingPunct="1">
              <a:buFont typeface="Wingdings 3" panose="05040102010807070707" pitchFamily="18" charset="2"/>
              <a:buNone/>
            </a:pPr>
            <a:r>
              <a:rPr lang="en-GB" altLang="en-US" sz="1800" dirty="0"/>
              <a:t>Pupils that arrive at this time, have the opportunity to talk to their peers and teachers whilst they prepare in good time for their school day.</a:t>
            </a:r>
          </a:p>
          <a:p>
            <a:pPr eaLnBrk="1" hangingPunct="1"/>
            <a:r>
              <a:rPr lang="en-GB" altLang="en-US" dirty="0"/>
              <a:t>8:45am - Class register and lunch order is taken. </a:t>
            </a:r>
            <a:r>
              <a:rPr lang="en-GB" altLang="en-US" b="1" dirty="0"/>
              <a:t>The school day has officially started.</a:t>
            </a:r>
          </a:p>
          <a:p>
            <a:pPr eaLnBrk="1" hangingPunct="1"/>
            <a:r>
              <a:rPr lang="en-GB" altLang="en-US" dirty="0"/>
              <a:t>8:55am -  Registers are officially closed and sent to Attendance Officer. Any pupils arriving after this time are recorded as late on the register. Pupils with 10 late codes will be invited to a meeting to discuss poor punctuality.</a:t>
            </a:r>
          </a:p>
          <a:p>
            <a:pPr eaLnBrk="1" hangingPunct="1"/>
            <a:r>
              <a:rPr lang="en-GB" altLang="en-US" dirty="0"/>
              <a:t>9am -  pupils arriving after 9am will be coded as U, this will be recorded as absent and will affect attendance figure.</a:t>
            </a:r>
          </a:p>
          <a:p>
            <a:pPr eaLnBrk="1" hangingPunct="1"/>
            <a:r>
              <a:rPr lang="en-GB" altLang="en-US" dirty="0"/>
              <a:t>3pm -  School day finishes and all pupils are expected to be collected on time or prior arrangements made by parents to use the wrap around provisions provided by Busy Living.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4F846A1-0790-4A35-B95F-00644B576A9A}"/>
              </a:ext>
            </a:extLst>
          </p:cNvPr>
          <p:cNvSpPr>
            <a:spLocks noGrp="1" noChangeArrowheads="1"/>
          </p:cNvSpPr>
          <p:nvPr>
            <p:ph type="title"/>
          </p:nvPr>
        </p:nvSpPr>
        <p:spPr/>
        <p:txBody>
          <a:bodyPr/>
          <a:lstStyle/>
          <a:p>
            <a:pPr eaLnBrk="1" hangingPunct="1"/>
            <a:r>
              <a:rPr lang="en-GB" altLang="en-US" sz="3800" dirty="0"/>
              <a:t>How does absence affect your child’s progress at school?</a:t>
            </a:r>
          </a:p>
        </p:txBody>
      </p:sp>
      <p:sp>
        <p:nvSpPr>
          <p:cNvPr id="3" name="Text Placeholder 2">
            <a:extLst>
              <a:ext uri="{FF2B5EF4-FFF2-40B4-BE49-F238E27FC236}">
                <a16:creationId xmlns:a16="http://schemas.microsoft.com/office/drawing/2014/main" id="{65642249-DE00-44D6-879D-5B6B9AE5831D}"/>
              </a:ext>
            </a:extLst>
          </p:cNvPr>
          <p:cNvSpPr>
            <a:spLocks noGrp="1"/>
          </p:cNvSpPr>
          <p:nvPr>
            <p:ph type="body" sz="half" idx="1"/>
          </p:nvPr>
        </p:nvSpPr>
        <p:spPr>
          <a:xfrm>
            <a:off x="323528" y="1916832"/>
            <a:ext cx="8002588" cy="3911600"/>
          </a:xfrm>
        </p:spPr>
        <p:txBody>
          <a:bodyPr rtlCol="0">
            <a:normAutofit fontScale="85000" lnSpcReduction="200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95% - 9 days, 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90% - 19 days, 100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85% - 29 days, 150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80% - 38 days, 200 lessons lost</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eaLnBrk="1" fontAlgn="auto" hangingPunct="1">
              <a:spcAft>
                <a:spcPts val="0"/>
              </a:spcAft>
              <a:buFont typeface="Wingdings 3" charset="2"/>
              <a:buChar char=""/>
              <a:defRPr/>
            </a:pPr>
            <a:r>
              <a:rPr lang="en-GB" sz="2600" dirty="0">
                <a:solidFill>
                  <a:schemeClr val="tx1">
                    <a:lumMod val="75000"/>
                    <a:lumOff val="25000"/>
                  </a:schemeClr>
                </a:solidFill>
              </a:rPr>
              <a:t>Before you decide to keep your child absent from school, you must consider;</a:t>
            </a:r>
          </a:p>
          <a:p>
            <a:pPr marL="0" indent="0" eaLnBrk="1" fontAlgn="auto" hangingPunct="1">
              <a:spcAft>
                <a:spcPts val="0"/>
              </a:spcAft>
              <a:buNone/>
              <a:defRPr/>
            </a:pPr>
            <a:endParaRPr lang="en-GB" sz="2600" dirty="0">
              <a:solidFill>
                <a:schemeClr val="tx1">
                  <a:lumMod val="75000"/>
                  <a:lumOff val="25000"/>
                </a:schemeClr>
              </a:solidFill>
            </a:endParaRPr>
          </a:p>
          <a:p>
            <a:pPr marL="800100" lvl="2" indent="0" eaLnBrk="1" fontAlgn="auto" hangingPunct="1">
              <a:spcAft>
                <a:spcPts val="0"/>
              </a:spcAft>
              <a:buNone/>
              <a:defRPr/>
            </a:pPr>
            <a:r>
              <a:rPr lang="en-GB" sz="2200" dirty="0">
                <a:solidFill>
                  <a:schemeClr val="tx1">
                    <a:lumMod val="75000"/>
                    <a:lumOff val="25000"/>
                  </a:schemeClr>
                </a:solidFill>
              </a:rPr>
              <a:t>2 weeks unauthorised, term time holiday, plus 4 days illness, plus 2 days dentist or medical appointments……  already over 100 educational lessons lost!</a:t>
            </a:r>
          </a:p>
        </p:txBody>
      </p:sp>
    </p:spTree>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6FB49B-7BBE-4542-A042-B9F14153848A}"/>
              </a:ext>
            </a:extLst>
          </p:cNvPr>
          <p:cNvSpPr txBox="1"/>
          <p:nvPr/>
        </p:nvSpPr>
        <p:spPr>
          <a:xfrm>
            <a:off x="1439652" y="5733256"/>
            <a:ext cx="6264696" cy="1200329"/>
          </a:xfrm>
          <a:prstGeom prst="rect">
            <a:avLst/>
          </a:prstGeom>
          <a:noFill/>
        </p:spPr>
        <p:txBody>
          <a:bodyPr wrap="square" rtlCol="0">
            <a:spAutoFit/>
          </a:bodyPr>
          <a:lstStyle/>
          <a:p>
            <a:pPr algn="ctr"/>
            <a:r>
              <a:rPr lang="en-GB" sz="2400" dirty="0"/>
              <a:t>Lower Key Stage 2 Phase Leader Senior Teacher </a:t>
            </a:r>
          </a:p>
          <a:p>
            <a:pPr algn="ctr"/>
            <a:r>
              <a:rPr lang="en-GB" sz="2400" dirty="0"/>
              <a:t>(Leadership Team of School)</a:t>
            </a:r>
          </a:p>
          <a:p>
            <a:pPr algn="ctr"/>
            <a:r>
              <a:rPr lang="en-GB" sz="2400"/>
              <a:t>RE Co-ordinator</a:t>
            </a:r>
            <a:endParaRPr lang="en-GB" sz="2400" dirty="0"/>
          </a:p>
        </p:txBody>
      </p:sp>
      <p:pic>
        <p:nvPicPr>
          <p:cNvPr id="1026" name="Picture 2" descr="Image preview">
            <a:extLst>
              <a:ext uri="{FF2B5EF4-FFF2-40B4-BE49-F238E27FC236}">
                <a16:creationId xmlns:a16="http://schemas.microsoft.com/office/drawing/2014/main" id="{F60905B3-9F3D-4408-BE45-634A81E6C4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664" y="260648"/>
            <a:ext cx="3946671" cy="5262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26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A056993-2B0B-43F0-A8ED-7868D06F1400}"/>
              </a:ext>
            </a:extLst>
          </p:cNvPr>
          <p:cNvSpPr>
            <a:spLocks noGrp="1" noChangeArrowheads="1"/>
          </p:cNvSpPr>
          <p:nvPr>
            <p:ph type="title"/>
          </p:nvPr>
        </p:nvSpPr>
        <p:spPr/>
        <p:txBody>
          <a:bodyPr>
            <a:normAutofit fontScale="90000"/>
          </a:bodyPr>
          <a:lstStyle/>
          <a:p>
            <a:pPr eaLnBrk="1" hangingPunct="1">
              <a:defRPr/>
            </a:pPr>
            <a:r>
              <a:rPr lang="en-GB" altLang="en-US" sz="4800" dirty="0"/>
              <a:t>How can YOU support?</a:t>
            </a:r>
            <a:br>
              <a:rPr lang="en-GB" altLang="en-US" sz="4800" dirty="0"/>
            </a:br>
            <a:r>
              <a:rPr lang="en-GB" altLang="en-US" sz="4800" dirty="0"/>
              <a:t>Encouragement</a:t>
            </a:r>
          </a:p>
        </p:txBody>
      </p:sp>
      <p:sp>
        <p:nvSpPr>
          <p:cNvPr id="12291" name="Content Placeholder 2">
            <a:extLst>
              <a:ext uri="{FF2B5EF4-FFF2-40B4-BE49-F238E27FC236}">
                <a16:creationId xmlns:a16="http://schemas.microsoft.com/office/drawing/2014/main" id="{9BB74B5A-BDCB-4376-AC14-D67BA5FA3448}"/>
              </a:ext>
            </a:extLst>
          </p:cNvPr>
          <p:cNvSpPr>
            <a:spLocks noGrp="1" noChangeArrowheads="1"/>
          </p:cNvSpPr>
          <p:nvPr>
            <p:ph idx="1"/>
          </p:nvPr>
        </p:nvSpPr>
        <p:spPr/>
        <p:txBody>
          <a:bodyPr/>
          <a:lstStyle/>
          <a:p>
            <a:pPr eaLnBrk="1" hangingPunct="1"/>
            <a:r>
              <a:rPr lang="en-GB" altLang="en-US" sz="2400" dirty="0"/>
              <a:t>Set a good bedtime routine</a:t>
            </a:r>
          </a:p>
          <a:p>
            <a:pPr eaLnBrk="1" hangingPunct="1"/>
            <a:r>
              <a:rPr lang="en-GB" altLang="en-US" sz="2400" dirty="0"/>
              <a:t>Be prepared the night before</a:t>
            </a:r>
          </a:p>
          <a:p>
            <a:pPr eaLnBrk="1" hangingPunct="1"/>
            <a:r>
              <a:rPr lang="en-GB" altLang="en-US" sz="2400" dirty="0"/>
              <a:t>Have a good morning routine</a:t>
            </a:r>
          </a:p>
          <a:p>
            <a:pPr eaLnBrk="1" hangingPunct="1"/>
            <a:r>
              <a:rPr lang="en-GB" altLang="en-US" sz="2400" dirty="0"/>
              <a:t>Be in school at least 5 minutes early, every day, to give your child the time to settle, feel prepared and confident, ready for their school day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B05569-2809-40DA-A24B-B3141B2C288F}"/>
              </a:ext>
            </a:extLst>
          </p:cNvPr>
          <p:cNvSpPr>
            <a:spLocks noGrp="1" noChangeArrowheads="1"/>
          </p:cNvSpPr>
          <p:nvPr>
            <p:ph type="title"/>
          </p:nvPr>
        </p:nvSpPr>
        <p:spPr/>
        <p:txBody>
          <a:bodyPr/>
          <a:lstStyle/>
          <a:p>
            <a:pPr eaLnBrk="1" hangingPunct="1"/>
            <a:r>
              <a:rPr lang="en-GB" altLang="en-US" sz="4800"/>
              <a:t>Expectations</a:t>
            </a:r>
          </a:p>
        </p:txBody>
      </p:sp>
      <p:sp>
        <p:nvSpPr>
          <p:cNvPr id="13315" name="Content Placeholder 2">
            <a:extLst>
              <a:ext uri="{FF2B5EF4-FFF2-40B4-BE49-F238E27FC236}">
                <a16:creationId xmlns:a16="http://schemas.microsoft.com/office/drawing/2014/main" id="{34D9B176-E490-4354-B5B1-9A22D1262DDB}"/>
              </a:ext>
            </a:extLst>
          </p:cNvPr>
          <p:cNvSpPr>
            <a:spLocks noGrp="1" noChangeArrowheads="1"/>
          </p:cNvSpPr>
          <p:nvPr>
            <p:ph idx="1"/>
          </p:nvPr>
        </p:nvSpPr>
        <p:spPr>
          <a:xfrm>
            <a:off x="290438" y="2132856"/>
            <a:ext cx="6986736" cy="3881437"/>
          </a:xfrm>
        </p:spPr>
        <p:txBody>
          <a:bodyPr/>
          <a:lstStyle/>
          <a:p>
            <a:pPr eaLnBrk="1" hangingPunct="1"/>
            <a:r>
              <a:rPr lang="en-GB" altLang="en-US" sz="2400" dirty="0"/>
              <a:t>All children should be in school at ALL times</a:t>
            </a:r>
          </a:p>
          <a:p>
            <a:pPr eaLnBrk="1" hangingPunct="1"/>
            <a:r>
              <a:rPr lang="en-GB" altLang="en-US" sz="2400" dirty="0"/>
              <a:t>We do understand that 100% is not always possible due to a child being unwell</a:t>
            </a:r>
          </a:p>
          <a:p>
            <a:pPr eaLnBrk="1" hangingPunct="1"/>
            <a:r>
              <a:rPr lang="en-GB" altLang="en-US" sz="2400" dirty="0"/>
              <a:t>Nevertheless, FULL ATTENDANCE should always be the AIM</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E085D9-1602-4944-9591-9895A5F494FD}"/>
              </a:ext>
            </a:extLst>
          </p:cNvPr>
          <p:cNvSpPr>
            <a:spLocks noGrp="1" noChangeArrowheads="1"/>
          </p:cNvSpPr>
          <p:nvPr>
            <p:ph type="title"/>
          </p:nvPr>
        </p:nvSpPr>
        <p:spPr/>
        <p:txBody>
          <a:bodyPr>
            <a:normAutofit fontScale="90000"/>
          </a:bodyPr>
          <a:lstStyle/>
          <a:p>
            <a:pPr eaLnBrk="1" hangingPunct="1">
              <a:defRPr/>
            </a:pPr>
            <a:r>
              <a:rPr lang="en-GB" altLang="en-US" sz="4800"/>
              <a:t>Appointments during school time</a:t>
            </a:r>
          </a:p>
        </p:txBody>
      </p:sp>
      <p:sp>
        <p:nvSpPr>
          <p:cNvPr id="3" name="Content Placeholder 2">
            <a:extLst>
              <a:ext uri="{FF2B5EF4-FFF2-40B4-BE49-F238E27FC236}">
                <a16:creationId xmlns:a16="http://schemas.microsoft.com/office/drawing/2014/main" id="{11DDDCE4-2407-4A6F-BA98-D7CEE1D176F5}"/>
              </a:ext>
            </a:extLst>
          </p:cNvPr>
          <p:cNvSpPr>
            <a:spLocks noGrp="1"/>
          </p:cNvSpPr>
          <p:nvPr>
            <p:ph idx="1"/>
          </p:nvPr>
        </p:nvSpPr>
        <p:spPr/>
        <p:txBody>
          <a:bodyPr rtlCol="0">
            <a:normAutofit fontScale="925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Taking your child out of school for medical/dental appointments disrupts their learning, along with the learning of rest of the class</a:t>
            </a:r>
          </a:p>
          <a:p>
            <a:pPr eaLnBrk="1" fontAlgn="auto" hangingPunct="1">
              <a:spcAft>
                <a:spcPts val="0"/>
              </a:spcAft>
              <a:buFont typeface="Wingdings 3" charset="2"/>
              <a:buChar char=""/>
              <a:defRPr/>
            </a:pPr>
            <a:r>
              <a:rPr lang="en-GB" sz="2400" dirty="0">
                <a:solidFill>
                  <a:schemeClr val="tx1">
                    <a:lumMod val="75000"/>
                    <a:lumOff val="25000"/>
                  </a:schemeClr>
                </a:solidFill>
              </a:rPr>
              <a:t>Appointments must be booked outside of the school day or during the holiday period  ( 11 + weeks)</a:t>
            </a:r>
          </a:p>
          <a:p>
            <a:pPr eaLnBrk="1" fontAlgn="auto" hangingPunct="1">
              <a:spcAft>
                <a:spcPts val="0"/>
              </a:spcAft>
              <a:buFont typeface="Wingdings 3" charset="2"/>
              <a:buChar char=""/>
              <a:defRPr/>
            </a:pPr>
            <a:r>
              <a:rPr lang="en-GB" sz="2400" dirty="0">
                <a:solidFill>
                  <a:schemeClr val="tx1">
                    <a:lumMod val="75000"/>
                    <a:lumOff val="25000"/>
                  </a:schemeClr>
                </a:solidFill>
              </a:rPr>
              <a:t>Documentation must be produced, in advance, for any appointments that you wish your child to attend during the school day</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39D787E-D80A-42E8-926A-45747BD27325}"/>
              </a:ext>
            </a:extLst>
          </p:cNvPr>
          <p:cNvSpPr>
            <a:spLocks noGrp="1" noChangeArrowheads="1"/>
          </p:cNvSpPr>
          <p:nvPr>
            <p:ph type="title"/>
          </p:nvPr>
        </p:nvSpPr>
        <p:spPr>
          <a:xfrm>
            <a:off x="609600" y="0"/>
            <a:ext cx="6348413" cy="1930400"/>
          </a:xfrm>
        </p:spPr>
        <p:txBody>
          <a:bodyPr>
            <a:normAutofit fontScale="90000"/>
          </a:bodyPr>
          <a:lstStyle/>
          <a:p>
            <a:pPr eaLnBrk="1" hangingPunct="1">
              <a:defRPr/>
            </a:pPr>
            <a:r>
              <a:rPr lang="en-GB" altLang="en-US" sz="4800" dirty="0"/>
              <a:t>Holidays and exceptional circumstance leave</a:t>
            </a:r>
          </a:p>
        </p:txBody>
      </p:sp>
      <p:sp>
        <p:nvSpPr>
          <p:cNvPr id="3" name="Content Placeholder 2">
            <a:extLst>
              <a:ext uri="{FF2B5EF4-FFF2-40B4-BE49-F238E27FC236}">
                <a16:creationId xmlns:a16="http://schemas.microsoft.com/office/drawing/2014/main" id="{9A59F4FA-1BFD-4AEF-8CE5-A1B4648DCFEA}"/>
              </a:ext>
            </a:extLst>
          </p:cNvPr>
          <p:cNvSpPr>
            <a:spLocks noGrp="1"/>
          </p:cNvSpPr>
          <p:nvPr>
            <p:ph idx="1"/>
          </p:nvPr>
        </p:nvSpPr>
        <p:spPr>
          <a:xfrm>
            <a:off x="609600" y="1268413"/>
            <a:ext cx="6348413" cy="5400675"/>
          </a:xfrm>
        </p:spPr>
        <p:txBody>
          <a:bodyPr rtlCol="0">
            <a:noAutofit/>
          </a:bodyPr>
          <a:lstStyle/>
          <a:p>
            <a:pPr eaLnBrk="1" fontAlgn="auto" hangingPunct="1">
              <a:spcAft>
                <a:spcPts val="0"/>
              </a:spcAft>
              <a:buFont typeface="Wingdings 3" charset="2"/>
              <a:buChar char=""/>
              <a:defRPr/>
            </a:pPr>
            <a:r>
              <a:rPr lang="en-GB" sz="2000" dirty="0">
                <a:solidFill>
                  <a:schemeClr val="tx1">
                    <a:lumMod val="75000"/>
                    <a:lumOff val="25000"/>
                  </a:schemeClr>
                </a:solidFill>
              </a:rPr>
              <a:t>No holidays during term time are allowed, any term time holidays will be recorded as unauthorised and escalated to Buckinghamshire County Council attendance team, where parents will enter an attendance contract and penalty fines will be given, direct from the council</a:t>
            </a:r>
          </a:p>
          <a:p>
            <a:pPr marL="0" indent="0" eaLnBrk="1" fontAlgn="auto" hangingPunct="1">
              <a:spcAft>
                <a:spcPts val="0"/>
              </a:spcAft>
              <a:buFont typeface="Wingdings 3" panose="05040102010807070707" pitchFamily="18" charset="2"/>
              <a:buNone/>
              <a:defRPr/>
            </a:pPr>
            <a:r>
              <a:rPr lang="en-GB" sz="2000" dirty="0">
                <a:solidFill>
                  <a:schemeClr val="tx1">
                    <a:lumMod val="75000"/>
                    <a:lumOff val="25000"/>
                  </a:schemeClr>
                </a:solidFill>
              </a:rPr>
              <a:t>(contracts and fines are not limited to term time    holidays, also to persistent absence and persistent lateness).</a:t>
            </a:r>
          </a:p>
          <a:p>
            <a:pPr eaLnBrk="1" fontAlgn="auto" hangingPunct="1">
              <a:spcAft>
                <a:spcPts val="0"/>
              </a:spcAft>
              <a:buFont typeface="Wingdings 3" charset="2"/>
              <a:buChar char=""/>
              <a:defRPr/>
            </a:pPr>
            <a:r>
              <a:rPr lang="en-GB" sz="2000" dirty="0">
                <a:solidFill>
                  <a:schemeClr val="tx1">
                    <a:lumMod val="75000"/>
                    <a:lumOff val="25000"/>
                  </a:schemeClr>
                </a:solidFill>
              </a:rPr>
              <a:t>All holidays need to be taken during the school holidays.</a:t>
            </a:r>
          </a:p>
          <a:p>
            <a:pPr eaLnBrk="1" fontAlgn="auto" hangingPunct="1">
              <a:spcAft>
                <a:spcPts val="0"/>
              </a:spcAft>
              <a:buFont typeface="Wingdings 3" charset="2"/>
              <a:buChar char=""/>
              <a:defRPr/>
            </a:pPr>
            <a:r>
              <a:rPr lang="en-GB" sz="2000" dirty="0">
                <a:solidFill>
                  <a:schemeClr val="tx1">
                    <a:lumMod val="75000"/>
                    <a:lumOff val="25000"/>
                  </a:schemeClr>
                </a:solidFill>
              </a:rPr>
              <a:t>Children are very open, as they should be, and they do tell adults within the school if they have been absent due to a day out, family holiday. Discussions will taken place, to ensure we are coding all absences correctly on the register.</a:t>
            </a:r>
          </a:p>
          <a:p>
            <a:pPr eaLnBrk="1" fontAlgn="auto" hangingPunct="1">
              <a:spcAft>
                <a:spcPts val="0"/>
              </a:spcAft>
              <a:buFont typeface="Wingdings 3" charset="2"/>
              <a:buChar char=""/>
              <a:defRPr/>
            </a:pPr>
            <a:endParaRPr lang="en-GB" sz="2000" dirty="0">
              <a:solidFill>
                <a:schemeClr val="tx1">
                  <a:lumMod val="75000"/>
                  <a:lumOff val="25000"/>
                </a:schemeClr>
              </a:solidFill>
            </a:endParaRPr>
          </a:p>
          <a:p>
            <a:pPr eaLnBrk="1" fontAlgn="auto" hangingPunct="1">
              <a:spcAft>
                <a:spcPts val="0"/>
              </a:spcAft>
              <a:buFont typeface="Wingdings 3" charset="2"/>
              <a:buChar char=""/>
              <a:defRPr/>
            </a:pPr>
            <a:r>
              <a:rPr lang="en-GB" sz="2000" dirty="0">
                <a:solidFill>
                  <a:schemeClr val="tx1">
                    <a:lumMod val="75000"/>
                    <a:lumOff val="25000"/>
                  </a:schemeClr>
                </a:solidFill>
              </a:rPr>
              <a:t>If any leave is required during term time, due to special circumstance, speak with the attendance officer and we can discuss further , supporting documents will be required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2ECFA5-BE16-405A-9003-E1033C11CCDB}"/>
              </a:ext>
            </a:extLst>
          </p:cNvPr>
          <p:cNvSpPr>
            <a:spLocks noGrp="1" noChangeArrowheads="1"/>
          </p:cNvSpPr>
          <p:nvPr>
            <p:ph type="title"/>
          </p:nvPr>
        </p:nvSpPr>
        <p:spPr>
          <a:xfrm>
            <a:off x="609600" y="188913"/>
            <a:ext cx="6348413" cy="1223962"/>
          </a:xfrm>
        </p:spPr>
        <p:txBody>
          <a:bodyPr>
            <a:normAutofit fontScale="90000"/>
          </a:bodyPr>
          <a:lstStyle/>
          <a:p>
            <a:pPr eaLnBrk="1" hangingPunct="1">
              <a:defRPr/>
            </a:pPr>
            <a:r>
              <a:rPr lang="en-GB" altLang="en-US" sz="4800"/>
              <a:t>Rewards</a:t>
            </a:r>
            <a:br>
              <a:rPr lang="en-GB" altLang="en-US" sz="4800"/>
            </a:br>
            <a:endParaRPr lang="en-GB" altLang="en-US" sz="4800"/>
          </a:p>
        </p:txBody>
      </p:sp>
      <p:sp>
        <p:nvSpPr>
          <p:cNvPr id="3" name="Content Placeholder 2">
            <a:extLst>
              <a:ext uri="{FF2B5EF4-FFF2-40B4-BE49-F238E27FC236}">
                <a16:creationId xmlns:a16="http://schemas.microsoft.com/office/drawing/2014/main" id="{28C7F225-9174-48A8-9FE8-80D435A8BFE9}"/>
              </a:ext>
            </a:extLst>
          </p:cNvPr>
          <p:cNvSpPr>
            <a:spLocks noGrp="1"/>
          </p:cNvSpPr>
          <p:nvPr>
            <p:ph idx="1"/>
          </p:nvPr>
        </p:nvSpPr>
        <p:spPr>
          <a:xfrm>
            <a:off x="609600" y="836613"/>
            <a:ext cx="6348413" cy="5411787"/>
          </a:xfrm>
        </p:spPr>
        <p:txBody>
          <a:bodyPr/>
          <a:lstStyle/>
          <a:p>
            <a:pPr eaLnBrk="1" hangingPunct="1">
              <a:defRPr/>
            </a:pPr>
            <a:endParaRPr lang="en-GB" dirty="0"/>
          </a:p>
          <a:p>
            <a:pPr marL="0" indent="0" eaLnBrk="1" hangingPunct="1">
              <a:buFont typeface="Wingdings 3" panose="05040102010807070707" pitchFamily="18" charset="2"/>
              <a:buNone/>
              <a:defRPr/>
            </a:pPr>
            <a:r>
              <a:rPr lang="en-GB" sz="2400" u="sng" dirty="0"/>
              <a:t>Weekly Draw</a:t>
            </a:r>
          </a:p>
          <a:p>
            <a:pPr eaLnBrk="1" hangingPunct="1">
              <a:buFont typeface="Wingdings" panose="05000000000000000000" pitchFamily="2" charset="2"/>
              <a:buChar char="Ø"/>
              <a:defRPr/>
            </a:pPr>
            <a:r>
              <a:rPr lang="en-GB" sz="2400" dirty="0"/>
              <a:t>We reward those pupils who do achieve 100% attendance on a weekly basis, with the winner of the draw receiving a goodie bag each Friday.</a:t>
            </a:r>
          </a:p>
          <a:p>
            <a:pPr marL="0" indent="0" eaLnBrk="1" hangingPunct="1">
              <a:buFont typeface="Wingdings 3" panose="05040102010807070707" pitchFamily="18" charset="2"/>
              <a:buNone/>
              <a:defRPr/>
            </a:pPr>
            <a:r>
              <a:rPr lang="en-GB" sz="2400" u="sng" dirty="0"/>
              <a:t>Grand Prize</a:t>
            </a:r>
          </a:p>
          <a:p>
            <a:pPr eaLnBrk="1" hangingPunct="1">
              <a:buFont typeface="Wingdings" panose="05000000000000000000" pitchFamily="2" charset="2"/>
              <a:buChar char="Ø"/>
              <a:defRPr/>
            </a:pPr>
            <a:r>
              <a:rPr lang="en-GB" sz="2400" dirty="0"/>
              <a:t>Our grand prize draw raffle of a £50 Amazon voucher will also reward those pupils who have full attendance each week during the term.</a:t>
            </a:r>
          </a:p>
          <a:p>
            <a:pPr marL="0" indent="0" eaLnBrk="1" hangingPunct="1">
              <a:buFont typeface="Wingdings 3" panose="05040102010807070707" pitchFamily="18" charset="2"/>
              <a:buNone/>
              <a:defRPr/>
            </a:pPr>
            <a:endParaRPr lang="en-GB" sz="2400" dirty="0"/>
          </a:p>
          <a:p>
            <a:pPr marL="0" indent="0" eaLnBrk="1" hangingPunct="1">
              <a:buFont typeface="Wingdings 3" panose="05040102010807070707" pitchFamily="18" charset="2"/>
              <a:buNone/>
              <a:defRPr/>
            </a:pPr>
            <a:r>
              <a:rPr lang="en-GB" sz="2400" dirty="0"/>
              <a:t>Both these draws are celebrated during assemblies, with the whole school present.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0834832-CDAA-4AF8-9B66-828D7318F33E}"/>
              </a:ext>
            </a:extLst>
          </p:cNvPr>
          <p:cNvSpPr>
            <a:spLocks noGrp="1" noChangeArrowheads="1"/>
          </p:cNvSpPr>
          <p:nvPr>
            <p:ph type="title"/>
          </p:nvPr>
        </p:nvSpPr>
        <p:spPr/>
        <p:txBody>
          <a:bodyPr/>
          <a:lstStyle/>
          <a:p>
            <a:pPr eaLnBrk="1" hangingPunct="1"/>
            <a:r>
              <a:rPr lang="en-GB" altLang="en-US" sz="4800"/>
              <a:t>High Attendance</a:t>
            </a:r>
          </a:p>
        </p:txBody>
      </p:sp>
      <p:sp>
        <p:nvSpPr>
          <p:cNvPr id="3" name="Content Placeholder 2">
            <a:extLst>
              <a:ext uri="{FF2B5EF4-FFF2-40B4-BE49-F238E27FC236}">
                <a16:creationId xmlns:a16="http://schemas.microsoft.com/office/drawing/2014/main" id="{805C2791-AE1E-4B24-B9CB-AA47405C1D8E}"/>
              </a:ext>
            </a:extLst>
          </p:cNvPr>
          <p:cNvSpPr>
            <a:spLocks noGrp="1"/>
          </p:cNvSpPr>
          <p:nvPr>
            <p:ph idx="1"/>
          </p:nvPr>
        </p:nvSpPr>
        <p:spPr>
          <a:xfrm>
            <a:off x="609600" y="1628775"/>
            <a:ext cx="6348413" cy="4895850"/>
          </a:xfrm>
        </p:spPr>
        <p:txBody>
          <a:bodyPr rtlCol="0">
            <a:normAutofit fontScale="62500" lnSpcReduction="20000"/>
          </a:bodyPr>
          <a:lstStyle/>
          <a:p>
            <a:pPr eaLnBrk="1" fontAlgn="auto" hangingPunct="1">
              <a:spcAft>
                <a:spcPts val="0"/>
              </a:spcAft>
              <a:buFont typeface="Wingdings 3" charset="2"/>
              <a:buChar char=""/>
              <a:defRPr/>
            </a:pPr>
            <a:r>
              <a:rPr lang="en-GB" sz="3100" dirty="0">
                <a:solidFill>
                  <a:schemeClr val="tx1">
                    <a:lumMod val="75000"/>
                    <a:lumOff val="25000"/>
                  </a:schemeClr>
                </a:solidFill>
              </a:rPr>
              <a:t>We aim for at least 96% attendance for every pupil</a:t>
            </a:r>
          </a:p>
          <a:p>
            <a:pPr marL="0" indent="0" algn="ctr" eaLnBrk="1" fontAlgn="auto" hangingPunct="1">
              <a:spcAft>
                <a:spcPts val="0"/>
              </a:spcAft>
              <a:buFont typeface="Wingdings 3" panose="05040102010807070707" pitchFamily="18" charset="2"/>
              <a:buNone/>
              <a:defRPr/>
            </a:pPr>
            <a:r>
              <a:rPr lang="en-GB" sz="3100" dirty="0">
                <a:solidFill>
                  <a:srgbClr val="FFFF00"/>
                </a:solidFill>
              </a:rPr>
              <a:t> 171 pupils achieved over 96% attendance last year.</a:t>
            </a:r>
          </a:p>
          <a:p>
            <a:pPr marL="0" indent="0" algn="ctr" eaLnBrk="1" fontAlgn="auto" hangingPunct="1">
              <a:spcAft>
                <a:spcPts val="0"/>
              </a:spcAft>
              <a:buFont typeface="Wingdings 3" panose="05040102010807070707" pitchFamily="18" charset="2"/>
              <a:buNone/>
              <a:defRPr/>
            </a:pPr>
            <a:r>
              <a:rPr lang="en-GB" sz="3100" dirty="0">
                <a:solidFill>
                  <a:srgbClr val="FFFF00"/>
                </a:solidFill>
              </a:rPr>
              <a:t>341 pupils achieved over 96% attendance last week!</a:t>
            </a:r>
          </a:p>
          <a:p>
            <a:pPr marL="0" indent="0" algn="ctr" eaLnBrk="1" fontAlgn="auto" hangingPunct="1">
              <a:spcAft>
                <a:spcPts val="0"/>
              </a:spcAft>
              <a:buFont typeface="Wingdings 3" charset="2"/>
              <a:buNone/>
              <a:defRPr/>
            </a:pPr>
            <a:r>
              <a:rPr lang="en-GB" sz="5200" dirty="0">
                <a:solidFill>
                  <a:schemeClr val="tx1">
                    <a:lumMod val="75000"/>
                    <a:lumOff val="25000"/>
                  </a:schemeClr>
                </a:solidFill>
              </a:rPr>
              <a:t>    Well done!</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4700" dirty="0">
                <a:solidFill>
                  <a:schemeClr val="tx1">
                    <a:lumMod val="75000"/>
                    <a:lumOff val="25000"/>
                  </a:schemeClr>
                </a:solidFill>
              </a:rPr>
              <a:t>High attendance equals:</a:t>
            </a: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Widest possible learning opportunities, higher qualifications, more choices in the future</a:t>
            </a:r>
          </a:p>
          <a:p>
            <a:pPr marL="0" indent="0" algn="ctr" eaLnBrk="1" fontAlgn="auto" hangingPunct="1">
              <a:spcAft>
                <a:spcPts val="0"/>
              </a:spcAft>
              <a:buFont typeface="Wingdings 3" charset="2"/>
              <a:buNone/>
              <a:defRPr/>
            </a:pPr>
            <a:endParaRPr lang="en-GB" sz="28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Primary education is the foundation for life long learning!</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1F42240-1671-4617-94D8-7DF13C2807C6}"/>
              </a:ext>
            </a:extLst>
          </p:cNvPr>
          <p:cNvSpPr>
            <a:spLocks noGrp="1" noChangeArrowheads="1"/>
          </p:cNvSpPr>
          <p:nvPr>
            <p:ph type="title"/>
          </p:nvPr>
        </p:nvSpPr>
        <p:spPr/>
        <p:txBody>
          <a:bodyPr/>
          <a:lstStyle/>
          <a:p>
            <a:pPr eaLnBrk="1" hangingPunct="1"/>
            <a:r>
              <a:rPr lang="en-GB" altLang="en-US" sz="4400"/>
              <a:t>Information</a:t>
            </a:r>
          </a:p>
        </p:txBody>
      </p:sp>
      <p:sp>
        <p:nvSpPr>
          <p:cNvPr id="3" name="Content Placeholder 2">
            <a:extLst>
              <a:ext uri="{FF2B5EF4-FFF2-40B4-BE49-F238E27FC236}">
                <a16:creationId xmlns:a16="http://schemas.microsoft.com/office/drawing/2014/main" id="{EBC26AB9-FC27-413C-9D8D-D72F14A860AF}"/>
              </a:ext>
            </a:extLst>
          </p:cNvPr>
          <p:cNvSpPr>
            <a:spLocks noGrp="1"/>
          </p:cNvSpPr>
          <p:nvPr>
            <p:ph idx="1"/>
          </p:nvPr>
        </p:nvSpPr>
        <p:spPr/>
        <p:txBody>
          <a:bodyPr/>
          <a:lstStyle/>
          <a:p>
            <a:pPr eaLnBrk="1" hangingPunct="1">
              <a:defRPr/>
            </a:pPr>
            <a:r>
              <a:rPr lang="en-GB" dirty="0"/>
              <a:t>Attendance Policy is available to view on our website, along with the new attendance chart, which outlines the procedures, so that everyone is clear of the process with regards to attendance</a:t>
            </a:r>
          </a:p>
          <a:p>
            <a:pPr eaLnBrk="1" hangingPunct="1">
              <a:defRPr/>
            </a:pPr>
            <a:r>
              <a:rPr lang="en-GB" dirty="0"/>
              <a:t>01753 887743 / </a:t>
            </a:r>
            <a:r>
              <a:rPr lang="en-GB" dirty="0" err="1">
                <a:hlinkClick r:id="rId2"/>
              </a:rPr>
              <a:t>absence@stjosephschalfont.school</a:t>
            </a:r>
            <a:endParaRPr lang="en-GB" dirty="0"/>
          </a:p>
          <a:p>
            <a:pPr marL="0" indent="0" eaLnBrk="1" hangingPunct="1">
              <a:buFont typeface="Wingdings 3" panose="05040102010807070707" pitchFamily="18" charset="2"/>
              <a:buNone/>
              <a:defRPr/>
            </a:pPr>
            <a:r>
              <a:rPr lang="en-GB" dirty="0"/>
              <a:t>Contact before 8:30am if your child cannot attend school, giving the reason. You must contact the school each day your child is absent.</a:t>
            </a:r>
          </a:p>
          <a:p>
            <a:pPr marL="0" indent="0" eaLnBrk="1" hangingPunct="1">
              <a:buFont typeface="Wingdings 3" panose="05040102010807070707" pitchFamily="18" charset="2"/>
              <a:buNone/>
              <a:defRPr/>
            </a:pPr>
            <a:endParaRPr lang="en-GB" dirty="0"/>
          </a:p>
          <a:p>
            <a:pPr marL="0" indent="0" eaLnBrk="1" hangingPunct="1">
              <a:buFont typeface="Wingdings 3" panose="05040102010807070707" pitchFamily="18" charset="2"/>
              <a:buNone/>
              <a:defRPr/>
            </a:pPr>
            <a:r>
              <a:rPr lang="en-GB" dirty="0"/>
              <a:t>All attendance related queries can be directed straight to the Attendance Officer, preferably after 10am, Monday-Friday.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40B6759-9AFF-4E0B-A94C-B3FD84B2D865}"/>
              </a:ext>
            </a:extLst>
          </p:cNvPr>
          <p:cNvSpPr>
            <a:spLocks noGrp="1" noChangeArrowheads="1"/>
          </p:cNvSpPr>
          <p:nvPr>
            <p:ph type="title"/>
          </p:nvPr>
        </p:nvSpPr>
        <p:spPr/>
        <p:txBody>
          <a:bodyPr/>
          <a:lstStyle/>
          <a:p>
            <a:r>
              <a:rPr lang="en-GB" altLang="en-US" sz="4400"/>
              <a:t>Dietary &amp; Medical Needs</a:t>
            </a:r>
          </a:p>
        </p:txBody>
      </p:sp>
      <p:sp>
        <p:nvSpPr>
          <p:cNvPr id="3" name="Content Placeholder 2">
            <a:extLst>
              <a:ext uri="{FF2B5EF4-FFF2-40B4-BE49-F238E27FC236}">
                <a16:creationId xmlns:a16="http://schemas.microsoft.com/office/drawing/2014/main" id="{4BB34557-50C0-4C8E-BA20-BA96A053035C}"/>
              </a:ext>
            </a:extLst>
          </p:cNvPr>
          <p:cNvSpPr>
            <a:spLocks noGrp="1"/>
          </p:cNvSpPr>
          <p:nvPr>
            <p:ph idx="1"/>
          </p:nvPr>
        </p:nvSpPr>
        <p:spPr>
          <a:xfrm>
            <a:off x="609600" y="1268413"/>
            <a:ext cx="6348413" cy="4979987"/>
          </a:xfrm>
        </p:spPr>
        <p:txBody>
          <a:bodyPr/>
          <a:lstStyle/>
          <a:p>
            <a:pPr>
              <a:defRPr/>
            </a:pPr>
            <a:r>
              <a:rPr lang="en-GB" dirty="0"/>
              <a:t>Inform us immediately of any changes to dietary or medical needs</a:t>
            </a:r>
          </a:p>
          <a:p>
            <a:pPr>
              <a:defRPr/>
            </a:pPr>
            <a:r>
              <a:rPr lang="en-GB" dirty="0"/>
              <a:t>If we are required to keep medication onsite permanently you will need to complete:</a:t>
            </a:r>
          </a:p>
          <a:p>
            <a:pPr lvl="1">
              <a:buFont typeface="Wingdings" panose="05000000000000000000" pitchFamily="2" charset="2"/>
              <a:buChar char="v"/>
              <a:defRPr/>
            </a:pPr>
            <a:r>
              <a:rPr lang="en-GB" dirty="0"/>
              <a:t>Healthcare plan and an agreement for administering medication</a:t>
            </a:r>
          </a:p>
          <a:p>
            <a:pPr>
              <a:defRPr/>
            </a:pPr>
            <a:r>
              <a:rPr lang="en-GB" dirty="0"/>
              <a:t>If we are required to keep medication onsite, short term, for example antibiotics, you will need to complete:</a:t>
            </a:r>
          </a:p>
          <a:p>
            <a:pPr lvl="1">
              <a:buFont typeface="Wingdings" panose="05000000000000000000" pitchFamily="2" charset="2"/>
              <a:buChar char="v"/>
              <a:defRPr/>
            </a:pPr>
            <a:r>
              <a:rPr lang="en-GB" dirty="0"/>
              <a:t>Agreement for administering medication</a:t>
            </a:r>
          </a:p>
          <a:p>
            <a:pPr marL="0" indent="0">
              <a:buFont typeface="Wingdings 3" panose="05040102010807070707" pitchFamily="18" charset="2"/>
              <a:buNone/>
              <a:defRPr/>
            </a:pPr>
            <a:r>
              <a:rPr lang="en-GB" dirty="0"/>
              <a:t>All medication must be brought to the school office by an adult, no pupil is expected to carry any type of medication in their bag</a:t>
            </a:r>
          </a:p>
          <a:p>
            <a:pPr marL="0" indent="0">
              <a:buFont typeface="Wingdings 3" panose="05040102010807070707" pitchFamily="18" charset="2"/>
              <a:buNone/>
              <a:defRPr/>
            </a:pPr>
            <a:r>
              <a:rPr lang="en-GB" dirty="0"/>
              <a:t>All medication must be prescribed,  in the original packaging and age related</a:t>
            </a:r>
          </a:p>
          <a:p>
            <a:pPr marL="0" indent="0">
              <a:buFont typeface="Wingdings 3" panose="05040102010807070707" pitchFamily="18" charset="2"/>
              <a:buNone/>
              <a:defRPr/>
            </a:pPr>
            <a:endParaRPr lang="en-GB"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feguarding – Sussex Clubs for Young People">
            <a:extLst>
              <a:ext uri="{FF2B5EF4-FFF2-40B4-BE49-F238E27FC236}">
                <a16:creationId xmlns:a16="http://schemas.microsoft.com/office/drawing/2014/main" id="{5962A3F6-BDB9-4AD4-8E6D-6E9896DE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70" y="188640"/>
            <a:ext cx="8756860" cy="2712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4A9AEE-99FB-47B5-B3BB-BBEFA2A59F40}"/>
              </a:ext>
            </a:extLst>
          </p:cNvPr>
          <p:cNvSpPr txBox="1"/>
          <p:nvPr/>
        </p:nvSpPr>
        <p:spPr>
          <a:xfrm>
            <a:off x="251520" y="3140968"/>
            <a:ext cx="8712968" cy="3170099"/>
          </a:xfrm>
          <a:prstGeom prst="rect">
            <a:avLst/>
          </a:prstGeom>
          <a:noFill/>
        </p:spPr>
        <p:txBody>
          <a:bodyPr wrap="square" rtlCol="0">
            <a:spAutoFit/>
          </a:bodyPr>
          <a:lstStyle/>
          <a:p>
            <a:r>
              <a:rPr lang="en-GB" sz="2000" b="1" dirty="0">
                <a:solidFill>
                  <a:srgbClr val="FF0000"/>
                </a:solidFill>
              </a:rPr>
              <a:t>Takes precedence over everything else in school.</a:t>
            </a:r>
          </a:p>
          <a:p>
            <a:endParaRPr lang="en-GB" sz="2000" dirty="0"/>
          </a:p>
          <a:p>
            <a:r>
              <a:rPr lang="en-GB" sz="2000" dirty="0"/>
              <a:t>Mrs Ford (Assistant Headteacher) Safeguarding Lead for the school.</a:t>
            </a:r>
          </a:p>
          <a:p>
            <a:endParaRPr lang="en-GB" sz="2000" dirty="0"/>
          </a:p>
          <a:p>
            <a:r>
              <a:rPr lang="en-GB" sz="2000" dirty="0"/>
              <a:t>Mrs O’Kane (Deputy Headteacher) Deputy Safeguarding Lead for the school.</a:t>
            </a:r>
          </a:p>
          <a:p>
            <a:endParaRPr lang="en-GB" sz="2000" dirty="0"/>
          </a:p>
          <a:p>
            <a:r>
              <a:rPr lang="en-GB" sz="2000" dirty="0"/>
              <a:t>Mrs Lovegrove (Headteacher) has overall responsibility for Safeguarding.</a:t>
            </a:r>
          </a:p>
          <a:p>
            <a:endParaRPr lang="en-GB" sz="2000" dirty="0"/>
          </a:p>
          <a:p>
            <a:r>
              <a:rPr lang="en-GB" sz="2000" dirty="0"/>
              <a:t>If you have any safeguarding concerns please bring them to the attention of one of the members of staff listed above.  </a:t>
            </a:r>
          </a:p>
        </p:txBody>
      </p:sp>
    </p:spTree>
    <p:extLst>
      <p:ext uri="{BB962C8B-B14F-4D97-AF65-F5344CB8AC3E}">
        <p14:creationId xmlns:p14="http://schemas.microsoft.com/office/powerpoint/2010/main" val="1299966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948C79-CE66-4173-B330-952A8B9F78C6}"/>
              </a:ext>
            </a:extLst>
          </p:cNvPr>
          <p:cNvSpPr>
            <a:spLocks noChangeArrowheads="1"/>
          </p:cNvSpPr>
          <p:nvPr/>
        </p:nvSpPr>
        <p:spPr bwMode="auto">
          <a:xfrm>
            <a:off x="341479" y="5085184"/>
            <a:ext cx="8424936" cy="1624590"/>
          </a:xfrm>
          <a:prstGeom prst="rect">
            <a:avLst/>
          </a:prstGeom>
          <a:solidFill>
            <a:srgbClr val="FFFF66"/>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Parking around 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Please be aware that the local Residents’ Group have established a communication channel with the Chalfont’s Neighbourhood Policing Team reporting all incidents of inconsiderate parking.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4DA5FF5-E5AC-4781-9E41-DB19C1DAF444}"/>
              </a:ext>
            </a:extLst>
          </p:cNvPr>
          <p:cNvSpPr>
            <a:spLocks noChangeArrowheads="1"/>
          </p:cNvSpPr>
          <p:nvPr/>
        </p:nvSpPr>
        <p:spPr bwMode="auto">
          <a:xfrm>
            <a:off x="336003" y="148226"/>
            <a:ext cx="8424936" cy="2764830"/>
          </a:xfrm>
          <a:prstGeom prst="rect">
            <a:avLst/>
          </a:prstGeom>
          <a:solidFill>
            <a:schemeClr val="accent6">
              <a:lumMod val="40000"/>
              <a:lumOff val="60000"/>
            </a:schemeClr>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CD5C50D-A71B-42E5-BAC0-632621294CA6}"/>
              </a:ext>
            </a:extLst>
          </p:cNvPr>
          <p:cNvSpPr/>
          <p:nvPr/>
        </p:nvSpPr>
        <p:spPr>
          <a:xfrm>
            <a:off x="383061" y="191813"/>
            <a:ext cx="8349074" cy="2677656"/>
          </a:xfrm>
          <a:prstGeom prst="rect">
            <a:avLst/>
          </a:prstGeom>
        </p:spPr>
        <p:txBody>
          <a:bodyPr wrap="square">
            <a:spAutoFit/>
          </a:bodyPr>
          <a:lstStyle/>
          <a:p>
            <a:r>
              <a:rPr lang="en-GB" sz="2400" dirty="0"/>
              <a:t>Check your emails / texts regularly – this is the main means of communication from school.</a:t>
            </a:r>
          </a:p>
          <a:p>
            <a:r>
              <a:rPr lang="en-GB" sz="2400" dirty="0"/>
              <a:t>Check weekly school newsletter– emailed on Friday. </a:t>
            </a:r>
          </a:p>
          <a:p>
            <a:r>
              <a:rPr lang="en-GB" sz="2400" dirty="0"/>
              <a:t>Check school website, Twitter account and Facebook page.</a:t>
            </a:r>
          </a:p>
          <a:p>
            <a:r>
              <a:rPr lang="en-GB" sz="2400" dirty="0"/>
              <a:t>Website: </a:t>
            </a:r>
            <a:r>
              <a:rPr lang="en-GB" sz="2400" dirty="0">
                <a:hlinkClick r:id="rId3"/>
              </a:rPr>
              <a:t>www.stjosephschalfont.school</a:t>
            </a:r>
            <a:endParaRPr lang="en-GB" sz="2400" dirty="0"/>
          </a:p>
          <a:p>
            <a:r>
              <a:rPr lang="en-GB" sz="2400" dirty="0"/>
              <a:t>Twitter: @</a:t>
            </a:r>
            <a:r>
              <a:rPr lang="en-GB" sz="2400" dirty="0" err="1"/>
              <a:t>StJosephsCSP</a:t>
            </a:r>
            <a:endParaRPr lang="en-GB" sz="2400" dirty="0"/>
          </a:p>
          <a:p>
            <a:r>
              <a:rPr lang="en-GB" sz="2400" dirty="0"/>
              <a:t>Facebook: St Joseph’s Chalfont St Peter</a:t>
            </a:r>
          </a:p>
        </p:txBody>
      </p:sp>
      <p:sp>
        <p:nvSpPr>
          <p:cNvPr id="7" name="Rectangle 2">
            <a:extLst>
              <a:ext uri="{FF2B5EF4-FFF2-40B4-BE49-F238E27FC236}">
                <a16:creationId xmlns:a16="http://schemas.microsoft.com/office/drawing/2014/main" id="{59FD8F8A-EE78-4FEE-972C-AEBDC5BFF41B}"/>
              </a:ext>
            </a:extLst>
          </p:cNvPr>
          <p:cNvSpPr>
            <a:spLocks noChangeArrowheads="1"/>
          </p:cNvSpPr>
          <p:nvPr/>
        </p:nvSpPr>
        <p:spPr bwMode="auto">
          <a:xfrm>
            <a:off x="321601" y="3096081"/>
            <a:ext cx="8424936" cy="477328"/>
          </a:xfrm>
          <a:prstGeom prst="rect">
            <a:avLst/>
          </a:prstGeom>
          <a:solidFill>
            <a:srgbClr val="B2FCFE"/>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Tuesday 3.00-3.30pm </a:t>
            </a:r>
            <a:r>
              <a:rPr lang="en-GB" altLang="en-US" sz="2400" dirty="0">
                <a:solidFill>
                  <a:srgbClr val="000000"/>
                </a:solidFill>
                <a:latin typeface="Calibri" panose="020F0502020204030204" pitchFamily="34" charset="0"/>
                <a:cs typeface="Calibri" panose="020F0502020204030204" pitchFamily="34" charset="0"/>
              </a:rPr>
              <a:t>Parent Drop in session</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211A0299-3799-4600-9CF6-59ECB06B588C}"/>
              </a:ext>
            </a:extLst>
          </p:cNvPr>
          <p:cNvSpPr>
            <a:spLocks noChangeArrowheads="1"/>
          </p:cNvSpPr>
          <p:nvPr/>
        </p:nvSpPr>
        <p:spPr bwMode="auto">
          <a:xfrm>
            <a:off x="359532" y="3756434"/>
            <a:ext cx="8424936" cy="1145725"/>
          </a:xfrm>
          <a:prstGeom prst="rect">
            <a:avLst/>
          </a:prstGeom>
          <a:solidFill>
            <a:srgbClr val="99CCFF"/>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Please make every effort to attend coffee mornings / assemblies and key parent workshops on curriculum areas to remain informed and support us and your child.</a:t>
            </a:r>
          </a:p>
        </p:txBody>
      </p:sp>
    </p:spTree>
    <p:extLst>
      <p:ext uri="{BB962C8B-B14F-4D97-AF65-F5344CB8AC3E}">
        <p14:creationId xmlns:p14="http://schemas.microsoft.com/office/powerpoint/2010/main" val="255495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48DBCE-4F33-4C2F-9988-71E932059B36}"/>
              </a:ext>
            </a:extLst>
          </p:cNvPr>
          <p:cNvGraphicFramePr>
            <a:graphicFrameLocks noGrp="1"/>
          </p:cNvGraphicFramePr>
          <p:nvPr>
            <p:extLst>
              <p:ext uri="{D42A27DB-BD31-4B8C-83A1-F6EECF244321}">
                <p14:modId xmlns:p14="http://schemas.microsoft.com/office/powerpoint/2010/main" val="2216948417"/>
              </p:ext>
            </p:extLst>
          </p:nvPr>
        </p:nvGraphicFramePr>
        <p:xfrm>
          <a:off x="467544" y="332656"/>
          <a:ext cx="8064896" cy="6254432"/>
        </p:xfrm>
        <a:graphic>
          <a:graphicData uri="http://schemas.openxmlformats.org/drawingml/2006/table">
            <a:tbl>
              <a:tblPr firstRow="1" firstCol="1" bandRow="1" bandCol="1"/>
              <a:tblGrid>
                <a:gridCol w="2571763">
                  <a:extLst>
                    <a:ext uri="{9D8B030D-6E8A-4147-A177-3AD203B41FA5}">
                      <a16:colId xmlns:a16="http://schemas.microsoft.com/office/drawing/2014/main" val="1994655198"/>
                    </a:ext>
                  </a:extLst>
                </a:gridCol>
                <a:gridCol w="5493133">
                  <a:extLst>
                    <a:ext uri="{9D8B030D-6E8A-4147-A177-3AD203B41FA5}">
                      <a16:colId xmlns:a16="http://schemas.microsoft.com/office/drawing/2014/main" val="1720831515"/>
                    </a:ext>
                  </a:extLst>
                </a:gridCol>
              </a:tblGrid>
              <a:tr h="864096">
                <a:tc gridSpan="2">
                  <a:txBody>
                    <a:bodyPr/>
                    <a:lstStyle/>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Term Dates 2023/2024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hMerge="1">
                  <a:txBody>
                    <a:bodyPr/>
                    <a:lstStyle/>
                    <a:p>
                      <a:endParaRPr lang="en-GB"/>
                    </a:p>
                  </a:txBody>
                  <a:tcPr/>
                </a:tc>
                <a:extLst>
                  <a:ext uri="{0D108BD9-81ED-4DB2-BD59-A6C34878D82A}">
                    <a16:rowId xmlns:a16="http://schemas.microsoft.com/office/drawing/2014/main" val="59788917"/>
                  </a:ext>
                </a:extLst>
              </a:tr>
              <a:tr h="1512168">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Advent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 20</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December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October – Friday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November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689149"/>
                  </a:ext>
                </a:extLst>
              </a:tr>
              <a:tr h="1728192">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January – 28</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March</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12</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February </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Friday 16</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February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391464"/>
                  </a:ext>
                </a:extLst>
              </a:tr>
              <a:tr h="2016224">
                <a:tc>
                  <a:txBody>
                    <a:bodyPr/>
                    <a:lstStyle/>
                    <a:p>
                      <a:pPr algn="ctr">
                        <a:lnSpc>
                          <a:spcPct val="200000"/>
                        </a:lnSpc>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Pentecost Term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April – 19</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July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27</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 -Friday 31</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598842"/>
                  </a:ext>
                </a:extLst>
              </a:tr>
            </a:tbl>
          </a:graphicData>
        </a:graphic>
      </p:graphicFrame>
    </p:spTree>
    <p:extLst>
      <p:ext uri="{BB962C8B-B14F-4D97-AF65-F5344CB8AC3E}">
        <p14:creationId xmlns:p14="http://schemas.microsoft.com/office/powerpoint/2010/main" val="2149477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5760640" cy="1143000"/>
          </a:xfrm>
        </p:spPr>
        <p:txBody>
          <a:bodyPr>
            <a:normAutofit/>
          </a:bodyPr>
          <a:lstStyle/>
          <a:p>
            <a:r>
              <a:rPr lang="en-GB" b="1" dirty="0">
                <a:solidFill>
                  <a:schemeClr val="bg1"/>
                </a:solidFill>
              </a:rPr>
              <a:t>Supporting Your Child</a:t>
            </a:r>
          </a:p>
        </p:txBody>
      </p:sp>
      <p:sp>
        <p:nvSpPr>
          <p:cNvPr id="3" name="Content Placeholder 2"/>
          <p:cNvSpPr>
            <a:spLocks noGrp="1"/>
          </p:cNvSpPr>
          <p:nvPr>
            <p:ph idx="1"/>
          </p:nvPr>
        </p:nvSpPr>
        <p:spPr>
          <a:xfrm>
            <a:off x="457200" y="1412776"/>
            <a:ext cx="8229600" cy="4509120"/>
          </a:xfrm>
        </p:spPr>
        <p:txBody>
          <a:bodyPr>
            <a:normAutofit fontScale="92500"/>
          </a:bodyPr>
          <a:lstStyle/>
          <a:p>
            <a:r>
              <a:rPr lang="en-GB" dirty="0"/>
              <a:t>Read to your child as well as them reading to you</a:t>
            </a:r>
          </a:p>
          <a:p>
            <a:r>
              <a:rPr lang="en-GB" dirty="0"/>
              <a:t>Times tables and number facts</a:t>
            </a:r>
          </a:p>
          <a:p>
            <a:r>
              <a:rPr lang="en-GB" dirty="0"/>
              <a:t>Use knowledge organisers for regular quizzing</a:t>
            </a:r>
          </a:p>
          <a:p>
            <a:r>
              <a:rPr lang="en-GB" dirty="0"/>
              <a:t>Quizzing on Accelerated Reader</a:t>
            </a:r>
          </a:p>
          <a:p>
            <a:r>
              <a:rPr lang="en-GB" dirty="0"/>
              <a:t>The school website has links to additional educational sites and materials that you may wish to access</a:t>
            </a:r>
          </a:p>
          <a:p>
            <a:r>
              <a:rPr lang="en-GB"/>
              <a:t>Encourage independence </a:t>
            </a:r>
            <a:endParaRPr lang="en-GB" dirty="0"/>
          </a:p>
          <a:p>
            <a:pPr marL="0" indent="0">
              <a:buNone/>
            </a:pPr>
            <a:endParaRPr lang="en-GB" dirty="0"/>
          </a:p>
        </p:txBody>
      </p:sp>
    </p:spTree>
    <p:extLst>
      <p:ext uri="{BB962C8B-B14F-4D97-AF65-F5344CB8AC3E}">
        <p14:creationId xmlns:p14="http://schemas.microsoft.com/office/powerpoint/2010/main" val="2922119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5536" y="332656"/>
            <a:ext cx="8424936" cy="61926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a:spLocks noGrp="1" noChangeArrowheads="1"/>
          </p:cNvSpPr>
          <p:nvPr>
            <p:ph type="ctrTitle"/>
          </p:nvPr>
        </p:nvSpPr>
        <p:spPr>
          <a:xfrm>
            <a:off x="1151731" y="548680"/>
            <a:ext cx="6840537" cy="2209800"/>
          </a:xfrm>
        </p:spPr>
        <p:txBody>
          <a:bodyPr>
            <a:noAutofit/>
          </a:bodyPr>
          <a:lstStyle/>
          <a:p>
            <a:pPr algn="ctr" eaLnBrk="1" hangingPunct="1"/>
            <a:r>
              <a:rPr lang="en-US" sz="4000" b="1" dirty="0">
                <a:solidFill>
                  <a:schemeClr val="tx1"/>
                </a:solidFill>
                <a:latin typeface="Comic Sans MS" pitchFamily="66" charset="0"/>
              </a:rPr>
              <a:t> </a:t>
            </a:r>
            <a:r>
              <a:rPr lang="en-US" sz="4800" b="1" dirty="0">
                <a:solidFill>
                  <a:schemeClr val="bg1"/>
                </a:solidFill>
                <a:latin typeface="Comic Sans MS" panose="030F0702030302020204" pitchFamily="66" charset="0"/>
              </a:rPr>
              <a:t>Thank you for coming and for your continuing support.</a:t>
            </a:r>
            <a:endParaRPr lang="en-US" sz="4000" dirty="0">
              <a:solidFill>
                <a:schemeClr val="bg1"/>
              </a:solidFill>
              <a:latin typeface="Comic Sans MS" panose="030F0702030302020204" pitchFamily="66" charset="0"/>
            </a:endParaRPr>
          </a:p>
        </p:txBody>
      </p:sp>
      <p:pic>
        <p:nvPicPr>
          <p:cNvPr id="10242" name="Picture 10" descr="Description: C:\Users\head\Desktop\values 4">
            <a:extLst>
              <a:ext uri="{FF2B5EF4-FFF2-40B4-BE49-F238E27FC236}">
                <a16:creationId xmlns:a16="http://schemas.microsoft.com/office/drawing/2014/main" id="{E6AEE11A-2F97-42A2-A6E6-D9DF84C7924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140968"/>
            <a:ext cx="4104456" cy="30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7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12" y="176566"/>
            <a:ext cx="8229600" cy="1143000"/>
          </a:xfrm>
        </p:spPr>
        <p:txBody>
          <a:bodyPr/>
          <a:lstStyle/>
          <a:p>
            <a:r>
              <a:rPr lang="en-GB" b="1" dirty="0">
                <a:solidFill>
                  <a:schemeClr val="bg1"/>
                </a:solidFill>
              </a:rPr>
              <a:t>Year 3 Staff Team</a:t>
            </a:r>
          </a:p>
        </p:txBody>
      </p:sp>
      <p:pic>
        <p:nvPicPr>
          <p:cNvPr id="6" name="Picture 5">
            <a:extLst>
              <a:ext uri="{FF2B5EF4-FFF2-40B4-BE49-F238E27FC236}">
                <a16:creationId xmlns:a16="http://schemas.microsoft.com/office/drawing/2014/main" id="{D72634B6-B182-482A-B505-E439DB7FC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319566"/>
            <a:ext cx="1872208" cy="2407126"/>
          </a:xfrm>
          <a:prstGeom prst="rect">
            <a:avLst/>
          </a:prstGeom>
        </p:spPr>
      </p:pic>
      <p:sp>
        <p:nvSpPr>
          <p:cNvPr id="9" name="TextBox 8">
            <a:extLst>
              <a:ext uri="{FF2B5EF4-FFF2-40B4-BE49-F238E27FC236}">
                <a16:creationId xmlns:a16="http://schemas.microsoft.com/office/drawing/2014/main" id="{B573571B-1EB7-49FC-B34F-B8B439463571}"/>
              </a:ext>
            </a:extLst>
          </p:cNvPr>
          <p:cNvSpPr txBox="1"/>
          <p:nvPr/>
        </p:nvSpPr>
        <p:spPr>
          <a:xfrm>
            <a:off x="457200" y="3772742"/>
            <a:ext cx="7931224" cy="461665"/>
          </a:xfrm>
          <a:prstGeom prst="rect">
            <a:avLst/>
          </a:prstGeom>
          <a:noFill/>
        </p:spPr>
        <p:txBody>
          <a:bodyPr wrap="square" rtlCol="0">
            <a:spAutoFit/>
          </a:bodyPr>
          <a:lstStyle/>
          <a:p>
            <a:r>
              <a:rPr lang="en-GB" dirty="0"/>
              <a:t>                    </a:t>
            </a:r>
            <a:r>
              <a:rPr lang="en-GB" sz="2400" dirty="0"/>
              <a:t>Mrs Gilmour             Mrs Ford            Miss Burston</a:t>
            </a:r>
          </a:p>
        </p:txBody>
      </p:sp>
      <p:pic>
        <p:nvPicPr>
          <p:cNvPr id="7" name="Picture 6">
            <a:extLst>
              <a:ext uri="{FF2B5EF4-FFF2-40B4-BE49-F238E27FC236}">
                <a16:creationId xmlns:a16="http://schemas.microsoft.com/office/drawing/2014/main" id="{053BF57F-B171-4F86-B96A-1FF1C2B3A54E}"/>
              </a:ext>
            </a:extLst>
          </p:cNvPr>
          <p:cNvPicPr>
            <a:picLocks noChangeAspect="1"/>
          </p:cNvPicPr>
          <p:nvPr/>
        </p:nvPicPr>
        <p:blipFill rotWithShape="1">
          <a:blip r:embed="rId4"/>
          <a:srcRect l="-107304" t="3980" r="107304" b="29672"/>
          <a:stretch/>
        </p:blipFill>
        <p:spPr>
          <a:xfrm>
            <a:off x="1619672" y="1417638"/>
            <a:ext cx="2295525" cy="2862819"/>
          </a:xfrm>
          <a:prstGeom prst="rect">
            <a:avLst/>
          </a:prstGeom>
        </p:spPr>
      </p:pic>
      <p:pic>
        <p:nvPicPr>
          <p:cNvPr id="1026" name="Picture 2" descr="Image preview">
            <a:extLst>
              <a:ext uri="{FF2B5EF4-FFF2-40B4-BE49-F238E27FC236}">
                <a16:creationId xmlns:a16="http://schemas.microsoft.com/office/drawing/2014/main" id="{F9260063-6D16-4EAB-B4FE-71FF4B12D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300733"/>
            <a:ext cx="1872208" cy="2407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2CCF9C3-B70B-411A-B59A-54C8332A2FAA}"/>
              </a:ext>
            </a:extLst>
          </p:cNvPr>
          <p:cNvSpPr txBox="1"/>
          <p:nvPr/>
        </p:nvSpPr>
        <p:spPr>
          <a:xfrm>
            <a:off x="2154560" y="4628358"/>
            <a:ext cx="4834880" cy="1938992"/>
          </a:xfrm>
          <a:prstGeom prst="rect">
            <a:avLst/>
          </a:prstGeom>
          <a:noFill/>
        </p:spPr>
        <p:txBody>
          <a:bodyPr wrap="square" rtlCol="0">
            <a:spAutoFit/>
          </a:bodyPr>
          <a:lstStyle/>
          <a:p>
            <a:pPr algn="ctr"/>
            <a:r>
              <a:rPr lang="en-GB" sz="2400" b="1" dirty="0"/>
              <a:t>Supporting Staff</a:t>
            </a:r>
          </a:p>
          <a:p>
            <a:pPr algn="ctr"/>
            <a:r>
              <a:rPr lang="en-GB" sz="2400" dirty="0"/>
              <a:t>Mrs McGinty</a:t>
            </a:r>
          </a:p>
          <a:p>
            <a:pPr algn="ctr"/>
            <a:r>
              <a:rPr lang="en-GB" sz="2400" dirty="0"/>
              <a:t>Mrs Carmichael</a:t>
            </a:r>
          </a:p>
          <a:p>
            <a:pPr algn="ctr"/>
            <a:r>
              <a:rPr lang="en-GB" sz="2400" dirty="0"/>
              <a:t>Mrs Devine </a:t>
            </a:r>
          </a:p>
          <a:p>
            <a:pPr algn="ctr"/>
            <a:endParaRPr lang="en-GB" sz="2400" dirty="0"/>
          </a:p>
        </p:txBody>
      </p:sp>
      <p:pic>
        <p:nvPicPr>
          <p:cNvPr id="1028" name="Picture 4" descr="Image preview">
            <a:extLst>
              <a:ext uri="{FF2B5EF4-FFF2-40B4-BE49-F238E27FC236}">
                <a16:creationId xmlns:a16="http://schemas.microsoft.com/office/drawing/2014/main" id="{5E8138AF-CDD4-43E7-A114-205E550160C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01" t="23750" r="5999"/>
          <a:stretch/>
        </p:blipFill>
        <p:spPr bwMode="auto">
          <a:xfrm>
            <a:off x="5868144" y="1300733"/>
            <a:ext cx="1872208" cy="240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42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17077"/>
            <a:ext cx="8229600" cy="1143000"/>
          </a:xfrm>
        </p:spPr>
        <p:txBody>
          <a:bodyPr/>
          <a:lstStyle/>
          <a:p>
            <a:r>
              <a:rPr lang="en-GB" b="1" dirty="0">
                <a:solidFill>
                  <a:schemeClr val="bg1"/>
                </a:solidFill>
              </a:rPr>
              <a:t>Year 4 Staff Team</a:t>
            </a:r>
          </a:p>
        </p:txBody>
      </p:sp>
      <p:sp>
        <p:nvSpPr>
          <p:cNvPr id="9" name="TextBox 8">
            <a:extLst>
              <a:ext uri="{FF2B5EF4-FFF2-40B4-BE49-F238E27FC236}">
                <a16:creationId xmlns:a16="http://schemas.microsoft.com/office/drawing/2014/main" id="{B573571B-1EB7-49FC-B34F-B8B439463571}"/>
              </a:ext>
            </a:extLst>
          </p:cNvPr>
          <p:cNvSpPr txBox="1"/>
          <p:nvPr/>
        </p:nvSpPr>
        <p:spPr>
          <a:xfrm>
            <a:off x="924742" y="3619767"/>
            <a:ext cx="7931224" cy="461665"/>
          </a:xfrm>
          <a:prstGeom prst="rect">
            <a:avLst/>
          </a:prstGeom>
          <a:noFill/>
        </p:spPr>
        <p:txBody>
          <a:bodyPr wrap="square" rtlCol="0">
            <a:spAutoFit/>
          </a:bodyPr>
          <a:lstStyle/>
          <a:p>
            <a:r>
              <a:rPr lang="en-GB" sz="2400" dirty="0"/>
              <a:t>                    Mrs Davies             Mrs Hearnden </a:t>
            </a:r>
          </a:p>
        </p:txBody>
      </p:sp>
      <p:sp>
        <p:nvSpPr>
          <p:cNvPr id="10" name="TextBox 9">
            <a:extLst>
              <a:ext uri="{FF2B5EF4-FFF2-40B4-BE49-F238E27FC236}">
                <a16:creationId xmlns:a16="http://schemas.microsoft.com/office/drawing/2014/main" id="{12CCF9C3-B70B-411A-B59A-54C8332A2FAA}"/>
              </a:ext>
            </a:extLst>
          </p:cNvPr>
          <p:cNvSpPr txBox="1"/>
          <p:nvPr/>
        </p:nvSpPr>
        <p:spPr>
          <a:xfrm>
            <a:off x="1866528" y="4181240"/>
            <a:ext cx="4834880" cy="2677656"/>
          </a:xfrm>
          <a:prstGeom prst="rect">
            <a:avLst/>
          </a:prstGeom>
          <a:noFill/>
        </p:spPr>
        <p:txBody>
          <a:bodyPr wrap="square" rtlCol="0">
            <a:spAutoFit/>
          </a:bodyPr>
          <a:lstStyle/>
          <a:p>
            <a:pPr algn="ctr"/>
            <a:r>
              <a:rPr lang="en-GB" sz="2400" b="1" dirty="0"/>
              <a:t>Supporting Staff</a:t>
            </a:r>
          </a:p>
          <a:p>
            <a:pPr algn="ctr"/>
            <a:r>
              <a:rPr lang="en-GB" sz="2400" dirty="0"/>
              <a:t>Mrs McGinty</a:t>
            </a:r>
          </a:p>
          <a:p>
            <a:pPr algn="ctr"/>
            <a:r>
              <a:rPr lang="en-GB" sz="2400" dirty="0"/>
              <a:t>Mrs Soper</a:t>
            </a:r>
          </a:p>
          <a:p>
            <a:pPr algn="ctr"/>
            <a:r>
              <a:rPr lang="en-GB" sz="2400" dirty="0"/>
              <a:t>Mrs Ledgar</a:t>
            </a:r>
          </a:p>
          <a:p>
            <a:pPr algn="ctr"/>
            <a:r>
              <a:rPr lang="en-GB" sz="2400" dirty="0"/>
              <a:t>Ms Jaura</a:t>
            </a:r>
          </a:p>
          <a:p>
            <a:pPr algn="ctr"/>
            <a:r>
              <a:rPr lang="en-GB" sz="2400" dirty="0"/>
              <a:t>Mrs Gupta </a:t>
            </a:r>
          </a:p>
          <a:p>
            <a:pPr algn="ctr"/>
            <a:endParaRPr lang="en-GB" sz="2400" dirty="0"/>
          </a:p>
        </p:txBody>
      </p:sp>
      <p:pic>
        <p:nvPicPr>
          <p:cNvPr id="11" name="Picture 4" descr="Image preview">
            <a:extLst>
              <a:ext uri="{FF2B5EF4-FFF2-40B4-BE49-F238E27FC236}">
                <a16:creationId xmlns:a16="http://schemas.microsoft.com/office/drawing/2014/main" id="{3CECBF13-9C21-4052-B7A6-0D0C8F4C5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76183"/>
            <a:ext cx="1872208" cy="24435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review">
            <a:extLst>
              <a:ext uri="{FF2B5EF4-FFF2-40B4-BE49-F238E27FC236}">
                <a16:creationId xmlns:a16="http://schemas.microsoft.com/office/drawing/2014/main" id="{7BBDA87C-6F25-44D1-8A5B-709AB350D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242" y="1167536"/>
            <a:ext cx="1819670" cy="246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375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C40203-FFB9-434E-BC91-9106BD918C02}"/>
              </a:ext>
            </a:extLst>
          </p:cNvPr>
          <p:cNvPicPr>
            <a:picLocks noChangeAspect="1"/>
          </p:cNvPicPr>
          <p:nvPr/>
        </p:nvPicPr>
        <p:blipFill>
          <a:blip r:embed="rId3"/>
          <a:stretch>
            <a:fillRect/>
          </a:stretch>
        </p:blipFill>
        <p:spPr>
          <a:xfrm>
            <a:off x="125760" y="332656"/>
            <a:ext cx="8892480" cy="5137877"/>
          </a:xfrm>
          <a:prstGeom prst="rect">
            <a:avLst/>
          </a:prstGeom>
        </p:spPr>
      </p:pic>
      <p:sp>
        <p:nvSpPr>
          <p:cNvPr id="3" name="Rectangle 2">
            <a:extLst>
              <a:ext uri="{FF2B5EF4-FFF2-40B4-BE49-F238E27FC236}">
                <a16:creationId xmlns:a16="http://schemas.microsoft.com/office/drawing/2014/main" id="{4F1BEB37-DD62-42BA-92C1-FE7D23634B88}"/>
              </a:ext>
            </a:extLst>
          </p:cNvPr>
          <p:cNvSpPr/>
          <p:nvPr/>
        </p:nvSpPr>
        <p:spPr>
          <a:xfrm>
            <a:off x="1368430" y="5877272"/>
            <a:ext cx="6407139" cy="523220"/>
          </a:xfrm>
          <a:prstGeom prst="rect">
            <a:avLst/>
          </a:prstGeom>
        </p:spPr>
        <p:txBody>
          <a:bodyPr wrap="none">
            <a:spAutoFit/>
          </a:bodyPr>
          <a:lstStyle/>
          <a:p>
            <a:r>
              <a:rPr lang="en-GB" sz="2800" b="1" dirty="0"/>
              <a:t>See website for full curriculum overviews </a:t>
            </a:r>
          </a:p>
        </p:txBody>
      </p:sp>
    </p:spTree>
    <p:extLst>
      <p:ext uri="{BB962C8B-B14F-4D97-AF65-F5344CB8AC3E}">
        <p14:creationId xmlns:p14="http://schemas.microsoft.com/office/powerpoint/2010/main" val="288036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2076" y="1594511"/>
            <a:ext cx="8499846" cy="1906354"/>
            <a:chOff x="323528" y="1338720"/>
            <a:chExt cx="7845921" cy="1546314"/>
          </a:xfrm>
          <a:effectLst>
            <a:glow rad="228600">
              <a:schemeClr val="accent3">
                <a:satMod val="175000"/>
                <a:alpha val="40000"/>
              </a:schemeClr>
            </a:glow>
          </a:effectLst>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1" t="-236" r="11761" b="26629"/>
            <a:stretch/>
          </p:blipFill>
          <p:spPr bwMode="auto">
            <a:xfrm>
              <a:off x="323528" y="1340768"/>
              <a:ext cx="1110305" cy="1512168"/>
            </a:xfrm>
            <a:prstGeom prst="roundRect">
              <a:avLst>
                <a:gd name="adj" fmla="val 4167"/>
              </a:avLst>
            </a:prstGeom>
            <a:solidFill>
              <a:srgbClr val="FFFFFF"/>
            </a:solidFill>
            <a:ln w="76200">
              <a:solidFill>
                <a:srgbClr val="7030A0"/>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ead\Desktop\file-page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15" t="16508" r="16264" b="27526"/>
            <a:stretch/>
          </p:blipFill>
          <p:spPr bwMode="auto">
            <a:xfrm>
              <a:off x="1619672" y="1338720"/>
              <a:ext cx="1136911" cy="1512000"/>
            </a:xfrm>
            <a:prstGeom prst="roundRect">
              <a:avLst>
                <a:gd name="adj" fmla="val 4167"/>
              </a:avLst>
            </a:prstGeom>
            <a:solidFill>
              <a:srgbClr val="FFFFFF"/>
            </a:solidFill>
            <a:ln w="76200" cap="sq">
              <a:solidFill>
                <a:srgbClr val="0070C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2" descr="C:\Users\head\Desktop\file-page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45" t="3375" r="6895" b="14920"/>
            <a:stretch/>
          </p:blipFill>
          <p:spPr bwMode="auto">
            <a:xfrm>
              <a:off x="2915817" y="1357744"/>
              <a:ext cx="1117371" cy="1512000"/>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2" descr="C:\Users\head\Desktop\Curious Chris.bm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42" b="16704"/>
            <a:stretch/>
          </p:blipFill>
          <p:spPr bwMode="auto">
            <a:xfrm>
              <a:off x="4211959" y="1357745"/>
              <a:ext cx="1204470" cy="1512000"/>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2" descr="C:\Users\head\Desktop\file-page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18" r="6856" b="20218"/>
            <a:stretch/>
          </p:blipFill>
          <p:spPr bwMode="auto">
            <a:xfrm>
              <a:off x="5580111" y="1373034"/>
              <a:ext cx="1134838" cy="1512000"/>
            </a:xfrm>
            <a:prstGeom prst="roundRect">
              <a:avLst>
                <a:gd name="adj" fmla="val 4167"/>
              </a:avLst>
            </a:prstGeom>
            <a:solidFill>
              <a:srgbClr val="FFFFFF"/>
            </a:solidFill>
            <a:ln w="76200" cap="sq">
              <a:solidFill>
                <a:srgbClr val="FF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descr="C:\Users\head\Desktop\file-page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130" t="8020" r="17181" b="32741"/>
            <a:stretch/>
          </p:blipFill>
          <p:spPr bwMode="auto">
            <a:xfrm>
              <a:off x="6876255" y="1373034"/>
              <a:ext cx="1293194" cy="15120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
        <p:nvSpPr>
          <p:cNvPr id="9" name="Rectangle 8"/>
          <p:cNvSpPr/>
          <p:nvPr/>
        </p:nvSpPr>
        <p:spPr>
          <a:xfrm>
            <a:off x="450999" y="254982"/>
            <a:ext cx="8242001"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Learning </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Characteristics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a:extLst>
              <a:ext uri="{FF2B5EF4-FFF2-40B4-BE49-F238E27FC236}">
                <a16:creationId xmlns:a16="http://schemas.microsoft.com/office/drawing/2014/main" id="{12B7E133-787F-4350-A764-F4AD09F5CDB6}"/>
              </a:ext>
            </a:extLst>
          </p:cNvPr>
          <p:cNvSpPr txBox="1"/>
          <p:nvPr/>
        </p:nvSpPr>
        <p:spPr>
          <a:xfrm>
            <a:off x="912748" y="4327462"/>
            <a:ext cx="2808346" cy="1964512"/>
          </a:xfrm>
          <a:prstGeom prst="rect">
            <a:avLst/>
          </a:prstGeom>
          <a:noFill/>
        </p:spPr>
        <p:txBody>
          <a:bodyPr wrap="square" rtlCol="0">
            <a:spAutoFit/>
          </a:bodyPr>
          <a:lstStyle/>
          <a:p>
            <a:pPr>
              <a:lnSpc>
                <a:spcPct val="150000"/>
              </a:lnSpc>
            </a:pPr>
            <a:r>
              <a:rPr lang="en-GB" sz="2800" dirty="0"/>
              <a:t>Bounce-back Beth</a:t>
            </a:r>
          </a:p>
          <a:p>
            <a:pPr>
              <a:lnSpc>
                <a:spcPct val="150000"/>
              </a:lnSpc>
            </a:pPr>
            <a:r>
              <a:rPr lang="en-GB" sz="2800" dirty="0"/>
              <a:t>Reflective Rose</a:t>
            </a:r>
          </a:p>
          <a:p>
            <a:pPr>
              <a:lnSpc>
                <a:spcPct val="150000"/>
              </a:lnSpc>
            </a:pPr>
            <a:r>
              <a:rPr lang="en-GB" sz="2800" dirty="0"/>
              <a:t>Independent Ian</a:t>
            </a:r>
          </a:p>
        </p:txBody>
      </p:sp>
      <p:sp>
        <p:nvSpPr>
          <p:cNvPr id="11" name="TextBox 10">
            <a:extLst>
              <a:ext uri="{FF2B5EF4-FFF2-40B4-BE49-F238E27FC236}">
                <a16:creationId xmlns:a16="http://schemas.microsoft.com/office/drawing/2014/main" id="{D6A436AD-F12D-4CEC-8111-DFDCA7E1FE02}"/>
              </a:ext>
            </a:extLst>
          </p:cNvPr>
          <p:cNvSpPr txBox="1"/>
          <p:nvPr/>
        </p:nvSpPr>
        <p:spPr>
          <a:xfrm>
            <a:off x="5255634" y="4310312"/>
            <a:ext cx="2808346" cy="2308324"/>
          </a:xfrm>
          <a:prstGeom prst="rect">
            <a:avLst/>
          </a:prstGeom>
          <a:noFill/>
        </p:spPr>
        <p:txBody>
          <a:bodyPr wrap="square" rtlCol="0">
            <a:spAutoFit/>
          </a:bodyPr>
          <a:lstStyle/>
          <a:p>
            <a:pPr>
              <a:lnSpc>
                <a:spcPct val="150000"/>
              </a:lnSpc>
            </a:pPr>
            <a:r>
              <a:rPr lang="en-GB" sz="2800" dirty="0"/>
              <a:t>Teamwork Tim</a:t>
            </a:r>
          </a:p>
          <a:p>
            <a:pPr>
              <a:lnSpc>
                <a:spcPct val="150000"/>
              </a:lnSpc>
            </a:pPr>
            <a:r>
              <a:rPr lang="en-GB" sz="2800" dirty="0"/>
              <a:t>Curious Chris</a:t>
            </a:r>
          </a:p>
          <a:p>
            <a:pPr>
              <a:lnSpc>
                <a:spcPct val="150000"/>
              </a:lnSpc>
            </a:pPr>
            <a:r>
              <a:rPr lang="en-GB" sz="2800" dirty="0"/>
              <a:t>Motivated Millie</a:t>
            </a:r>
          </a:p>
          <a:p>
            <a:endParaRPr lang="en-GB" dirty="0"/>
          </a:p>
        </p:txBody>
      </p:sp>
    </p:spTree>
    <p:extLst>
      <p:ext uri="{BB962C8B-B14F-4D97-AF65-F5344CB8AC3E}">
        <p14:creationId xmlns:p14="http://schemas.microsoft.com/office/powerpoint/2010/main" val="237213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Curriculum - Year 3</a:t>
            </a:r>
          </a:p>
        </p:txBody>
      </p:sp>
      <p:sp>
        <p:nvSpPr>
          <p:cNvPr id="3" name="Content Placeholder 2"/>
          <p:cNvSpPr>
            <a:spLocks noGrp="1"/>
          </p:cNvSpPr>
          <p:nvPr>
            <p:ph idx="1"/>
          </p:nvPr>
        </p:nvSpPr>
        <p:spPr>
          <a:xfrm>
            <a:off x="454601" y="1326778"/>
            <a:ext cx="8229600" cy="5256584"/>
          </a:xfrm>
        </p:spPr>
        <p:txBody>
          <a:bodyPr>
            <a:normAutofit lnSpcReduction="10000"/>
          </a:bodyPr>
          <a:lstStyle/>
          <a:p>
            <a:pPr marL="0" indent="0">
              <a:buNone/>
            </a:pPr>
            <a:r>
              <a:rPr lang="en-GB" sz="1900" b="1" u="sng" dirty="0"/>
              <a:t>See website for termly curriculum overviews </a:t>
            </a:r>
          </a:p>
          <a:p>
            <a:pPr marL="0" indent="0">
              <a:buNone/>
            </a:pPr>
            <a:endParaRPr lang="en-GB" sz="2700" b="1" u="sng" dirty="0">
              <a:solidFill>
                <a:schemeClr val="accent6">
                  <a:lumMod val="75000"/>
                </a:schemeClr>
              </a:solidFill>
            </a:endParaRPr>
          </a:p>
          <a:p>
            <a:pPr marL="0" indent="0">
              <a:buNone/>
            </a:pPr>
            <a:r>
              <a:rPr lang="en-GB" sz="2400" b="1" u="sng" dirty="0">
                <a:solidFill>
                  <a:srgbClr val="7030A0"/>
                </a:solidFill>
              </a:rPr>
              <a:t>Advent</a:t>
            </a:r>
            <a:r>
              <a:rPr lang="en-GB" sz="2400" b="1" u="sng" dirty="0">
                <a:solidFill>
                  <a:schemeClr val="accent6">
                    <a:lumMod val="75000"/>
                  </a:schemeClr>
                </a:solidFill>
              </a:rPr>
              <a:t> </a:t>
            </a:r>
          </a:p>
          <a:p>
            <a:pPr marL="0" indent="0">
              <a:buNone/>
            </a:pPr>
            <a:r>
              <a:rPr lang="en-GB" sz="2400" b="1" dirty="0"/>
              <a:t>The Stone Age </a:t>
            </a:r>
          </a:p>
          <a:p>
            <a:pPr marL="0" indent="0">
              <a:buNone/>
            </a:pPr>
            <a:r>
              <a:rPr lang="en-GB" sz="2400" b="1" dirty="0"/>
              <a:t>Coasts </a:t>
            </a:r>
          </a:p>
          <a:p>
            <a:pPr marL="0" indent="0">
              <a:buNone/>
            </a:pPr>
            <a:endParaRPr lang="en-GB" sz="2400" b="1" dirty="0"/>
          </a:p>
          <a:p>
            <a:pPr marL="0" indent="0">
              <a:buNone/>
            </a:pPr>
            <a:r>
              <a:rPr lang="en-GB" sz="2400" b="1" u="sng" dirty="0">
                <a:solidFill>
                  <a:schemeClr val="accent6">
                    <a:lumMod val="75000"/>
                  </a:schemeClr>
                </a:solidFill>
              </a:rPr>
              <a:t>Lent</a:t>
            </a:r>
          </a:p>
          <a:p>
            <a:pPr marL="0" indent="0">
              <a:buNone/>
            </a:pPr>
            <a:r>
              <a:rPr lang="en-GB" sz="2400" b="1" dirty="0"/>
              <a:t>The Bronze Age and Iron Age</a:t>
            </a:r>
          </a:p>
          <a:p>
            <a:pPr marL="0" indent="0">
              <a:buNone/>
            </a:pPr>
            <a:r>
              <a:rPr lang="en-GB" sz="2400" b="1" dirty="0"/>
              <a:t>Climate and Weather</a:t>
            </a:r>
          </a:p>
          <a:p>
            <a:pPr marL="0" indent="0">
              <a:buNone/>
            </a:pPr>
            <a:endParaRPr lang="en-GB" sz="2400" b="1" dirty="0"/>
          </a:p>
          <a:p>
            <a:pPr marL="0" indent="0">
              <a:buNone/>
            </a:pPr>
            <a:r>
              <a:rPr lang="en-GB" sz="2400" b="1" u="sng" dirty="0">
                <a:solidFill>
                  <a:srgbClr val="008000"/>
                </a:solidFill>
              </a:rPr>
              <a:t>Pentecost</a:t>
            </a:r>
          </a:p>
          <a:p>
            <a:pPr marL="0" indent="0">
              <a:buNone/>
            </a:pPr>
            <a:r>
              <a:rPr lang="en-GB" sz="2400" b="1" dirty="0"/>
              <a:t>Our World</a:t>
            </a:r>
          </a:p>
          <a:p>
            <a:pPr marL="0" indent="0">
              <a:buNone/>
            </a:pPr>
            <a:r>
              <a:rPr lang="en-GB" sz="2400" b="1" dirty="0"/>
              <a:t>Local History </a:t>
            </a:r>
          </a:p>
        </p:txBody>
      </p:sp>
      <p:pic>
        <p:nvPicPr>
          <p:cNvPr id="4098"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761" y="360501"/>
            <a:ext cx="1298440" cy="16366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at tools did people have during the Stone Age? - Twinkl Homework Help">
            <a:extLst>
              <a:ext uri="{FF2B5EF4-FFF2-40B4-BE49-F238E27FC236}">
                <a16:creationId xmlns:a16="http://schemas.microsoft.com/office/drawing/2014/main" id="{0A913CF1-82E4-45CA-8F9E-E0F6CF72D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6728">
            <a:off x="2484968" y="2278325"/>
            <a:ext cx="2937471" cy="1227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hanging Coasts, Climate Change and Other Drivers - WUN">
            <a:extLst>
              <a:ext uri="{FF2B5EF4-FFF2-40B4-BE49-F238E27FC236}">
                <a16:creationId xmlns:a16="http://schemas.microsoft.com/office/drawing/2014/main" id="{BED93C57-54FF-484C-9B8D-F9FB7B5DC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5576">
            <a:off x="5560237" y="2255094"/>
            <a:ext cx="2493539" cy="1396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Iron Age - Timeline, Technology &amp; Facts | HISTORY">
            <a:extLst>
              <a:ext uri="{FF2B5EF4-FFF2-40B4-BE49-F238E27FC236}">
                <a16:creationId xmlns:a16="http://schemas.microsoft.com/office/drawing/2014/main" id="{04B400A7-4E75-4EC6-B81B-ADF0353D7E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7240">
            <a:off x="4335125" y="3961642"/>
            <a:ext cx="2292846" cy="1283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Weather Clipart Images - Free Download on Freepik">
            <a:extLst>
              <a:ext uri="{FF2B5EF4-FFF2-40B4-BE49-F238E27FC236}">
                <a16:creationId xmlns:a16="http://schemas.microsoft.com/office/drawing/2014/main" id="{49B93F39-B903-424A-9ED2-5A0EDD23A5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16971">
            <a:off x="6981302" y="3845604"/>
            <a:ext cx="1919611" cy="1477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Myanmar, Betterment, Our World, Review.">
            <a:extLst>
              <a:ext uri="{FF2B5EF4-FFF2-40B4-BE49-F238E27FC236}">
                <a16:creationId xmlns:a16="http://schemas.microsoft.com/office/drawing/2014/main" id="{A69C0C98-C606-4505-A726-6A3CDC2E6B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184" y="5342240"/>
            <a:ext cx="1938669" cy="1290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Photo of Chalfont St Peter, Market Place c.1960">
            <a:extLst>
              <a:ext uri="{FF2B5EF4-FFF2-40B4-BE49-F238E27FC236}">
                <a16:creationId xmlns:a16="http://schemas.microsoft.com/office/drawing/2014/main" id="{E752D32E-6703-4EF9-BC8C-E00895D6845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2381"/>
          <a:stretch/>
        </p:blipFill>
        <p:spPr bwMode="auto">
          <a:xfrm>
            <a:off x="4605053" y="5339462"/>
            <a:ext cx="2705100" cy="1477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4399</TotalTime>
  <Words>2230</Words>
  <Application>Microsoft Office PowerPoint</Application>
  <PresentationFormat>On-screen Show (4:3)</PresentationFormat>
  <Paragraphs>412</Paragraphs>
  <Slides>41</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Cambria</vt:lpstr>
      <vt:lpstr>Comic Sans MS</vt:lpstr>
      <vt:lpstr>Gabriola</vt:lpstr>
      <vt:lpstr>Times New Roman</vt:lpstr>
      <vt:lpstr>Trebuchet MS</vt:lpstr>
      <vt:lpstr>Wingdings</vt:lpstr>
      <vt:lpstr>Wingdings 3</vt:lpstr>
      <vt:lpstr>Office Theme</vt:lpstr>
      <vt:lpstr>Facet</vt:lpstr>
      <vt:lpstr>Welcome to Lower Key Stage 2   </vt:lpstr>
      <vt:lpstr>PowerPoint Presentation</vt:lpstr>
      <vt:lpstr>PowerPoint Presentation</vt:lpstr>
      <vt:lpstr>PowerPoint Presentation</vt:lpstr>
      <vt:lpstr>Year 3 Staff Team</vt:lpstr>
      <vt:lpstr>Year 4 Staff Team</vt:lpstr>
      <vt:lpstr>PowerPoint Presentation</vt:lpstr>
      <vt:lpstr>PowerPoint Presentation</vt:lpstr>
      <vt:lpstr>Curriculum - Year 3</vt:lpstr>
      <vt:lpstr>Curriculum - Year 4</vt:lpstr>
      <vt:lpstr>A typical week…</vt:lpstr>
      <vt:lpstr>PowerPoint Presentation</vt:lpstr>
      <vt:lpstr>      </vt:lpstr>
      <vt:lpstr>Key Dates</vt:lpstr>
      <vt:lpstr>PowerPoint Presentation</vt:lpstr>
      <vt:lpstr>PowerPoint Presentation</vt:lpstr>
      <vt:lpstr>Stationery</vt:lpstr>
      <vt:lpstr>PowerPoint Presentation</vt:lpstr>
      <vt:lpstr>End of day procedures</vt:lpstr>
      <vt:lpstr>PowerPoint Presentation</vt:lpstr>
      <vt:lpstr>Working Together</vt:lpstr>
      <vt:lpstr>PowerPoint Presentation</vt:lpstr>
      <vt:lpstr>PowerPoint Presentation</vt:lpstr>
      <vt:lpstr>Raise Your Child’s Attendance, -Raise their Chances! High attendance encourages the widest possible opportunities for YOUR child.</vt:lpstr>
      <vt:lpstr>Why do children need to come to school?</vt:lpstr>
      <vt:lpstr>What is good attendance?</vt:lpstr>
      <vt:lpstr>90% attendance is……..</vt:lpstr>
      <vt:lpstr>School Hours</vt:lpstr>
      <vt:lpstr>How does absence affect your child’s progress at school?</vt:lpstr>
      <vt:lpstr>How can YOU support? Encouragement</vt:lpstr>
      <vt:lpstr>Expectations</vt:lpstr>
      <vt:lpstr>Appointments during school time</vt:lpstr>
      <vt:lpstr>Holidays and exceptional circumstance leave</vt:lpstr>
      <vt:lpstr>Rewards </vt:lpstr>
      <vt:lpstr>High Attendance</vt:lpstr>
      <vt:lpstr>Information</vt:lpstr>
      <vt:lpstr>Dietary &amp; Medical Needs</vt:lpstr>
      <vt:lpstr>PowerPoint Presentation</vt:lpstr>
      <vt:lpstr>PowerPoint Presentation</vt:lpstr>
      <vt:lpstr>Supporting Your Child</vt:lpstr>
      <vt:lpstr> Thank you for coming and for your continuing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xxxxx</dc:title>
  <dc:creator>Home</dc:creator>
  <cp:lastModifiedBy>Sophie Davies</cp:lastModifiedBy>
  <cp:revision>146</cp:revision>
  <cp:lastPrinted>2023-09-12T13:04:15Z</cp:lastPrinted>
  <dcterms:created xsi:type="dcterms:W3CDTF">2013-09-03T19:22:59Z</dcterms:created>
  <dcterms:modified xsi:type="dcterms:W3CDTF">2023-09-12T14:42:30Z</dcterms:modified>
</cp:coreProperties>
</file>