
<file path=[Content_Types].xml><?xml version="1.0" encoding="utf-8"?>
<Types xmlns="http://schemas.openxmlformats.org/package/2006/content-types">
  <Default Extension="png" ContentType="image/png"/>
  <Default Extension="png&amp;ehk=gmJB2TiXKrR0fQiO0XHLSg&amp;r=0&amp;pid=OfficeInsert"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56" r:id="rId3"/>
    <p:sldId id="279" r:id="rId4"/>
    <p:sldId id="302" r:id="rId5"/>
    <p:sldId id="272" r:id="rId6"/>
    <p:sldId id="296" r:id="rId7"/>
    <p:sldId id="265" r:id="rId8"/>
    <p:sldId id="273" r:id="rId9"/>
    <p:sldId id="284" r:id="rId10"/>
    <p:sldId id="258" r:id="rId11"/>
    <p:sldId id="266" r:id="rId12"/>
    <p:sldId id="280" r:id="rId13"/>
    <p:sldId id="299" r:id="rId14"/>
    <p:sldId id="303" r:id="rId15"/>
    <p:sldId id="276" r:id="rId16"/>
    <p:sldId id="311" r:id="rId17"/>
    <p:sldId id="262" r:id="rId18"/>
    <p:sldId id="301" r:id="rId19"/>
    <p:sldId id="298" r:id="rId20"/>
    <p:sldId id="269" r:id="rId21"/>
    <p:sldId id="286" r:id="rId22"/>
    <p:sldId id="268" r:id="rId23"/>
    <p:sldId id="270" r:id="rId24"/>
    <p:sldId id="282" r:id="rId25"/>
    <p:sldId id="291" r:id="rId26"/>
    <p:sldId id="285" r:id="rId27"/>
    <p:sldId id="271" r:id="rId28"/>
    <p:sldId id="304" r:id="rId29"/>
    <p:sldId id="305" r:id="rId30"/>
    <p:sldId id="259" r:id="rId31"/>
    <p:sldId id="277" r:id="rId32"/>
    <p:sldId id="274" r:id="rId33"/>
    <p:sldId id="306" r:id="rId34"/>
    <p:sldId id="307" r:id="rId35"/>
    <p:sldId id="278" r:id="rId36"/>
    <p:sldId id="308" r:id="rId37"/>
    <p:sldId id="281" r:id="rId38"/>
    <p:sldId id="309" r:id="rId39"/>
    <p:sldId id="310" r:id="rId40"/>
    <p:sldId id="283" r:id="rId41"/>
    <p:sldId id="294" r:id="rId42"/>
    <p:sldId id="275" r:id="rId43"/>
    <p:sldId id="263" r:id="rId44"/>
    <p:sldId id="287" r:id="rId45"/>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000"/>
    <a:srgbClr val="FFFF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83425" autoAdjust="0"/>
  </p:normalViewPr>
  <p:slideViewPr>
    <p:cSldViewPr>
      <p:cViewPr varScale="1">
        <p:scale>
          <a:sx n="72" d="100"/>
          <a:sy n="72" d="100"/>
        </p:scale>
        <p:origin x="1843"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307CA9C8-D6E6-491D-AD44-97D64344F8D9}" type="datetimeFigureOut">
              <a:rPr lang="en-GB" smtClean="0"/>
              <a:t>11/09/2023</a:t>
            </a:fld>
            <a:endParaRPr lang="en-GB"/>
          </a:p>
        </p:txBody>
      </p:sp>
      <p:sp>
        <p:nvSpPr>
          <p:cNvPr id="4" name="Slide Image Placeholder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5BBC225-FEC7-45D9-9FDF-8BFE6A776F80}" type="slidenum">
              <a:rPr lang="en-GB" smtClean="0"/>
              <a:t>‹#›</a:t>
            </a:fld>
            <a:endParaRPr lang="en-GB"/>
          </a:p>
        </p:txBody>
      </p:sp>
    </p:spTree>
    <p:extLst>
      <p:ext uri="{BB962C8B-B14F-4D97-AF65-F5344CB8AC3E}">
        <p14:creationId xmlns:p14="http://schemas.microsoft.com/office/powerpoint/2010/main" val="420404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5"/>
          </p:nvPr>
        </p:nvSpPr>
        <p:spPr/>
        <p:txBody>
          <a:bodyPr/>
          <a:lstStyle/>
          <a:p>
            <a:fld id="{F5BBC225-FEC7-45D9-9FDF-8BFE6A776F80}" type="slidenum">
              <a:rPr lang="en-GB" smtClean="0"/>
              <a:t>1</a:t>
            </a:fld>
            <a:endParaRPr lang="en-GB"/>
          </a:p>
        </p:txBody>
      </p:sp>
    </p:spTree>
    <p:extLst>
      <p:ext uri="{BB962C8B-B14F-4D97-AF65-F5344CB8AC3E}">
        <p14:creationId xmlns:p14="http://schemas.microsoft.com/office/powerpoint/2010/main" val="125348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11</a:t>
            </a:fld>
            <a:endParaRPr lang="en-GB"/>
          </a:p>
        </p:txBody>
      </p:sp>
    </p:spTree>
    <p:extLst>
      <p:ext uri="{BB962C8B-B14F-4D97-AF65-F5344CB8AC3E}">
        <p14:creationId xmlns:p14="http://schemas.microsoft.com/office/powerpoint/2010/main" val="1210670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initially working from these assessments for the </a:t>
            </a:r>
          </a:p>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12</a:t>
            </a:fld>
            <a:endParaRPr lang="en-GB"/>
          </a:p>
        </p:txBody>
      </p:sp>
    </p:spTree>
    <p:extLst>
      <p:ext uri="{BB962C8B-B14F-4D97-AF65-F5344CB8AC3E}">
        <p14:creationId xmlns:p14="http://schemas.microsoft.com/office/powerpoint/2010/main" val="199676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MH</a:t>
            </a:r>
          </a:p>
        </p:txBody>
      </p:sp>
      <p:sp>
        <p:nvSpPr>
          <p:cNvPr id="4" name="Slide Number Placeholder 3"/>
          <p:cNvSpPr>
            <a:spLocks noGrp="1"/>
          </p:cNvSpPr>
          <p:nvPr>
            <p:ph type="sldNum" sz="quarter" idx="5"/>
          </p:nvPr>
        </p:nvSpPr>
        <p:spPr/>
        <p:txBody>
          <a:bodyPr/>
          <a:lstStyle/>
          <a:p>
            <a:fld id="{F5BBC225-FEC7-45D9-9FDF-8BFE6A776F80}" type="slidenum">
              <a:rPr lang="en-GB" smtClean="0"/>
              <a:t>14</a:t>
            </a:fld>
            <a:endParaRPr lang="en-GB"/>
          </a:p>
        </p:txBody>
      </p:sp>
    </p:spTree>
    <p:extLst>
      <p:ext uri="{BB962C8B-B14F-4D97-AF65-F5344CB8AC3E}">
        <p14:creationId xmlns:p14="http://schemas.microsoft.com/office/powerpoint/2010/main" val="3501497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 - Year 2 – Wider C – RE, Science, Humanities, </a:t>
            </a:r>
            <a:br>
              <a:rPr lang="en-GB" dirty="0"/>
            </a:br>
            <a:r>
              <a:rPr lang="en-GB" dirty="0"/>
              <a:t>We will focus on AR and TT </a:t>
            </a:r>
            <a:r>
              <a:rPr lang="en-GB" dirty="0" err="1"/>
              <a:t>Rockstars</a:t>
            </a:r>
            <a:r>
              <a:rPr lang="en-GB" dirty="0"/>
              <a:t> after Christmas. </a:t>
            </a:r>
            <a:br>
              <a:rPr lang="en-GB" dirty="0"/>
            </a:br>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15</a:t>
            </a:fld>
            <a:endParaRPr lang="en-GB"/>
          </a:p>
        </p:txBody>
      </p:sp>
    </p:spTree>
    <p:extLst>
      <p:ext uri="{BB962C8B-B14F-4D97-AF65-F5344CB8AC3E}">
        <p14:creationId xmlns:p14="http://schemas.microsoft.com/office/powerpoint/2010/main" val="3598725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JB</a:t>
            </a:r>
          </a:p>
        </p:txBody>
      </p:sp>
      <p:sp>
        <p:nvSpPr>
          <p:cNvPr id="4" name="Slide Number Placeholder 3"/>
          <p:cNvSpPr>
            <a:spLocks noGrp="1"/>
          </p:cNvSpPr>
          <p:nvPr>
            <p:ph type="sldNum" sz="quarter" idx="5"/>
          </p:nvPr>
        </p:nvSpPr>
        <p:spPr/>
        <p:txBody>
          <a:bodyPr/>
          <a:lstStyle/>
          <a:p>
            <a:fld id="{F5BBC225-FEC7-45D9-9FDF-8BFE6A776F80}" type="slidenum">
              <a:rPr lang="en-GB" smtClean="0"/>
              <a:t>16</a:t>
            </a:fld>
            <a:endParaRPr lang="en-GB"/>
          </a:p>
        </p:txBody>
      </p:sp>
    </p:spTree>
    <p:extLst>
      <p:ext uri="{BB962C8B-B14F-4D97-AF65-F5344CB8AC3E}">
        <p14:creationId xmlns:p14="http://schemas.microsoft.com/office/powerpoint/2010/main" val="131939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JB</a:t>
            </a:r>
          </a:p>
        </p:txBody>
      </p:sp>
      <p:sp>
        <p:nvSpPr>
          <p:cNvPr id="4" name="Slide Number Placeholder 3"/>
          <p:cNvSpPr>
            <a:spLocks noGrp="1"/>
          </p:cNvSpPr>
          <p:nvPr>
            <p:ph type="sldNum" sz="quarter" idx="5"/>
          </p:nvPr>
        </p:nvSpPr>
        <p:spPr/>
        <p:txBody>
          <a:bodyPr/>
          <a:lstStyle/>
          <a:p>
            <a:fld id="{F5BBC225-FEC7-45D9-9FDF-8BFE6A776F80}" type="slidenum">
              <a:rPr lang="en-GB" smtClean="0"/>
              <a:t>17</a:t>
            </a:fld>
            <a:endParaRPr lang="en-GB"/>
          </a:p>
        </p:txBody>
      </p:sp>
    </p:spTree>
    <p:extLst>
      <p:ext uri="{BB962C8B-B14F-4D97-AF65-F5344CB8AC3E}">
        <p14:creationId xmlns:p14="http://schemas.microsoft.com/office/powerpoint/2010/main" val="185914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18</a:t>
            </a:fld>
            <a:endParaRPr lang="en-GB"/>
          </a:p>
        </p:txBody>
      </p:sp>
    </p:spTree>
    <p:extLst>
      <p:ext uri="{BB962C8B-B14F-4D97-AF65-F5344CB8AC3E}">
        <p14:creationId xmlns:p14="http://schemas.microsoft.com/office/powerpoint/2010/main" val="1463351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a:t>
            </a:r>
          </a:p>
        </p:txBody>
      </p:sp>
      <p:sp>
        <p:nvSpPr>
          <p:cNvPr id="4" name="Slide Number Placeholder 3"/>
          <p:cNvSpPr>
            <a:spLocks noGrp="1"/>
          </p:cNvSpPr>
          <p:nvPr>
            <p:ph type="sldNum" sz="quarter" idx="5"/>
          </p:nvPr>
        </p:nvSpPr>
        <p:spPr/>
        <p:txBody>
          <a:bodyPr/>
          <a:lstStyle/>
          <a:p>
            <a:fld id="{F5BBC225-FEC7-45D9-9FDF-8BFE6A776F80}" type="slidenum">
              <a:rPr lang="en-GB" smtClean="0"/>
              <a:t>19</a:t>
            </a:fld>
            <a:endParaRPr lang="en-GB"/>
          </a:p>
        </p:txBody>
      </p:sp>
    </p:spTree>
    <p:extLst>
      <p:ext uri="{BB962C8B-B14F-4D97-AF65-F5344CB8AC3E}">
        <p14:creationId xmlns:p14="http://schemas.microsoft.com/office/powerpoint/2010/main" val="372910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a:t>
            </a:r>
          </a:p>
        </p:txBody>
      </p:sp>
      <p:sp>
        <p:nvSpPr>
          <p:cNvPr id="4" name="Slide Number Placeholder 3"/>
          <p:cNvSpPr>
            <a:spLocks noGrp="1"/>
          </p:cNvSpPr>
          <p:nvPr>
            <p:ph type="sldNum" sz="quarter" idx="5"/>
          </p:nvPr>
        </p:nvSpPr>
        <p:spPr/>
        <p:txBody>
          <a:bodyPr/>
          <a:lstStyle/>
          <a:p>
            <a:fld id="{F5BBC225-FEC7-45D9-9FDF-8BFE6A776F80}" type="slidenum">
              <a:rPr lang="en-GB" smtClean="0"/>
              <a:t>20</a:t>
            </a:fld>
            <a:endParaRPr lang="en-GB"/>
          </a:p>
        </p:txBody>
      </p:sp>
    </p:spTree>
    <p:extLst>
      <p:ext uri="{BB962C8B-B14F-4D97-AF65-F5344CB8AC3E}">
        <p14:creationId xmlns:p14="http://schemas.microsoft.com/office/powerpoint/2010/main" val="3329068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KF</a:t>
            </a:r>
          </a:p>
        </p:txBody>
      </p:sp>
      <p:sp>
        <p:nvSpPr>
          <p:cNvPr id="4" name="Slide Number Placeholder 3"/>
          <p:cNvSpPr>
            <a:spLocks noGrp="1"/>
          </p:cNvSpPr>
          <p:nvPr>
            <p:ph type="sldNum" sz="quarter" idx="5"/>
          </p:nvPr>
        </p:nvSpPr>
        <p:spPr/>
        <p:txBody>
          <a:bodyPr/>
          <a:lstStyle/>
          <a:p>
            <a:fld id="{F5BBC225-FEC7-45D9-9FDF-8BFE6A776F80}" type="slidenum">
              <a:rPr lang="en-GB" smtClean="0"/>
              <a:t>21</a:t>
            </a:fld>
            <a:endParaRPr lang="en-GB"/>
          </a:p>
        </p:txBody>
      </p:sp>
    </p:spTree>
    <p:extLst>
      <p:ext uri="{BB962C8B-B14F-4D97-AF65-F5344CB8AC3E}">
        <p14:creationId xmlns:p14="http://schemas.microsoft.com/office/powerpoint/2010/main" val="144081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877888"/>
            <a:ext cx="5856288" cy="4392612"/>
          </a:xfrm>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10"/>
          </p:nvPr>
        </p:nvSpPr>
        <p:spPr>
          <a:xfrm>
            <a:off x="3785654" y="11122313"/>
            <a:ext cx="2896093" cy="587524"/>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20F84-F77B-F543-ABC2-65D2CAC21E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216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 – jumpers and PE kits NEED to be labelled</a:t>
            </a:r>
          </a:p>
        </p:txBody>
      </p:sp>
      <p:sp>
        <p:nvSpPr>
          <p:cNvPr id="4" name="Slide Number Placeholder 3"/>
          <p:cNvSpPr>
            <a:spLocks noGrp="1"/>
          </p:cNvSpPr>
          <p:nvPr>
            <p:ph type="sldNum" sz="quarter" idx="5"/>
          </p:nvPr>
        </p:nvSpPr>
        <p:spPr/>
        <p:txBody>
          <a:bodyPr/>
          <a:lstStyle/>
          <a:p>
            <a:fld id="{F5BBC225-FEC7-45D9-9FDF-8BFE6A776F80}" type="slidenum">
              <a:rPr lang="en-GB" smtClean="0"/>
              <a:t>22</a:t>
            </a:fld>
            <a:endParaRPr lang="en-GB"/>
          </a:p>
        </p:txBody>
      </p:sp>
    </p:spTree>
    <p:extLst>
      <p:ext uri="{BB962C8B-B14F-4D97-AF65-F5344CB8AC3E}">
        <p14:creationId xmlns:p14="http://schemas.microsoft.com/office/powerpoint/2010/main" val="970899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MH</a:t>
            </a:r>
          </a:p>
        </p:txBody>
      </p:sp>
      <p:sp>
        <p:nvSpPr>
          <p:cNvPr id="4" name="Slide Number Placeholder 3"/>
          <p:cNvSpPr>
            <a:spLocks noGrp="1"/>
          </p:cNvSpPr>
          <p:nvPr>
            <p:ph type="sldNum" sz="quarter" idx="5"/>
          </p:nvPr>
        </p:nvSpPr>
        <p:spPr/>
        <p:txBody>
          <a:bodyPr/>
          <a:lstStyle/>
          <a:p>
            <a:fld id="{F5BBC225-FEC7-45D9-9FDF-8BFE6A776F80}" type="slidenum">
              <a:rPr lang="en-GB" smtClean="0"/>
              <a:t>23</a:t>
            </a:fld>
            <a:endParaRPr lang="en-GB"/>
          </a:p>
        </p:txBody>
      </p:sp>
    </p:spTree>
    <p:extLst>
      <p:ext uri="{BB962C8B-B14F-4D97-AF65-F5344CB8AC3E}">
        <p14:creationId xmlns:p14="http://schemas.microsoft.com/office/powerpoint/2010/main" val="2986427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KF</a:t>
            </a:r>
          </a:p>
        </p:txBody>
      </p:sp>
      <p:sp>
        <p:nvSpPr>
          <p:cNvPr id="4" name="Slide Number Placeholder 3"/>
          <p:cNvSpPr>
            <a:spLocks noGrp="1"/>
          </p:cNvSpPr>
          <p:nvPr>
            <p:ph type="sldNum" sz="quarter" idx="5"/>
          </p:nvPr>
        </p:nvSpPr>
        <p:spPr/>
        <p:txBody>
          <a:bodyPr/>
          <a:lstStyle/>
          <a:p>
            <a:fld id="{F5BBC225-FEC7-45D9-9FDF-8BFE6A776F80}" type="slidenum">
              <a:rPr lang="en-GB" smtClean="0"/>
              <a:t>24</a:t>
            </a:fld>
            <a:endParaRPr lang="en-GB"/>
          </a:p>
        </p:txBody>
      </p:sp>
    </p:spTree>
    <p:extLst>
      <p:ext uri="{BB962C8B-B14F-4D97-AF65-F5344CB8AC3E}">
        <p14:creationId xmlns:p14="http://schemas.microsoft.com/office/powerpoint/2010/main" val="2703291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5"/>
          </p:nvPr>
        </p:nvSpPr>
        <p:spPr/>
        <p:txBody>
          <a:bodyPr/>
          <a:lstStyle/>
          <a:p>
            <a:fld id="{F5BBC225-FEC7-45D9-9FDF-8BFE6A776F80}" type="slidenum">
              <a:rPr lang="en-GB" smtClean="0"/>
              <a:t>25</a:t>
            </a:fld>
            <a:endParaRPr lang="en-GB"/>
          </a:p>
        </p:txBody>
      </p:sp>
    </p:spTree>
    <p:extLst>
      <p:ext uri="{BB962C8B-B14F-4D97-AF65-F5344CB8AC3E}">
        <p14:creationId xmlns:p14="http://schemas.microsoft.com/office/powerpoint/2010/main" val="3096692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KF</a:t>
            </a:r>
          </a:p>
        </p:txBody>
      </p:sp>
      <p:sp>
        <p:nvSpPr>
          <p:cNvPr id="4" name="Slide Number Placeholder 3"/>
          <p:cNvSpPr>
            <a:spLocks noGrp="1"/>
          </p:cNvSpPr>
          <p:nvPr>
            <p:ph type="sldNum" sz="quarter" idx="5"/>
          </p:nvPr>
        </p:nvSpPr>
        <p:spPr/>
        <p:txBody>
          <a:bodyPr/>
          <a:lstStyle/>
          <a:p>
            <a:fld id="{F5BBC225-FEC7-45D9-9FDF-8BFE6A776F80}" type="slidenum">
              <a:rPr lang="en-GB" smtClean="0"/>
              <a:t>40</a:t>
            </a:fld>
            <a:endParaRPr lang="en-GB"/>
          </a:p>
        </p:txBody>
      </p:sp>
    </p:spTree>
    <p:extLst>
      <p:ext uri="{BB962C8B-B14F-4D97-AF65-F5344CB8AC3E}">
        <p14:creationId xmlns:p14="http://schemas.microsoft.com/office/powerpoint/2010/main" val="1735351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5"/>
          </p:nvPr>
        </p:nvSpPr>
        <p:spPr/>
        <p:txBody>
          <a:bodyPr/>
          <a:lstStyle/>
          <a:p>
            <a:fld id="{F5BBC225-FEC7-45D9-9FDF-8BFE6A776F80}" type="slidenum">
              <a:rPr lang="en-GB" smtClean="0"/>
              <a:t>41</a:t>
            </a:fld>
            <a:endParaRPr lang="en-GB"/>
          </a:p>
        </p:txBody>
      </p:sp>
    </p:spTree>
    <p:extLst>
      <p:ext uri="{BB962C8B-B14F-4D97-AF65-F5344CB8AC3E}">
        <p14:creationId xmlns:p14="http://schemas.microsoft.com/office/powerpoint/2010/main" val="774684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JB</a:t>
            </a:r>
          </a:p>
        </p:txBody>
      </p:sp>
      <p:sp>
        <p:nvSpPr>
          <p:cNvPr id="4" name="Slide Number Placeholder 3"/>
          <p:cNvSpPr>
            <a:spLocks noGrp="1"/>
          </p:cNvSpPr>
          <p:nvPr>
            <p:ph type="sldNum" sz="quarter" idx="5"/>
          </p:nvPr>
        </p:nvSpPr>
        <p:spPr/>
        <p:txBody>
          <a:bodyPr/>
          <a:lstStyle/>
          <a:p>
            <a:fld id="{F5BBC225-FEC7-45D9-9FDF-8BFE6A776F80}" type="slidenum">
              <a:rPr lang="en-GB" smtClean="0"/>
              <a:t>42</a:t>
            </a:fld>
            <a:endParaRPr lang="en-GB"/>
          </a:p>
        </p:txBody>
      </p:sp>
    </p:spTree>
    <p:extLst>
      <p:ext uri="{BB962C8B-B14F-4D97-AF65-F5344CB8AC3E}">
        <p14:creationId xmlns:p14="http://schemas.microsoft.com/office/powerpoint/2010/main" val="1942058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t>
            </a:r>
          </a:p>
        </p:txBody>
      </p:sp>
      <p:sp>
        <p:nvSpPr>
          <p:cNvPr id="4" name="Slide Number Placeholder 3"/>
          <p:cNvSpPr>
            <a:spLocks noGrp="1"/>
          </p:cNvSpPr>
          <p:nvPr>
            <p:ph type="sldNum" sz="quarter" idx="5"/>
          </p:nvPr>
        </p:nvSpPr>
        <p:spPr/>
        <p:txBody>
          <a:bodyPr/>
          <a:lstStyle/>
          <a:p>
            <a:fld id="{F5BBC225-FEC7-45D9-9FDF-8BFE6A776F80}" type="slidenum">
              <a:rPr lang="en-GB" smtClean="0"/>
              <a:t>43</a:t>
            </a:fld>
            <a:endParaRPr lang="en-GB"/>
          </a:p>
        </p:txBody>
      </p:sp>
    </p:spTree>
    <p:extLst>
      <p:ext uri="{BB962C8B-B14F-4D97-AF65-F5344CB8AC3E}">
        <p14:creationId xmlns:p14="http://schemas.microsoft.com/office/powerpoint/2010/main" val="163621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4</a:t>
            </a:fld>
            <a:endParaRPr lang="en-GB"/>
          </a:p>
        </p:txBody>
      </p:sp>
    </p:spTree>
    <p:extLst>
      <p:ext uri="{BB962C8B-B14F-4D97-AF65-F5344CB8AC3E}">
        <p14:creationId xmlns:p14="http://schemas.microsoft.com/office/powerpoint/2010/main" val="326098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JB</a:t>
            </a:r>
          </a:p>
        </p:txBody>
      </p:sp>
      <p:sp>
        <p:nvSpPr>
          <p:cNvPr id="4" name="Slide Number Placeholder 3"/>
          <p:cNvSpPr>
            <a:spLocks noGrp="1"/>
          </p:cNvSpPr>
          <p:nvPr>
            <p:ph type="sldNum" sz="quarter" idx="5"/>
          </p:nvPr>
        </p:nvSpPr>
        <p:spPr/>
        <p:txBody>
          <a:bodyPr/>
          <a:lstStyle/>
          <a:p>
            <a:fld id="{F5BBC225-FEC7-45D9-9FDF-8BFE6A776F80}" type="slidenum">
              <a:rPr lang="en-GB" smtClean="0"/>
              <a:t>5</a:t>
            </a:fld>
            <a:endParaRPr lang="en-GB"/>
          </a:p>
        </p:txBody>
      </p:sp>
    </p:spTree>
    <p:extLst>
      <p:ext uri="{BB962C8B-B14F-4D97-AF65-F5344CB8AC3E}">
        <p14:creationId xmlns:p14="http://schemas.microsoft.com/office/powerpoint/2010/main" val="4207443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6</a:t>
            </a:fld>
            <a:endParaRPr lang="en-GB"/>
          </a:p>
        </p:txBody>
      </p:sp>
    </p:spTree>
    <p:extLst>
      <p:ext uri="{BB962C8B-B14F-4D97-AF65-F5344CB8AC3E}">
        <p14:creationId xmlns:p14="http://schemas.microsoft.com/office/powerpoint/2010/main" val="109578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KF</a:t>
            </a:r>
          </a:p>
        </p:txBody>
      </p:sp>
      <p:sp>
        <p:nvSpPr>
          <p:cNvPr id="4" name="Slide Number Placeholder 3"/>
          <p:cNvSpPr>
            <a:spLocks noGrp="1"/>
          </p:cNvSpPr>
          <p:nvPr>
            <p:ph type="sldNum" sz="quarter" idx="5"/>
          </p:nvPr>
        </p:nvSpPr>
        <p:spPr/>
        <p:txBody>
          <a:bodyPr/>
          <a:lstStyle/>
          <a:p>
            <a:fld id="{F5BBC225-FEC7-45D9-9FDF-8BFE6A776F80}" type="slidenum">
              <a:rPr lang="en-GB" smtClean="0"/>
              <a:t>7</a:t>
            </a:fld>
            <a:endParaRPr lang="en-GB"/>
          </a:p>
        </p:txBody>
      </p:sp>
    </p:spTree>
    <p:extLst>
      <p:ext uri="{BB962C8B-B14F-4D97-AF65-F5344CB8AC3E}">
        <p14:creationId xmlns:p14="http://schemas.microsoft.com/office/powerpoint/2010/main" val="2963745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8</a:t>
            </a:fld>
            <a:endParaRPr lang="en-GB"/>
          </a:p>
        </p:txBody>
      </p:sp>
    </p:spTree>
    <p:extLst>
      <p:ext uri="{BB962C8B-B14F-4D97-AF65-F5344CB8AC3E}">
        <p14:creationId xmlns:p14="http://schemas.microsoft.com/office/powerpoint/2010/main" val="281458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BBC225-FEC7-45D9-9FDF-8BFE6A776F80}" type="slidenum">
              <a:rPr lang="en-GB" smtClean="0"/>
              <a:t>9</a:t>
            </a:fld>
            <a:endParaRPr lang="en-GB"/>
          </a:p>
        </p:txBody>
      </p:sp>
    </p:spTree>
    <p:extLst>
      <p:ext uri="{BB962C8B-B14F-4D97-AF65-F5344CB8AC3E}">
        <p14:creationId xmlns:p14="http://schemas.microsoft.com/office/powerpoint/2010/main" val="42141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 We are learning about English through RWI </a:t>
            </a:r>
          </a:p>
        </p:txBody>
      </p:sp>
      <p:sp>
        <p:nvSpPr>
          <p:cNvPr id="4" name="Slide Number Placeholder 3"/>
          <p:cNvSpPr>
            <a:spLocks noGrp="1"/>
          </p:cNvSpPr>
          <p:nvPr>
            <p:ph type="sldNum" sz="quarter" idx="5"/>
          </p:nvPr>
        </p:nvSpPr>
        <p:spPr/>
        <p:txBody>
          <a:bodyPr/>
          <a:lstStyle/>
          <a:p>
            <a:fld id="{F5BBC225-FEC7-45D9-9FDF-8BFE6A776F80}" type="slidenum">
              <a:rPr lang="en-GB" smtClean="0"/>
              <a:t>10</a:t>
            </a:fld>
            <a:endParaRPr lang="en-GB"/>
          </a:p>
        </p:txBody>
      </p:sp>
    </p:spTree>
    <p:extLst>
      <p:ext uri="{BB962C8B-B14F-4D97-AF65-F5344CB8AC3E}">
        <p14:creationId xmlns:p14="http://schemas.microsoft.com/office/powerpoint/2010/main" val="397770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D06C684E-A92A-4C2C-AA2D-40C6600BC0F9}"/>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8516BDA6-F939-4B30-A5AF-4774F9E735C6}"/>
                </a:ext>
              </a:extLst>
            </p:cNvPr>
            <p:cNvCxnSpPr/>
            <p:nvPr/>
          </p:nvCxnSpPr>
          <p:spPr>
            <a:xfrm flipV="1">
              <a:off x="5130498" y="4175239"/>
              <a:ext cx="4022902" cy="268328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743BEE4-ADF4-419F-8663-A7DDF4519712}"/>
                </a:ext>
              </a:extLst>
            </p:cNvPr>
            <p:cNvCxnSpPr/>
            <p:nvPr/>
          </p:nvCxnSpPr>
          <p:spPr>
            <a:xfrm>
              <a:off x="7041932" y="-529"/>
              <a:ext cx="1219254" cy="685905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37911430-DB51-416C-BBE0-E6B74A61D99A}"/>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B4D38FDB-BF40-4A13-A7EC-750065D6169E}"/>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8AA166F1-E780-41FD-8196-A45B2C5924B6}"/>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7EC6DEBA-9985-4BB1-9BFA-8FE697E477CD}"/>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7AD7FC57-D7FB-46EC-914F-DD9094C32B3F}"/>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80C85717-F0E0-4F4A-B5FF-F43732B3A5BA}"/>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3A79DE64-A51D-4536-BF45-FEC3359AF5F0}"/>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8">
              <a:extLst>
                <a:ext uri="{FF2B5EF4-FFF2-40B4-BE49-F238E27FC236}">
                  <a16:creationId xmlns:a16="http://schemas.microsoft.com/office/drawing/2014/main" id="{C48DDC78-553F-43E0-B4FD-42DE9E0A308A}"/>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F94AAF1D-6A5C-470E-B6FD-C2A2BF34DBD2}"/>
              </a:ext>
            </a:extLst>
          </p:cNvPr>
          <p:cNvSpPr>
            <a:spLocks noGrp="1"/>
          </p:cNvSpPr>
          <p:nvPr>
            <p:ph type="dt" sz="half" idx="10"/>
          </p:nvPr>
        </p:nvSpPr>
        <p:spPr/>
        <p:txBody>
          <a:bodyPr/>
          <a:lstStyle>
            <a:lvl1pPr>
              <a:defRPr/>
            </a:lvl1pPr>
          </a:lstStyle>
          <a:p>
            <a:pPr>
              <a:defRPr/>
            </a:pPr>
            <a:endParaRPr lang="en-GB"/>
          </a:p>
        </p:txBody>
      </p:sp>
      <p:sp>
        <p:nvSpPr>
          <p:cNvPr id="16" name="Footer Placeholder 4">
            <a:extLst>
              <a:ext uri="{FF2B5EF4-FFF2-40B4-BE49-F238E27FC236}">
                <a16:creationId xmlns:a16="http://schemas.microsoft.com/office/drawing/2014/main" id="{5B0025C4-6376-49B9-B7C5-E30EC6D3AC3E}"/>
              </a:ext>
            </a:extLst>
          </p:cNvPr>
          <p:cNvSpPr>
            <a:spLocks noGrp="1"/>
          </p:cNvSpPr>
          <p:nvPr>
            <p:ph type="ftr" sz="quarter" idx="11"/>
          </p:nvPr>
        </p:nvSpPr>
        <p:spPr/>
        <p:txBody>
          <a:bodyPr/>
          <a:lstStyle>
            <a:lvl1pPr>
              <a:defRPr/>
            </a:lvl1pPr>
          </a:lstStyle>
          <a:p>
            <a:pPr>
              <a:defRPr/>
            </a:pPr>
            <a:endParaRPr lang="en-GB"/>
          </a:p>
        </p:txBody>
      </p:sp>
      <p:sp>
        <p:nvSpPr>
          <p:cNvPr id="17" name="Slide Number Placeholder 5">
            <a:extLst>
              <a:ext uri="{FF2B5EF4-FFF2-40B4-BE49-F238E27FC236}">
                <a16:creationId xmlns:a16="http://schemas.microsoft.com/office/drawing/2014/main" id="{5C338D7D-0237-4267-BAD2-FAF1C0146FA7}"/>
              </a:ext>
            </a:extLst>
          </p:cNvPr>
          <p:cNvSpPr>
            <a:spLocks noGrp="1"/>
          </p:cNvSpPr>
          <p:nvPr>
            <p:ph type="sldNum" sz="quarter" idx="12"/>
          </p:nvPr>
        </p:nvSpPr>
        <p:spPr/>
        <p:txBody>
          <a:bodyPr/>
          <a:lstStyle>
            <a:lvl1pPr>
              <a:defRPr/>
            </a:lvl1pPr>
          </a:lstStyle>
          <a:p>
            <a:pPr>
              <a:defRPr/>
            </a:pPr>
            <a:fld id="{617C7ADE-48DA-4AD4-A2EE-3B46701BD33F}" type="slidenum">
              <a:rPr lang="en-GB" altLang="en-US"/>
              <a:pPr>
                <a:defRPr/>
              </a:pPr>
              <a:t>‹#›</a:t>
            </a:fld>
            <a:endParaRPr lang="en-GB" altLang="en-US"/>
          </a:p>
        </p:txBody>
      </p:sp>
    </p:spTree>
    <p:extLst>
      <p:ext uri="{BB962C8B-B14F-4D97-AF65-F5344CB8AC3E}">
        <p14:creationId xmlns:p14="http://schemas.microsoft.com/office/powerpoint/2010/main" val="2845348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BBA8142-896D-43F9-8874-137A9D49D8D0}"/>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92B1CA6-B120-407C-9C0F-60F1CFB575E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0DD766-D62F-4AD0-B89E-390AC6AB9B46}"/>
              </a:ext>
            </a:extLst>
          </p:cNvPr>
          <p:cNvSpPr>
            <a:spLocks noGrp="1"/>
          </p:cNvSpPr>
          <p:nvPr>
            <p:ph type="sldNum" sz="quarter" idx="12"/>
          </p:nvPr>
        </p:nvSpPr>
        <p:spPr/>
        <p:txBody>
          <a:bodyPr/>
          <a:lstStyle>
            <a:lvl1pPr>
              <a:defRPr/>
            </a:lvl1pPr>
          </a:lstStyle>
          <a:p>
            <a:pPr>
              <a:defRPr/>
            </a:pPr>
            <a:fld id="{2C5A258A-8F20-4468-B49E-8E117A73EB5F}" type="slidenum">
              <a:rPr lang="en-GB" altLang="en-US"/>
              <a:pPr>
                <a:defRPr/>
              </a:pPr>
              <a:t>‹#›</a:t>
            </a:fld>
            <a:endParaRPr lang="en-GB" altLang="en-US"/>
          </a:p>
        </p:txBody>
      </p:sp>
    </p:spTree>
    <p:extLst>
      <p:ext uri="{BB962C8B-B14F-4D97-AF65-F5344CB8AC3E}">
        <p14:creationId xmlns:p14="http://schemas.microsoft.com/office/powerpoint/2010/main" val="296287988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E20EA-519A-41C9-AA61-B40F7035FC99}"/>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7272C85D-958D-4BE0-83D4-35DA974872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5D55526-7AD9-4D0C-B6A3-F365FD51881C}"/>
              </a:ext>
            </a:extLst>
          </p:cNvPr>
          <p:cNvSpPr>
            <a:spLocks noGrp="1"/>
          </p:cNvSpPr>
          <p:nvPr>
            <p:ph type="sldNum" sz="quarter" idx="12"/>
          </p:nvPr>
        </p:nvSpPr>
        <p:spPr/>
        <p:txBody>
          <a:bodyPr/>
          <a:lstStyle>
            <a:lvl1pPr>
              <a:defRPr/>
            </a:lvl1pPr>
          </a:lstStyle>
          <a:p>
            <a:pPr>
              <a:defRPr/>
            </a:pPr>
            <a:fld id="{CF755742-2F50-41B5-B797-EC4BCBDBF95D}" type="slidenum">
              <a:rPr lang="en-GB" altLang="en-US"/>
              <a:pPr>
                <a:defRPr/>
              </a:pPr>
              <a:t>‹#›</a:t>
            </a:fld>
            <a:endParaRPr lang="en-GB" altLang="en-US"/>
          </a:p>
        </p:txBody>
      </p:sp>
    </p:spTree>
    <p:extLst>
      <p:ext uri="{BB962C8B-B14F-4D97-AF65-F5344CB8AC3E}">
        <p14:creationId xmlns:p14="http://schemas.microsoft.com/office/powerpoint/2010/main" val="34177792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DFF4627-97BA-4CFB-AC31-0C5671197584}"/>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222C160E-0B2D-40DB-8355-594B38AB0C0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547BFDE-2583-43D5-BCE6-0E13F7C9B219}"/>
              </a:ext>
            </a:extLst>
          </p:cNvPr>
          <p:cNvSpPr>
            <a:spLocks noGrp="1"/>
          </p:cNvSpPr>
          <p:nvPr>
            <p:ph type="sldNum" sz="quarter" idx="12"/>
          </p:nvPr>
        </p:nvSpPr>
        <p:spPr/>
        <p:txBody>
          <a:bodyPr/>
          <a:lstStyle>
            <a:lvl1pPr>
              <a:defRPr/>
            </a:lvl1pPr>
          </a:lstStyle>
          <a:p>
            <a:pPr>
              <a:defRPr/>
            </a:pPr>
            <a:fld id="{2C3C7473-A880-4A90-818D-F8D5B978D4B9}" type="slidenum">
              <a:rPr lang="en-GB" altLang="en-US"/>
              <a:pPr>
                <a:defRPr/>
              </a:pPr>
              <a:t>‹#›</a:t>
            </a:fld>
            <a:endParaRPr lang="en-GB" altLang="en-US"/>
          </a:p>
        </p:txBody>
      </p:sp>
    </p:spTree>
    <p:extLst>
      <p:ext uri="{BB962C8B-B14F-4D97-AF65-F5344CB8AC3E}">
        <p14:creationId xmlns:p14="http://schemas.microsoft.com/office/powerpoint/2010/main" val="474346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08E5DB0-7258-41FD-8A41-A32D0D18A330}"/>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EFF7B01F-6CD2-40FD-BFED-C0E2D2629F1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ED5463CB-24D8-469E-BD10-10E4B0C88ED5}"/>
              </a:ext>
            </a:extLst>
          </p:cNvPr>
          <p:cNvSpPr>
            <a:spLocks noGrp="1"/>
          </p:cNvSpPr>
          <p:nvPr>
            <p:ph type="sldNum" sz="quarter" idx="12"/>
          </p:nvPr>
        </p:nvSpPr>
        <p:spPr/>
        <p:txBody>
          <a:bodyPr/>
          <a:lstStyle>
            <a:lvl1pPr>
              <a:defRPr/>
            </a:lvl1pPr>
          </a:lstStyle>
          <a:p>
            <a:pPr>
              <a:defRPr/>
            </a:pPr>
            <a:fld id="{EF793554-F5F8-4A75-96AD-792DB7B60442}" type="slidenum">
              <a:rPr lang="en-GB" altLang="en-US"/>
              <a:pPr>
                <a:defRPr/>
              </a:pPr>
              <a:t>‹#›</a:t>
            </a:fld>
            <a:endParaRPr lang="en-GB" altLang="en-US"/>
          </a:p>
        </p:txBody>
      </p:sp>
    </p:spTree>
    <p:extLst>
      <p:ext uri="{BB962C8B-B14F-4D97-AF65-F5344CB8AC3E}">
        <p14:creationId xmlns:p14="http://schemas.microsoft.com/office/powerpoint/2010/main" val="23041302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B14F9CA-EF79-4F5A-BD78-48EBAD911A92}"/>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8497EF67-F611-4FF8-BC1A-EF1F223CB84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8F2215D-C300-4A08-98E2-C7255153C848}"/>
              </a:ext>
            </a:extLst>
          </p:cNvPr>
          <p:cNvSpPr>
            <a:spLocks noGrp="1"/>
          </p:cNvSpPr>
          <p:nvPr>
            <p:ph type="sldNum" sz="quarter" idx="12"/>
          </p:nvPr>
        </p:nvSpPr>
        <p:spPr/>
        <p:txBody>
          <a:bodyPr/>
          <a:lstStyle>
            <a:lvl1pPr>
              <a:defRPr/>
            </a:lvl1pPr>
          </a:lstStyle>
          <a:p>
            <a:pPr>
              <a:defRPr/>
            </a:pPr>
            <a:fld id="{42856447-9881-4586-862A-332DAEE68493}" type="slidenum">
              <a:rPr lang="en-GB" altLang="en-US"/>
              <a:pPr>
                <a:defRPr/>
              </a:pPr>
              <a:t>‹#›</a:t>
            </a:fld>
            <a:endParaRPr lang="en-GB" altLang="en-US"/>
          </a:p>
        </p:txBody>
      </p:sp>
    </p:spTree>
    <p:extLst>
      <p:ext uri="{BB962C8B-B14F-4D97-AF65-F5344CB8AC3E}">
        <p14:creationId xmlns:p14="http://schemas.microsoft.com/office/powerpoint/2010/main" val="7676525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20DC42-D2BB-4C1F-9A84-21E4E39728E3}"/>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B7158E3A-BAB3-405B-ADDC-71D53971A504}"/>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98C0769-E488-4E02-A535-6557909FFAFB}"/>
              </a:ext>
            </a:extLst>
          </p:cNvPr>
          <p:cNvSpPr>
            <a:spLocks noGrp="1"/>
          </p:cNvSpPr>
          <p:nvPr>
            <p:ph type="sldNum" sz="quarter" idx="12"/>
          </p:nvPr>
        </p:nvSpPr>
        <p:spPr/>
        <p:txBody>
          <a:bodyPr/>
          <a:lstStyle>
            <a:lvl1pPr>
              <a:defRPr/>
            </a:lvl1pPr>
          </a:lstStyle>
          <a:p>
            <a:pPr>
              <a:defRPr/>
            </a:pPr>
            <a:fld id="{5B11D9EC-C91F-48C8-803C-B31059EDEAE6}" type="slidenum">
              <a:rPr lang="en-GB" altLang="en-US"/>
              <a:pPr>
                <a:defRPr/>
              </a:pPr>
              <a:t>‹#›</a:t>
            </a:fld>
            <a:endParaRPr lang="en-GB" altLang="en-US"/>
          </a:p>
        </p:txBody>
      </p:sp>
    </p:spTree>
    <p:extLst>
      <p:ext uri="{BB962C8B-B14F-4D97-AF65-F5344CB8AC3E}">
        <p14:creationId xmlns:p14="http://schemas.microsoft.com/office/powerpoint/2010/main" val="2215694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5C3F9BB-7FF2-4A65-B58B-4B06F4E79330}"/>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DD20F2D-C286-46E7-B66F-754345E6024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0392CD4-06CA-4BDC-8008-14F6DF881858}"/>
              </a:ext>
            </a:extLst>
          </p:cNvPr>
          <p:cNvSpPr>
            <a:spLocks noGrp="1"/>
          </p:cNvSpPr>
          <p:nvPr>
            <p:ph type="sldNum" sz="quarter" idx="12"/>
          </p:nvPr>
        </p:nvSpPr>
        <p:spPr/>
        <p:txBody>
          <a:bodyPr/>
          <a:lstStyle>
            <a:lvl1pPr>
              <a:defRPr/>
            </a:lvl1pPr>
          </a:lstStyle>
          <a:p>
            <a:pPr>
              <a:defRPr/>
            </a:pPr>
            <a:fld id="{DA539B57-C0D4-4E6E-918C-F71427BF8063}" type="slidenum">
              <a:rPr lang="en-GB" altLang="en-US"/>
              <a:pPr>
                <a:defRPr/>
              </a:pPr>
              <a:t>‹#›</a:t>
            </a:fld>
            <a:endParaRPr lang="en-GB" altLang="en-US"/>
          </a:p>
        </p:txBody>
      </p:sp>
    </p:spTree>
    <p:extLst>
      <p:ext uri="{BB962C8B-B14F-4D97-AF65-F5344CB8AC3E}">
        <p14:creationId xmlns:p14="http://schemas.microsoft.com/office/powerpoint/2010/main" val="3182534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950D56-9777-4882-BB78-B2CD677BE79C}" type="datetimeFigureOut">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4FE246-2B9A-4EE8-81CE-EEB4A654200A}"/>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D9819428-5304-4E43-911C-14C7F161218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072CE7D-7074-4DCC-B0DB-4175C8CD5610}"/>
              </a:ext>
            </a:extLst>
          </p:cNvPr>
          <p:cNvSpPr>
            <a:spLocks noGrp="1"/>
          </p:cNvSpPr>
          <p:nvPr>
            <p:ph type="sldNum" sz="quarter" idx="12"/>
          </p:nvPr>
        </p:nvSpPr>
        <p:spPr/>
        <p:txBody>
          <a:bodyPr/>
          <a:lstStyle>
            <a:lvl1pPr>
              <a:defRPr/>
            </a:lvl1pPr>
          </a:lstStyle>
          <a:p>
            <a:pPr>
              <a:defRPr/>
            </a:pPr>
            <a:fld id="{E9AA0E53-82D4-4CCA-8822-E859FF4442CF}" type="slidenum">
              <a:rPr lang="en-GB" altLang="en-US"/>
              <a:pPr>
                <a:defRPr/>
              </a:pPr>
              <a:t>‹#›</a:t>
            </a:fld>
            <a:endParaRPr lang="en-GB" altLang="en-US"/>
          </a:p>
        </p:txBody>
      </p:sp>
    </p:spTree>
    <p:extLst>
      <p:ext uri="{BB962C8B-B14F-4D97-AF65-F5344CB8AC3E}">
        <p14:creationId xmlns:p14="http://schemas.microsoft.com/office/powerpoint/2010/main" val="10906630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4394A-E7D4-4BAB-B52B-7013D932E0F6}"/>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ACCDD4A-39AB-4D7E-84C9-5673056F31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E4E15F-B642-4D81-9F74-0F14059EFD7C}"/>
              </a:ext>
            </a:extLst>
          </p:cNvPr>
          <p:cNvSpPr>
            <a:spLocks noGrp="1"/>
          </p:cNvSpPr>
          <p:nvPr>
            <p:ph type="sldNum" sz="quarter" idx="12"/>
          </p:nvPr>
        </p:nvSpPr>
        <p:spPr/>
        <p:txBody>
          <a:bodyPr/>
          <a:lstStyle>
            <a:lvl1pPr>
              <a:defRPr/>
            </a:lvl1pPr>
          </a:lstStyle>
          <a:p>
            <a:pPr>
              <a:defRPr/>
            </a:pPr>
            <a:fld id="{61D6F7D0-670B-4EB6-A627-39B3FA705599}" type="slidenum">
              <a:rPr lang="en-GB" altLang="en-US"/>
              <a:pPr>
                <a:defRPr/>
              </a:pPr>
              <a:t>‹#›</a:t>
            </a:fld>
            <a:endParaRPr lang="en-GB" altLang="en-US"/>
          </a:p>
        </p:txBody>
      </p:sp>
    </p:spTree>
    <p:extLst>
      <p:ext uri="{BB962C8B-B14F-4D97-AF65-F5344CB8AC3E}">
        <p14:creationId xmlns:p14="http://schemas.microsoft.com/office/powerpoint/2010/main" val="165763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9EE1D5-7A86-45FA-ADEA-0384EFEF4045}"/>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6" name="TextBox 5">
            <a:extLst>
              <a:ext uri="{FF2B5EF4-FFF2-40B4-BE49-F238E27FC236}">
                <a16:creationId xmlns:a16="http://schemas.microsoft.com/office/drawing/2014/main" id="{B88D4161-83CE-4548-8FD0-CA123B13DCBB}"/>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DC348599-2A52-4740-856B-43DF190C7729}"/>
              </a:ext>
            </a:extLst>
          </p:cNvPr>
          <p:cNvSpPr>
            <a:spLocks noGrp="1"/>
          </p:cNvSpPr>
          <p:nvPr>
            <p:ph type="dt" sz="half" idx="14"/>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208DFA13-6670-4761-A7BF-331EB59B7435}"/>
              </a:ext>
            </a:extLst>
          </p:cNvPr>
          <p:cNvSpPr>
            <a:spLocks noGrp="1"/>
          </p:cNvSpPr>
          <p:nvPr>
            <p:ph type="ftr" sz="quarter" idx="15"/>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2EF20765-6B49-4E8F-BC40-A58538F447E6}"/>
              </a:ext>
            </a:extLst>
          </p:cNvPr>
          <p:cNvSpPr>
            <a:spLocks noGrp="1"/>
          </p:cNvSpPr>
          <p:nvPr>
            <p:ph type="sldNum" sz="quarter" idx="16"/>
          </p:nvPr>
        </p:nvSpPr>
        <p:spPr/>
        <p:txBody>
          <a:bodyPr/>
          <a:lstStyle>
            <a:lvl1pPr>
              <a:defRPr/>
            </a:lvl1pPr>
          </a:lstStyle>
          <a:p>
            <a:pPr>
              <a:defRPr/>
            </a:pPr>
            <a:fld id="{D27DE37B-5033-472A-941C-5D403EC0CAF6}" type="slidenum">
              <a:rPr lang="en-GB" altLang="en-US"/>
              <a:pPr>
                <a:defRPr/>
              </a:pPr>
              <a:t>‹#›</a:t>
            </a:fld>
            <a:endParaRPr lang="en-GB" altLang="en-US"/>
          </a:p>
        </p:txBody>
      </p:sp>
    </p:spTree>
    <p:extLst>
      <p:ext uri="{BB962C8B-B14F-4D97-AF65-F5344CB8AC3E}">
        <p14:creationId xmlns:p14="http://schemas.microsoft.com/office/powerpoint/2010/main" val="2868344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FD1F1-CA1B-45B6-9FC5-0A5D2285F3E7}"/>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1968EF92-8304-4BDE-8E07-53A64AF616E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0BCA4AA-BC0D-4A6D-AFC8-79B54220944E}"/>
              </a:ext>
            </a:extLst>
          </p:cNvPr>
          <p:cNvSpPr>
            <a:spLocks noGrp="1"/>
          </p:cNvSpPr>
          <p:nvPr>
            <p:ph type="sldNum" sz="quarter" idx="12"/>
          </p:nvPr>
        </p:nvSpPr>
        <p:spPr/>
        <p:txBody>
          <a:bodyPr/>
          <a:lstStyle>
            <a:lvl1pPr>
              <a:defRPr/>
            </a:lvl1pPr>
          </a:lstStyle>
          <a:p>
            <a:pPr>
              <a:defRPr/>
            </a:pPr>
            <a:fld id="{B07BD340-926B-4B7B-87E6-50D8F3F7BD89}" type="slidenum">
              <a:rPr lang="en-GB" altLang="en-US"/>
              <a:pPr>
                <a:defRPr/>
              </a:pPr>
              <a:t>‹#›</a:t>
            </a:fld>
            <a:endParaRPr lang="en-GB" altLang="en-US"/>
          </a:p>
        </p:txBody>
      </p:sp>
    </p:spTree>
    <p:extLst>
      <p:ext uri="{BB962C8B-B14F-4D97-AF65-F5344CB8AC3E}">
        <p14:creationId xmlns:p14="http://schemas.microsoft.com/office/powerpoint/2010/main" val="2582692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C4D736-FFF7-478B-84E9-B306FC475896}"/>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6" name="TextBox 5">
            <a:extLst>
              <a:ext uri="{FF2B5EF4-FFF2-40B4-BE49-F238E27FC236}">
                <a16:creationId xmlns:a16="http://schemas.microsoft.com/office/drawing/2014/main" id="{FADCC118-9D6B-4F2C-A718-5A4A72CA7103}"/>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EE33F99-F1FE-461F-9859-2CDC12ECD745}"/>
              </a:ext>
            </a:extLst>
          </p:cNvPr>
          <p:cNvSpPr>
            <a:spLocks noGrp="1"/>
          </p:cNvSpPr>
          <p:nvPr>
            <p:ph type="dt" sz="half" idx="14"/>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D9F9FEE0-6D30-487B-A140-71A786850F12}"/>
              </a:ext>
            </a:extLst>
          </p:cNvPr>
          <p:cNvSpPr>
            <a:spLocks noGrp="1"/>
          </p:cNvSpPr>
          <p:nvPr>
            <p:ph type="ftr" sz="quarter" idx="15"/>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F6DBD3C-4FCE-4EF1-9C95-6D28A26C775A}"/>
              </a:ext>
            </a:extLst>
          </p:cNvPr>
          <p:cNvSpPr>
            <a:spLocks noGrp="1"/>
          </p:cNvSpPr>
          <p:nvPr>
            <p:ph type="sldNum" sz="quarter" idx="16"/>
          </p:nvPr>
        </p:nvSpPr>
        <p:spPr/>
        <p:txBody>
          <a:bodyPr/>
          <a:lstStyle>
            <a:lvl1pPr>
              <a:defRPr/>
            </a:lvl1pPr>
          </a:lstStyle>
          <a:p>
            <a:pPr>
              <a:defRPr/>
            </a:pPr>
            <a:fld id="{BCBBCDE2-81FD-4C0C-A4D4-5758B2F0C6E8}" type="slidenum">
              <a:rPr lang="en-GB" altLang="en-US"/>
              <a:pPr>
                <a:defRPr/>
              </a:pPr>
              <a:t>‹#›</a:t>
            </a:fld>
            <a:endParaRPr lang="en-GB" altLang="en-US"/>
          </a:p>
        </p:txBody>
      </p:sp>
    </p:spTree>
    <p:extLst>
      <p:ext uri="{BB962C8B-B14F-4D97-AF65-F5344CB8AC3E}">
        <p14:creationId xmlns:p14="http://schemas.microsoft.com/office/powerpoint/2010/main" val="2459363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BADE3AF0-5B8D-4AF1-85E5-C0DBB64E2474}"/>
              </a:ext>
            </a:extLst>
          </p:cNvPr>
          <p:cNvSpPr>
            <a:spLocks noGrp="1"/>
          </p:cNvSpPr>
          <p:nvPr>
            <p:ph type="dt" sz="half" idx="14"/>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89E43D07-338D-4FCE-BB4B-A977ED0F1D40}"/>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94EC8D8-8C15-4249-8E27-6897A8746359}"/>
              </a:ext>
            </a:extLst>
          </p:cNvPr>
          <p:cNvSpPr>
            <a:spLocks noGrp="1"/>
          </p:cNvSpPr>
          <p:nvPr>
            <p:ph type="sldNum" sz="quarter" idx="16"/>
          </p:nvPr>
        </p:nvSpPr>
        <p:spPr/>
        <p:txBody>
          <a:bodyPr/>
          <a:lstStyle>
            <a:lvl1pPr>
              <a:defRPr/>
            </a:lvl1pPr>
          </a:lstStyle>
          <a:p>
            <a:pPr>
              <a:defRPr/>
            </a:pPr>
            <a:fld id="{F324C22B-602F-4B8B-9009-2DD3D7CA9809}" type="slidenum">
              <a:rPr lang="en-GB" altLang="en-US"/>
              <a:pPr>
                <a:defRPr/>
              </a:pPr>
              <a:t>‹#›</a:t>
            </a:fld>
            <a:endParaRPr lang="en-GB" altLang="en-US"/>
          </a:p>
        </p:txBody>
      </p:sp>
    </p:spTree>
    <p:extLst>
      <p:ext uri="{BB962C8B-B14F-4D97-AF65-F5344CB8AC3E}">
        <p14:creationId xmlns:p14="http://schemas.microsoft.com/office/powerpoint/2010/main" val="2242863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D7F7429-398F-4860-A7FE-1C1924EA317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CE3F3E1E-60CC-45CC-B58B-9E824D24BC7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E12C3B-2E92-44C6-9A17-93824FD7CF20}"/>
              </a:ext>
            </a:extLst>
          </p:cNvPr>
          <p:cNvSpPr>
            <a:spLocks noGrp="1"/>
          </p:cNvSpPr>
          <p:nvPr>
            <p:ph type="sldNum" sz="quarter" idx="12"/>
          </p:nvPr>
        </p:nvSpPr>
        <p:spPr/>
        <p:txBody>
          <a:bodyPr/>
          <a:lstStyle>
            <a:lvl1pPr>
              <a:defRPr/>
            </a:lvl1pPr>
          </a:lstStyle>
          <a:p>
            <a:pPr>
              <a:defRPr/>
            </a:pPr>
            <a:fld id="{5A4F8E5E-DC32-47D9-BB4E-F8C424788E72}" type="slidenum">
              <a:rPr lang="en-GB" altLang="en-US"/>
              <a:pPr>
                <a:defRPr/>
              </a:pPr>
              <a:t>‹#›</a:t>
            </a:fld>
            <a:endParaRPr lang="en-GB" altLang="en-US"/>
          </a:p>
        </p:txBody>
      </p:sp>
    </p:spTree>
    <p:extLst>
      <p:ext uri="{BB962C8B-B14F-4D97-AF65-F5344CB8AC3E}">
        <p14:creationId xmlns:p14="http://schemas.microsoft.com/office/powerpoint/2010/main" val="424436738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8DF24D-0A45-4DC0-AC37-6B6B11F6CB32}"/>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0F945CD-6367-4FF7-95E9-BE5EC17B23A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29FF47C-A282-4889-8635-79829D587C74}"/>
              </a:ext>
            </a:extLst>
          </p:cNvPr>
          <p:cNvSpPr>
            <a:spLocks noGrp="1"/>
          </p:cNvSpPr>
          <p:nvPr>
            <p:ph type="sldNum" sz="quarter" idx="12"/>
          </p:nvPr>
        </p:nvSpPr>
        <p:spPr/>
        <p:txBody>
          <a:bodyPr/>
          <a:lstStyle>
            <a:lvl1pPr>
              <a:defRPr/>
            </a:lvl1pPr>
          </a:lstStyle>
          <a:p>
            <a:pPr>
              <a:defRPr/>
            </a:pPr>
            <a:fld id="{8E5316EB-89D4-44D9-AC62-3A671DA075EA}" type="slidenum">
              <a:rPr lang="en-GB" altLang="en-US"/>
              <a:pPr>
                <a:defRPr/>
              </a:pPr>
              <a:t>‹#›</a:t>
            </a:fld>
            <a:endParaRPr lang="en-GB" altLang="en-US"/>
          </a:p>
        </p:txBody>
      </p:sp>
    </p:spTree>
    <p:extLst>
      <p:ext uri="{BB962C8B-B14F-4D97-AF65-F5344CB8AC3E}">
        <p14:creationId xmlns:p14="http://schemas.microsoft.com/office/powerpoint/2010/main" val="416157814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17">
            <a:extLst>
              <a:ext uri="{FF2B5EF4-FFF2-40B4-BE49-F238E27FC236}">
                <a16:creationId xmlns:a16="http://schemas.microsoft.com/office/drawing/2014/main" id="{4B4EBCE6-C0FB-4D19-9F4C-BF895612623B}"/>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18">
            <a:extLst>
              <a:ext uri="{FF2B5EF4-FFF2-40B4-BE49-F238E27FC236}">
                <a16:creationId xmlns:a16="http://schemas.microsoft.com/office/drawing/2014/main" id="{9F5027B6-0D94-4276-9808-0FACD06127B9}"/>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19">
            <a:extLst>
              <a:ext uri="{FF2B5EF4-FFF2-40B4-BE49-F238E27FC236}">
                <a16:creationId xmlns:a16="http://schemas.microsoft.com/office/drawing/2014/main" id="{2B365F98-925B-4A57-B270-8FA2B1264144}"/>
              </a:ext>
            </a:extLst>
          </p:cNvPr>
          <p:cNvSpPr>
            <a:spLocks noGrp="1" noChangeArrowheads="1"/>
          </p:cNvSpPr>
          <p:nvPr>
            <p:ph type="sldNum" sz="quarter" idx="12"/>
          </p:nvPr>
        </p:nvSpPr>
        <p:spPr/>
        <p:txBody>
          <a:bodyPr/>
          <a:lstStyle>
            <a:lvl1pPr>
              <a:defRPr/>
            </a:lvl1pPr>
          </a:lstStyle>
          <a:p>
            <a:pPr>
              <a:defRPr/>
            </a:pPr>
            <a:fld id="{9044DC6C-9180-4733-9EFD-DE4E868A00DC}" type="slidenum">
              <a:rPr lang="en-GB" altLang="en-US"/>
              <a:pPr>
                <a:defRPr/>
              </a:pPr>
              <a:t>‹#›</a:t>
            </a:fld>
            <a:endParaRPr lang="en-GB" altLang="en-US"/>
          </a:p>
        </p:txBody>
      </p:sp>
    </p:spTree>
    <p:extLst>
      <p:ext uri="{BB962C8B-B14F-4D97-AF65-F5344CB8AC3E}">
        <p14:creationId xmlns:p14="http://schemas.microsoft.com/office/powerpoint/2010/main" val="2700490875"/>
      </p:ext>
    </p:extLst>
  </p:cSld>
  <p:clrMapOvr>
    <a:masterClrMapping/>
  </p:clrMapOvr>
  <p:transition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50D56-9777-4882-BB78-B2CD677BE79C}" type="datetimeFigureOut">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950D56-9777-4882-BB78-B2CD677BE79C}" type="datetimeFigureOut">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950D56-9777-4882-BB78-B2CD677BE79C}" type="datetimeFigureOut">
              <a:rPr lang="en-GB" smtClean="0"/>
              <a:pPr/>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950D56-9777-4882-BB78-B2CD677BE79C}" type="datetimeFigureOut">
              <a:rPr lang="en-GB" smtClean="0"/>
              <a:pPr/>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50D56-9777-4882-BB78-B2CD677BE79C}" type="datetimeFigureOut">
              <a:rPr lang="en-GB" smtClean="0"/>
              <a:pPr/>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950D56-9777-4882-BB78-B2CD677BE79C}" type="datetimeFigureOut">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950D56-9777-4882-BB78-B2CD677BE79C}" type="datetimeFigureOut">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6FE81-9F1C-4F99-9537-B6F4D2F3661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3">
                <a:lumMod val="60000"/>
                <a:lumOff val="40000"/>
              </a:schemeClr>
            </a:gs>
            <a:gs pos="100000">
              <a:schemeClr val="accent3">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50D56-9777-4882-BB78-B2CD677BE79C}" type="datetimeFigureOut">
              <a:rPr lang="en-GB" smtClean="0"/>
              <a:pPr/>
              <a:t>11/09/2023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6FE81-9F1C-4F99-9537-B6F4D2F3661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B148B14D-FC02-4C5D-A294-85DD58A83994}"/>
              </a:ext>
            </a:extLst>
          </p:cNvPr>
          <p:cNvGrpSpPr>
            <a:grpSpLocks/>
          </p:cNvGrpSpPr>
          <p:nvPr/>
        </p:nvGrpSpPr>
        <p:grpSpPr bwMode="auto">
          <a:xfrm>
            <a:off x="-7938" y="-7938"/>
            <a:ext cx="9169401" cy="6873876"/>
            <a:chOff x="-8467" y="-8468"/>
            <a:chExt cx="9169805" cy="6874935"/>
          </a:xfrm>
        </p:grpSpPr>
        <p:cxnSp>
          <p:nvCxnSpPr>
            <p:cNvPr id="7" name="Straight Connector 6">
              <a:extLst>
                <a:ext uri="{FF2B5EF4-FFF2-40B4-BE49-F238E27FC236}">
                  <a16:creationId xmlns:a16="http://schemas.microsoft.com/office/drawing/2014/main" id="{360A6458-2D9D-4D30-99D7-68A45DD58A88}"/>
                </a:ext>
              </a:extLst>
            </p:cNvPr>
            <p:cNvCxnSpPr/>
            <p:nvPr/>
          </p:nvCxnSpPr>
          <p:spPr>
            <a:xfrm flipV="1">
              <a:off x="5130497" y="4175239"/>
              <a:ext cx="4022902" cy="268328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53B42CD-F151-4D09-8312-9310A70C9A6C}"/>
                </a:ext>
              </a:extLst>
            </p:cNvPr>
            <p:cNvCxnSpPr/>
            <p:nvPr/>
          </p:nvCxnSpPr>
          <p:spPr>
            <a:xfrm>
              <a:off x="7041932" y="-529"/>
              <a:ext cx="1219254" cy="685905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a:extLst>
                <a:ext uri="{FF2B5EF4-FFF2-40B4-BE49-F238E27FC236}">
                  <a16:creationId xmlns:a16="http://schemas.microsoft.com/office/drawing/2014/main" id="{8102D9E9-726C-4D38-A374-CD39D76873C2}"/>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79016077-42FF-4543-A064-1EA0688B7555}"/>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0B1225C9-29B9-4E20-92DC-7911C071725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15F6C143-8F1D-4CC5-A874-82A096C5DCC8}"/>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0184A65C-D9D8-4B7E-9D61-F3B215EDBBE5}"/>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E9C97A4D-6CE2-4C52-9E13-10B7F69C2935}"/>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EA9AF978-02C6-4C65-A9DA-6E54D67612A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B56ADEC6-B110-44A5-AFB9-2DC33D283038}"/>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a:extLst>
              <a:ext uri="{FF2B5EF4-FFF2-40B4-BE49-F238E27FC236}">
                <a16:creationId xmlns:a16="http://schemas.microsoft.com/office/drawing/2014/main" id="{51EFEAAD-8596-4494-B8C4-8973CDAB004C}"/>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5F7BEC32-7638-4030-941B-F40172C6ADFF}"/>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C9A0C65-089C-4C1D-8BF2-DC4E62E266E3}"/>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5" name="Footer Placeholder 4">
            <a:extLst>
              <a:ext uri="{FF2B5EF4-FFF2-40B4-BE49-F238E27FC236}">
                <a16:creationId xmlns:a16="http://schemas.microsoft.com/office/drawing/2014/main" id="{137D85CB-8AFF-4F64-9C07-67337ED61EB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F617F825-7343-4480-A0AF-C69F56930CC9}"/>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pPr>
              <a:defRPr/>
            </a:pPr>
            <a:fld id="{978B54A1-CE7B-4DD0-95C6-6A59B428B272}" type="slidenum">
              <a:rPr lang="en-GB" altLang="en-US"/>
              <a:pPr>
                <a:defRPr/>
              </a:pPr>
              <a:t>‹#›</a:t>
            </a:fld>
            <a:endParaRPr lang="en-GB" altLang="en-US"/>
          </a:p>
        </p:txBody>
      </p:sp>
    </p:spTree>
    <p:extLst>
      <p:ext uri="{BB962C8B-B14F-4D97-AF65-F5344CB8AC3E}">
        <p14:creationId xmlns:p14="http://schemas.microsoft.com/office/powerpoint/2010/main" val="19922922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par>
                                <p:cTn id="22" presetID="9"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FFFFFF"/>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FFFFFF"/>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FFFFFF"/>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q=https://boldstrokesauthorfestuk.wordpress.com/tag/bold-stroke-books/&amp;sa=U&amp;ved=0CBkQwW4wAmoVChMI3oODjffkxwIV45rbCh2g-w3U&amp;usg=AFQjCNG3m-wAQQd-lKXtakJG3RgM1WZtc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amp;ehk=gmJB2TiXKrR0fQiO0XHLSg&amp;r=0&amp;pid=OfficeInsert"/><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commons.wikimedia.org/wiki/File:Latin_cross_gold.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mailto:absence@stjosephschalfont.school"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stjosephschalfont.schoo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q=https://boldstrokesauthorfestuk.wordpress.com/tag/bold-stroke-books/&amp;sa=U&amp;ved=0CBkQwW4wAmoVChMI3oODjffkxwIV45rbCh2g-w3U&amp;usg=AFQjCNG3m-wAQQd-lKXtakJG3RgM1WZtc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8024" y="4541731"/>
            <a:ext cx="4163888" cy="722511"/>
          </a:xfrm>
        </p:spPr>
        <p:txBody>
          <a:bodyPr>
            <a:normAutofit fontScale="90000"/>
          </a:bodyPr>
          <a:lstStyle/>
          <a:p>
            <a:r>
              <a:rPr lang="en-GB" sz="6000" b="1" dirty="0">
                <a:solidFill>
                  <a:srgbClr val="008000"/>
                </a:solidFill>
              </a:rPr>
              <a:t>Welcome to Key Stage 1</a:t>
            </a:r>
            <a:br>
              <a:rPr lang="en-GB" b="1" dirty="0">
                <a:solidFill>
                  <a:schemeClr val="accent3">
                    <a:lumMod val="50000"/>
                  </a:schemeClr>
                </a:solidFill>
              </a:rPr>
            </a:br>
            <a:br>
              <a:rPr lang="en-GB" b="1" dirty="0">
                <a:solidFill>
                  <a:schemeClr val="accent3">
                    <a:lumMod val="50000"/>
                  </a:schemeClr>
                </a:solidFill>
              </a:rPr>
            </a:br>
            <a:endParaRPr lang="en-GB" b="1" dirty="0">
              <a:solidFill>
                <a:schemeClr val="accent3">
                  <a:lumMod val="50000"/>
                </a:schemeClr>
              </a:solidFill>
            </a:endParaRPr>
          </a:p>
        </p:txBody>
      </p:sp>
      <p:pic>
        <p:nvPicPr>
          <p:cNvPr id="5" name="Picture 4" descr="https://s-media-cache-ak0.pinimg.com/736x/f4/ab/82/f4ab822ce26731623d66626f8f786d4f.jpg">
            <a:extLst>
              <a:ext uri="{FF2B5EF4-FFF2-40B4-BE49-F238E27FC236}">
                <a16:creationId xmlns:a16="http://schemas.microsoft.com/office/drawing/2014/main" id="{D430A36A-9D02-4B6C-9E40-A21F52225C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76" y="2515954"/>
            <a:ext cx="3751943" cy="4051553"/>
          </a:xfrm>
          <a:prstGeom prst="rect">
            <a:avLst/>
          </a:prstGeom>
          <a:noFill/>
          <a:ln>
            <a:noFill/>
          </a:ln>
        </p:spPr>
      </p:pic>
      <p:sp>
        <p:nvSpPr>
          <p:cNvPr id="7" name="Text Box 75">
            <a:extLst>
              <a:ext uri="{FF2B5EF4-FFF2-40B4-BE49-F238E27FC236}">
                <a16:creationId xmlns:a16="http://schemas.microsoft.com/office/drawing/2014/main" id="{52B62D0B-BF29-4215-820D-837786CEEDA1}"/>
              </a:ext>
            </a:extLst>
          </p:cNvPr>
          <p:cNvSpPr txBox="1"/>
          <p:nvPr/>
        </p:nvSpPr>
        <p:spPr>
          <a:xfrm>
            <a:off x="-180528" y="692696"/>
            <a:ext cx="7486015" cy="2496820"/>
          </a:xfrm>
          <a:prstGeom prst="rect">
            <a:avLst/>
          </a:prstGeom>
          <a:noFill/>
          <a:ln>
            <a:noFill/>
          </a:ln>
          <a:effectLst>
            <a:glow rad="228600">
              <a:srgbClr val="C0504D">
                <a:satMod val="175000"/>
                <a:alpha val="40000"/>
              </a:srgbClr>
            </a:glow>
          </a:effectLst>
        </p:spPr>
        <p:txBody>
          <a:bodyPr rot="0" spcFirstLastPara="1" vert="horz" wrap="none" lIns="91440" tIns="45720" rIns="91440" bIns="45720" numCol="1" spcCol="0" rtlCol="0" fromWordArt="0" anchor="t" anchorCtr="0" forceAA="0" compatLnSpc="1">
            <a:prstTxWarp prst="textButton">
              <a:avLst/>
            </a:prstTxWarp>
            <a:spAutoFit/>
          </a:bodyPr>
          <a:lstStyle/>
          <a:p>
            <a:pPr algn="ctr">
              <a:lnSpc>
                <a:spcPct val="115000"/>
              </a:lnSpc>
              <a:spcAft>
                <a:spcPts val="1000"/>
              </a:spcAft>
            </a:pPr>
            <a:r>
              <a:rPr lang="en-GB" sz="5500" b="1" dirty="0">
                <a:ln w="19050" cap="flat" cmpd="sng" algn="ctr">
                  <a:solidFill>
                    <a:srgbClr val="000000"/>
                  </a:solidFill>
                  <a:prstDash val="solid"/>
                  <a:round/>
                </a:ln>
                <a:solidFill>
                  <a:srgbClr val="008000"/>
                </a:solidFill>
                <a:effectLst>
                  <a:outerShdw blurRad="50000" dist="50800" dir="7500000" algn="tl">
                    <a:srgbClr val="000000">
                      <a:alpha val="35000"/>
                    </a:srgbClr>
                  </a:outerShdw>
                </a:effectLst>
                <a:latin typeface="Calibri" panose="020F0502020204030204" pitchFamily="34" charset="0"/>
                <a:ea typeface="Calibri" panose="020F0502020204030204" pitchFamily="34" charset="0"/>
                <a:cs typeface="Times New Roman" panose="02020603050405020304" pitchFamily="18" charset="0"/>
              </a:rPr>
              <a:t>St. Joseph’s School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5500" b="1" dirty="0">
                <a:ln w="19050" cap="flat" cmpd="sng" algn="ctr">
                  <a:solidFill>
                    <a:srgbClr val="000000"/>
                  </a:solidFill>
                  <a:prstDash val="solid"/>
                  <a:round/>
                </a:ln>
                <a:solidFill>
                  <a:srgbClr val="008000"/>
                </a:solidFill>
                <a:effectLst>
                  <a:outerShdw blurRad="50000" dist="50800" dir="7500000" algn="tl">
                    <a:srgbClr val="000000">
                      <a:alpha val="35000"/>
                    </a:srgbClr>
                  </a:outerShdw>
                </a:effectLst>
                <a:latin typeface="Calibri" panose="020F0502020204030204" pitchFamily="34" charset="0"/>
                <a:ea typeface="Calibri" panose="020F0502020204030204" pitchFamily="34" charset="0"/>
                <a:cs typeface="Times New Roman" panose="02020603050405020304" pitchFamily="18" charset="0"/>
              </a:rPr>
              <a:t>Love, Learn, Grow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St. Joseph's Catholic Primary School">
            <a:extLst>
              <a:ext uri="{FF2B5EF4-FFF2-40B4-BE49-F238E27FC236}">
                <a16:creationId xmlns:a16="http://schemas.microsoft.com/office/drawing/2014/main" id="{191D793B-BDAD-451D-981A-4CFFC4801681}"/>
              </a:ext>
            </a:extLst>
          </p:cNvPr>
          <p:cNvPicPr/>
          <p:nvPr/>
        </p:nvPicPr>
        <p:blipFill>
          <a:blip r:embed="rId4">
            <a:extLst>
              <a:ext uri="{28A0092B-C50C-407E-A947-70E740481C1C}">
                <a14:useLocalDpi xmlns:a14="http://schemas.microsoft.com/office/drawing/2010/main" val="0"/>
              </a:ext>
            </a:extLst>
          </a:blip>
          <a:srcRect r="76521"/>
          <a:stretch>
            <a:fillRect/>
          </a:stretch>
        </p:blipFill>
        <p:spPr bwMode="auto">
          <a:xfrm>
            <a:off x="6945447" y="260648"/>
            <a:ext cx="1519039" cy="187220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p:spPr>
        <p:txBody>
          <a:bodyPr/>
          <a:lstStyle/>
          <a:p>
            <a:r>
              <a:rPr lang="en-GB" b="1" dirty="0">
                <a:solidFill>
                  <a:schemeClr val="bg1"/>
                </a:solidFill>
              </a:rPr>
              <a:t>Curriculum Year 2 </a:t>
            </a:r>
          </a:p>
        </p:txBody>
      </p:sp>
      <p:pic>
        <p:nvPicPr>
          <p:cNvPr id="4" name="Picture 2" descr="http://t2.gstatic.com/images?q=tbn:ANd9GcT0ZPaWr_QfyhbaKvQ24Mjzq5vROxJ77rkEjQA5s6KjQr9viduvZ6FS49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260648"/>
            <a:ext cx="1298440" cy="16366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773675-4928-468A-9A58-9ACC5DD07D1A}"/>
              </a:ext>
            </a:extLst>
          </p:cNvPr>
          <p:cNvSpPr/>
          <p:nvPr/>
        </p:nvSpPr>
        <p:spPr>
          <a:xfrm>
            <a:off x="107504" y="764704"/>
            <a:ext cx="8928992" cy="6001643"/>
          </a:xfrm>
          <a:prstGeom prst="rect">
            <a:avLst/>
          </a:prstGeom>
        </p:spPr>
        <p:txBody>
          <a:bodyPr wrap="square">
            <a:spAutoFit/>
          </a:bodyPr>
          <a:lstStyle/>
          <a:p>
            <a:r>
              <a:rPr lang="en-GB" sz="2400" b="1" u="sng" dirty="0"/>
              <a:t>See website for full curriculum overviews</a:t>
            </a:r>
            <a:endParaRPr lang="en-GB" sz="3200" b="1" u="sng" dirty="0"/>
          </a:p>
          <a:p>
            <a:r>
              <a:rPr lang="en-GB" b="1" u="sng" dirty="0">
                <a:solidFill>
                  <a:srgbClr val="FFC000"/>
                </a:solidFill>
              </a:rPr>
              <a:t>Advent</a:t>
            </a:r>
          </a:p>
          <a:p>
            <a:r>
              <a:rPr lang="en-GB" b="1" dirty="0"/>
              <a:t>Journey of Food</a:t>
            </a:r>
            <a:br>
              <a:rPr lang="en-GB" b="1" dirty="0"/>
            </a:br>
            <a:r>
              <a:rPr lang="en-GB" dirty="0"/>
              <a:t>The children will look at the journey of food. They will study what countries food comes from around the world.</a:t>
            </a:r>
            <a:endParaRPr lang="en-GB" b="1" u="sng" dirty="0">
              <a:solidFill>
                <a:srgbClr val="FFC000"/>
              </a:solidFill>
            </a:endParaRPr>
          </a:p>
          <a:p>
            <a:r>
              <a:rPr lang="en-GB" b="1" dirty="0"/>
              <a:t>Fire! Fire! </a:t>
            </a:r>
          </a:p>
          <a:p>
            <a:r>
              <a:rPr lang="en-GB" dirty="0"/>
              <a:t>The children will be learning about Great Fire of London in History, and write our own newspaper reports.</a:t>
            </a:r>
          </a:p>
          <a:p>
            <a:r>
              <a:rPr lang="en-GB" b="1" u="sng" dirty="0">
                <a:solidFill>
                  <a:schemeClr val="accent6">
                    <a:lumMod val="75000"/>
                  </a:schemeClr>
                </a:solidFill>
              </a:rPr>
              <a:t>Lent</a:t>
            </a:r>
          </a:p>
          <a:p>
            <a:r>
              <a:rPr lang="en-GB" b="1" dirty="0"/>
              <a:t>Habitats </a:t>
            </a:r>
            <a:r>
              <a:rPr lang="en-GB" dirty="0"/>
              <a:t>The children learn about habitats and write a letter to London zoo.</a:t>
            </a:r>
          </a:p>
          <a:p>
            <a:r>
              <a:rPr lang="en-GB" b="1" dirty="0"/>
              <a:t>Holidays</a:t>
            </a:r>
            <a:r>
              <a:rPr lang="en-GB" dirty="0"/>
              <a:t> </a:t>
            </a:r>
          </a:p>
          <a:p>
            <a:r>
              <a:rPr lang="en-GB" dirty="0"/>
              <a:t>We will look at what holidays were like in 1950/60. Particularly seaside holidays.  We will even be sending our own postcards as if we were there!</a:t>
            </a:r>
          </a:p>
          <a:p>
            <a:r>
              <a:rPr lang="en-GB" b="1" u="sng" dirty="0">
                <a:solidFill>
                  <a:srgbClr val="FF0000"/>
                </a:solidFill>
              </a:rPr>
              <a:t>Pentecost</a:t>
            </a:r>
          </a:p>
          <a:p>
            <a:r>
              <a:rPr lang="en-GB" b="1" dirty="0"/>
              <a:t>Heroes</a:t>
            </a:r>
          </a:p>
          <a:p>
            <a:r>
              <a:rPr lang="en-GB" dirty="0"/>
              <a:t>We learn about historical figures such as Florence Nightingale, and even exploring the work of famous scientists such as Alexander Fleming.</a:t>
            </a:r>
            <a:br>
              <a:rPr lang="en-GB" dirty="0">
                <a:highlight>
                  <a:srgbClr val="FFFF00"/>
                </a:highlight>
              </a:rPr>
            </a:br>
            <a:r>
              <a:rPr lang="en-GB" b="1" dirty="0"/>
              <a:t>Wonders of the world </a:t>
            </a:r>
          </a:p>
          <a:p>
            <a:r>
              <a:rPr lang="en-GB" dirty="0"/>
              <a:t>We learn all about the seven wonders of the world and talk about the countries they are in. The children learn to research and present their information. In science we explore animal adaptation.</a:t>
            </a:r>
            <a:endParaRPr lang="en-GB" sz="2400" b="1" u="sng" dirty="0"/>
          </a:p>
        </p:txBody>
      </p:sp>
    </p:spTree>
    <p:extLst>
      <p:ext uri="{BB962C8B-B14F-4D97-AF65-F5344CB8AC3E}">
        <p14:creationId xmlns:p14="http://schemas.microsoft.com/office/powerpoint/2010/main" val="313013821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21"/>
            <a:ext cx="8229600" cy="1143000"/>
          </a:xfrm>
        </p:spPr>
        <p:txBody>
          <a:bodyPr/>
          <a:lstStyle/>
          <a:p>
            <a:r>
              <a:rPr lang="en-GB" b="1" u="sng" dirty="0">
                <a:solidFill>
                  <a:schemeClr val="bg1"/>
                </a:solidFill>
                <a:latin typeface="Calibri" panose="020F0502020204030204" pitchFamily="34" charset="0"/>
                <a:cs typeface="Calibri" panose="020F0502020204030204" pitchFamily="34" charset="0"/>
              </a:rPr>
              <a:t>A typical week…</a:t>
            </a:r>
          </a:p>
        </p:txBody>
      </p:sp>
      <p:sp>
        <p:nvSpPr>
          <p:cNvPr id="3" name="Content Placeholder 2"/>
          <p:cNvSpPr>
            <a:spLocks noGrp="1"/>
          </p:cNvSpPr>
          <p:nvPr>
            <p:ph idx="1"/>
          </p:nvPr>
        </p:nvSpPr>
        <p:spPr>
          <a:xfrm>
            <a:off x="390096" y="1353530"/>
            <a:ext cx="8363807" cy="4883782"/>
          </a:xfrm>
        </p:spPr>
        <p:txBody>
          <a:bodyPr>
            <a:noAutofit/>
          </a:bodyPr>
          <a:lstStyle/>
          <a:p>
            <a:pPr marL="285750" indent="-285750"/>
            <a:r>
              <a:rPr lang="en-GB" dirty="0">
                <a:latin typeface="Calibri" panose="020F0502020204030204" pitchFamily="34" charset="0"/>
                <a:cs typeface="Calibri" panose="020F0502020204030204" pitchFamily="34" charset="0"/>
              </a:rPr>
              <a:t>English (include phonics/ SPAG) and Maths daily</a:t>
            </a:r>
          </a:p>
          <a:p>
            <a:pPr marL="285750" indent="-285750"/>
            <a:r>
              <a:rPr lang="en-GB" dirty="0">
                <a:latin typeface="Calibri" panose="020F0502020204030204" pitchFamily="34" charset="0"/>
                <a:cs typeface="Calibri" panose="020F0502020204030204" pitchFamily="34" charset="0"/>
              </a:rPr>
              <a:t>Maths fluency sessions</a:t>
            </a:r>
          </a:p>
          <a:p>
            <a:pPr marL="285750" indent="-285750"/>
            <a:r>
              <a:rPr lang="en-GB" dirty="0">
                <a:latin typeface="Calibri" panose="020F0502020204030204" pitchFamily="34" charset="0"/>
                <a:cs typeface="Calibri" panose="020F0502020204030204" pitchFamily="34" charset="0"/>
              </a:rPr>
              <a:t>Reading lessons</a:t>
            </a:r>
          </a:p>
          <a:p>
            <a:pPr marL="285750" indent="-285750"/>
            <a:r>
              <a:rPr lang="en-GB" dirty="0">
                <a:latin typeface="Calibri" panose="020F0502020204030204" pitchFamily="34" charset="0"/>
                <a:cs typeface="Calibri" panose="020F0502020204030204" pitchFamily="34" charset="0"/>
              </a:rPr>
              <a:t>Topic work </a:t>
            </a:r>
          </a:p>
          <a:p>
            <a:pPr marL="285750" indent="-285750"/>
            <a:r>
              <a:rPr lang="en-GB" dirty="0">
                <a:latin typeface="Calibri" panose="020F0502020204030204" pitchFamily="34" charset="0"/>
                <a:cs typeface="Calibri" panose="020F0502020204030204" pitchFamily="34" charset="0"/>
              </a:rPr>
              <a:t>RE x 2 per week</a:t>
            </a:r>
          </a:p>
          <a:p>
            <a:pPr marL="285750" indent="-285750"/>
            <a:r>
              <a:rPr lang="en-GB" dirty="0">
                <a:latin typeface="Calibri" panose="020F0502020204030204" pitchFamily="34" charset="0"/>
                <a:cs typeface="Calibri" panose="020F0502020204030204" pitchFamily="34" charset="0"/>
              </a:rPr>
              <a:t>Assemblies and Hymn practice</a:t>
            </a:r>
          </a:p>
          <a:p>
            <a:pPr marL="285750" indent="-285750"/>
            <a:r>
              <a:rPr lang="en-GB" dirty="0">
                <a:latin typeface="Calibri" panose="020F0502020204030204" pitchFamily="34" charset="0"/>
                <a:cs typeface="Calibri" panose="020F0502020204030204" pitchFamily="34" charset="0"/>
              </a:rPr>
              <a:t>Music, ICT, PSHE and a visit to the Library</a:t>
            </a:r>
          </a:p>
          <a:p>
            <a:pPr marL="285750" indent="-285750"/>
            <a:r>
              <a:rPr lang="en-GB" dirty="0">
                <a:latin typeface="Calibri" panose="020F0502020204030204" pitchFamily="34" charset="0"/>
                <a:cs typeface="Calibri" panose="020F0502020204030204" pitchFamily="34" charset="0"/>
              </a:rPr>
              <a:t>PE x 1 per week (3 dedicated afternoons)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988" y="2276872"/>
            <a:ext cx="2365236" cy="1987593"/>
          </a:xfrm>
          <a:prstGeom prst="rect">
            <a:avLst/>
          </a:prstGeom>
        </p:spPr>
      </p:pic>
    </p:spTree>
    <p:extLst>
      <p:ext uri="{BB962C8B-B14F-4D97-AF65-F5344CB8AC3E}">
        <p14:creationId xmlns:p14="http://schemas.microsoft.com/office/powerpoint/2010/main" val="289229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ad Write Inc">
            <a:extLst>
              <a:ext uri="{FF2B5EF4-FFF2-40B4-BE49-F238E27FC236}">
                <a16:creationId xmlns:a16="http://schemas.microsoft.com/office/drawing/2014/main" id="{21F466FF-E346-4DF4-9E17-1FC16205A4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3"/>
            <a:ext cx="3384376" cy="1329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983F0E4-88EF-40B7-84DA-77F010CFEC00}"/>
              </a:ext>
            </a:extLst>
          </p:cNvPr>
          <p:cNvSpPr txBox="1"/>
          <p:nvPr/>
        </p:nvSpPr>
        <p:spPr>
          <a:xfrm>
            <a:off x="180465" y="1554329"/>
            <a:ext cx="8567999" cy="5016758"/>
          </a:xfrm>
          <a:prstGeom prst="rect">
            <a:avLst/>
          </a:prstGeom>
          <a:noFill/>
        </p:spPr>
        <p:txBody>
          <a:bodyPr wrap="square" rtlCol="0">
            <a:spAutoFit/>
          </a:bodyPr>
          <a:lstStyle/>
          <a:p>
            <a:pPr marL="285750" indent="-285750">
              <a:buFont typeface="Arial" panose="020B0604020202020204" pitchFamily="34" charset="0"/>
              <a:buChar char="•"/>
            </a:pPr>
            <a:r>
              <a:rPr lang="en-GB" sz="2000" dirty="0"/>
              <a:t>Last July – assessments  </a:t>
            </a:r>
          </a:p>
          <a:p>
            <a:pPr marL="285750" indent="-285750">
              <a:buFont typeface="Arial" panose="020B0604020202020204" pitchFamily="34" charset="0"/>
              <a:buChar char="•"/>
            </a:pPr>
            <a:r>
              <a:rPr lang="en-GB" sz="2000" dirty="0"/>
              <a:t>Just before Advent Half Term -  children re-assessed and re-grouped.  </a:t>
            </a:r>
          </a:p>
          <a:p>
            <a:pPr marL="285750" indent="-285750">
              <a:buFont typeface="Arial" panose="020B0604020202020204" pitchFamily="34" charset="0"/>
              <a:buChar char="•"/>
            </a:pPr>
            <a:r>
              <a:rPr lang="en-GB" sz="2000" dirty="0"/>
              <a:t>Aim is to move Year 2 –from phonics to reading lessons as quickly as possible.  </a:t>
            </a:r>
          </a:p>
          <a:p>
            <a:pPr marL="285750" indent="-285750">
              <a:buFont typeface="Arial" panose="020B0604020202020204" pitchFamily="34" charset="0"/>
              <a:buChar char="•"/>
            </a:pPr>
            <a:r>
              <a:rPr lang="en-GB" sz="2000" dirty="0"/>
              <a:t>Reception and Year 1 will be mixed as stage not age groups.  Though some children may join the reading group in Year 2.  </a:t>
            </a:r>
          </a:p>
          <a:p>
            <a:pPr marL="285750" indent="-285750">
              <a:buFont typeface="Arial" panose="020B0604020202020204" pitchFamily="34" charset="0"/>
              <a:buChar char="•"/>
            </a:pPr>
            <a:r>
              <a:rPr lang="en-GB" sz="2000" dirty="0"/>
              <a:t>Daily sessions of 40 mins – all children in </a:t>
            </a:r>
            <a:r>
              <a:rPr lang="en-GB" sz="2000" dirty="0" err="1"/>
              <a:t>RWInc</a:t>
            </a:r>
            <a:r>
              <a:rPr lang="en-GB" sz="2000" dirty="0"/>
              <a:t> or Reading lesson group.  </a:t>
            </a:r>
          </a:p>
          <a:p>
            <a:endParaRPr lang="en-GB" sz="2000" dirty="0"/>
          </a:p>
          <a:p>
            <a:r>
              <a:rPr lang="en-GB" sz="2000" dirty="0" err="1"/>
              <a:t>RWinc</a:t>
            </a:r>
            <a:r>
              <a:rPr lang="en-GB" sz="2000" dirty="0"/>
              <a:t> books will follow a 3 day cycle - issued on Monday and Wednesday. </a:t>
            </a:r>
          </a:p>
          <a:p>
            <a:r>
              <a:rPr lang="en-GB" sz="2000" dirty="0"/>
              <a:t>Wednesday books should stay in the bag WTF – we will remove Monday</a:t>
            </a:r>
          </a:p>
          <a:p>
            <a:r>
              <a:rPr lang="en-GB" sz="2000" dirty="0"/>
              <a:t>Monday books stay in the bag MT – we will remove on Wednesday </a:t>
            </a:r>
          </a:p>
          <a:p>
            <a:r>
              <a:rPr lang="en-GB" sz="2000" dirty="0" err="1"/>
              <a:t>RWInc</a:t>
            </a:r>
            <a:r>
              <a:rPr lang="en-GB" sz="2000" dirty="0"/>
              <a:t> books should be re-read as often as possible – aim is to develop fluency.</a:t>
            </a:r>
          </a:p>
          <a:p>
            <a:r>
              <a:rPr lang="en-GB" sz="2000" dirty="0"/>
              <a:t>2 x library books each week – reading for pleasure. </a:t>
            </a:r>
          </a:p>
          <a:p>
            <a:endParaRPr lang="en-GB" sz="2000" dirty="0"/>
          </a:p>
          <a:p>
            <a:r>
              <a:rPr lang="en-GB" sz="2000" dirty="0"/>
              <a:t>Additional loosely linked books for children to access. </a:t>
            </a:r>
          </a:p>
          <a:p>
            <a:endParaRPr lang="en-GB" sz="2000" dirty="0"/>
          </a:p>
          <a:p>
            <a:r>
              <a:rPr lang="en-GB" sz="2000" dirty="0"/>
              <a:t>Reading must be daily – must be recorded in the Reading Record.  </a:t>
            </a:r>
          </a:p>
        </p:txBody>
      </p:sp>
    </p:spTree>
    <p:extLst>
      <p:ext uri="{BB962C8B-B14F-4D97-AF65-F5344CB8AC3E}">
        <p14:creationId xmlns:p14="http://schemas.microsoft.com/office/powerpoint/2010/main" val="7194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ad Write Inc">
            <a:extLst>
              <a:ext uri="{FF2B5EF4-FFF2-40B4-BE49-F238E27FC236}">
                <a16:creationId xmlns:a16="http://schemas.microsoft.com/office/drawing/2014/main" id="{D847CB5A-E27C-4FB4-A324-9624A6D6FD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526" y="1077503"/>
            <a:ext cx="4217337"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ld uneven brick wall - seamless texture by Strapaca on DeviantArt">
            <a:extLst>
              <a:ext uri="{FF2B5EF4-FFF2-40B4-BE49-F238E27FC236}">
                <a16:creationId xmlns:a16="http://schemas.microsoft.com/office/drawing/2014/main" id="{641325CC-78BB-476C-B52F-8B1C4D72B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88641"/>
            <a:ext cx="3771548" cy="37715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AD5359-7930-44C1-8F3E-757DD9CECFB9}"/>
              </a:ext>
            </a:extLst>
          </p:cNvPr>
          <p:cNvSpPr txBox="1"/>
          <p:nvPr/>
        </p:nvSpPr>
        <p:spPr>
          <a:xfrm>
            <a:off x="886026" y="4090033"/>
            <a:ext cx="7371948" cy="2616101"/>
          </a:xfrm>
          <a:prstGeom prst="rect">
            <a:avLst/>
          </a:prstGeom>
          <a:noFill/>
        </p:spPr>
        <p:txBody>
          <a:bodyPr wrap="square" rtlCol="0">
            <a:spAutoFit/>
          </a:bodyPr>
          <a:lstStyle/>
          <a:p>
            <a:pPr algn="ctr"/>
            <a:r>
              <a:rPr lang="en-GB" sz="2800" b="1" dirty="0" err="1"/>
              <a:t>RWInc</a:t>
            </a:r>
            <a:r>
              <a:rPr lang="en-GB" sz="2800" b="1" dirty="0"/>
              <a:t> Workshop </a:t>
            </a:r>
          </a:p>
          <a:p>
            <a:pPr algn="ctr"/>
            <a:r>
              <a:rPr lang="en-GB" sz="2800" dirty="0"/>
              <a:t>Thursday 28</a:t>
            </a:r>
            <a:r>
              <a:rPr lang="en-GB" sz="2800" baseline="30000" dirty="0"/>
              <a:t>th</a:t>
            </a:r>
            <a:r>
              <a:rPr lang="en-GB" sz="2800" dirty="0"/>
              <a:t> September 6.00-7.00pm </a:t>
            </a:r>
          </a:p>
          <a:p>
            <a:pPr algn="ctr"/>
            <a:endParaRPr lang="en-GB" sz="1600" dirty="0"/>
          </a:p>
          <a:p>
            <a:pPr algn="ctr"/>
            <a:r>
              <a:rPr lang="en-GB" sz="2800" b="1" dirty="0"/>
              <a:t>Year 2 Reading Workshop </a:t>
            </a:r>
          </a:p>
          <a:p>
            <a:pPr algn="ctr"/>
            <a:r>
              <a:rPr lang="en-GB" sz="2800" dirty="0"/>
              <a:t>Thursday 28</a:t>
            </a:r>
            <a:r>
              <a:rPr lang="en-GB" sz="2800" baseline="30000" dirty="0"/>
              <a:t>th</a:t>
            </a:r>
            <a:r>
              <a:rPr lang="en-GB" sz="2800" dirty="0"/>
              <a:t> September 7.00-8.00pm  </a:t>
            </a:r>
          </a:p>
          <a:p>
            <a:pPr algn="ctr"/>
            <a:endParaRPr lang="en-GB" dirty="0"/>
          </a:p>
          <a:p>
            <a:pPr algn="ctr"/>
            <a:r>
              <a:rPr lang="en-GB" b="1" dirty="0">
                <a:solidFill>
                  <a:srgbClr val="FF0000"/>
                </a:solidFill>
              </a:rPr>
              <a:t>Parents only </a:t>
            </a:r>
          </a:p>
        </p:txBody>
      </p:sp>
    </p:spTree>
    <p:extLst>
      <p:ext uri="{BB962C8B-B14F-4D97-AF65-F5344CB8AC3E}">
        <p14:creationId xmlns:p14="http://schemas.microsoft.com/office/powerpoint/2010/main" val="2989613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Description: C:\Users\head\Desktop\values 4">
            <a:extLst>
              <a:ext uri="{FF2B5EF4-FFF2-40B4-BE49-F238E27FC236}">
                <a16:creationId xmlns:a16="http://schemas.microsoft.com/office/drawing/2014/main" id="{E6703C14-5C1E-4261-9E6B-02C3B3848FE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152" y="260648"/>
            <a:ext cx="2304256" cy="171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D27B70A8-9484-4E3E-AF74-EE00D954A211}"/>
              </a:ext>
            </a:extLst>
          </p:cNvPr>
          <p:cNvGraphicFramePr>
            <a:graphicFrameLocks noGrp="1"/>
          </p:cNvGraphicFramePr>
          <p:nvPr>
            <p:extLst>
              <p:ext uri="{D42A27DB-BD31-4B8C-83A1-F6EECF244321}">
                <p14:modId xmlns:p14="http://schemas.microsoft.com/office/powerpoint/2010/main" val="641949020"/>
              </p:ext>
            </p:extLst>
          </p:nvPr>
        </p:nvGraphicFramePr>
        <p:xfrm>
          <a:off x="107504" y="2283728"/>
          <a:ext cx="8928992" cy="4408107"/>
        </p:xfrm>
        <a:graphic>
          <a:graphicData uri="http://schemas.openxmlformats.org/drawingml/2006/table">
            <a:tbl>
              <a:tblPr firstRow="1" firstCol="1" bandRow="1"/>
              <a:tblGrid>
                <a:gridCol w="8928992">
                  <a:extLst>
                    <a:ext uri="{9D8B030D-6E8A-4147-A177-3AD203B41FA5}">
                      <a16:colId xmlns:a16="http://schemas.microsoft.com/office/drawing/2014/main" val="4035489360"/>
                    </a:ext>
                  </a:extLst>
                </a:gridCol>
              </a:tblGrid>
              <a:tr h="0">
                <a:tc>
                  <a:txBody>
                    <a:bodyPr/>
                    <a:lstStyle/>
                    <a:p>
                      <a:pPr algn="ctr">
                        <a:lnSpc>
                          <a:spcPct val="115000"/>
                        </a:lnSpc>
                        <a:spcAft>
                          <a:spcPts val="0"/>
                        </a:spcAft>
                      </a:pPr>
                      <a:r>
                        <a:rPr lang="en-US" sz="23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For a safe and happy school, we are expected to:</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Arrive at school on time.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Take pride in our school building.</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Wear our school uniform with pride.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Look after our belongings.</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Be truthful, well-mannered and kind.</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 responsibly and set a good example for others.</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Take responsibility for our actions in school, on trips and online.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Keep our school litter free.</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3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Exercise self-control.</a:t>
                      </a: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3544729913"/>
                  </a:ext>
                </a:extLst>
              </a:tr>
            </a:tbl>
          </a:graphicData>
        </a:graphic>
      </p:graphicFrame>
      <p:sp>
        <p:nvSpPr>
          <p:cNvPr id="5" name="Title 1">
            <a:extLst>
              <a:ext uri="{FF2B5EF4-FFF2-40B4-BE49-F238E27FC236}">
                <a16:creationId xmlns:a16="http://schemas.microsoft.com/office/drawing/2014/main" id="{6D9D7599-973D-454D-A355-85AC3DBFC9F8}"/>
              </a:ext>
            </a:extLst>
          </p:cNvPr>
          <p:cNvSpPr txBox="1">
            <a:spLocks/>
          </p:cNvSpPr>
          <p:nvPr/>
        </p:nvSpPr>
        <p:spPr>
          <a:xfrm>
            <a:off x="914400" y="70068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chemeClr val="bg1"/>
                </a:solidFill>
              </a:rPr>
              <a:t>Expectations</a:t>
            </a:r>
          </a:p>
        </p:txBody>
      </p:sp>
    </p:spTree>
    <p:extLst>
      <p:ext uri="{BB962C8B-B14F-4D97-AF65-F5344CB8AC3E}">
        <p14:creationId xmlns:p14="http://schemas.microsoft.com/office/powerpoint/2010/main" val="108051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chemeClr val="accent3">
                    <a:lumMod val="50000"/>
                  </a:schemeClr>
                </a:solidFill>
              </a:rPr>
              <a:t>      </a:t>
            </a:r>
          </a:p>
        </p:txBody>
      </p:sp>
      <p:sp>
        <p:nvSpPr>
          <p:cNvPr id="3" name="Content Placeholder 2"/>
          <p:cNvSpPr>
            <a:spLocks noGrp="1"/>
          </p:cNvSpPr>
          <p:nvPr>
            <p:ph idx="1"/>
          </p:nvPr>
        </p:nvSpPr>
        <p:spPr>
          <a:xfrm>
            <a:off x="457200" y="1417638"/>
            <a:ext cx="8229600" cy="5179714"/>
          </a:xfrm>
        </p:spPr>
        <p:txBody>
          <a:bodyPr>
            <a:normAutofit/>
          </a:bodyPr>
          <a:lstStyle/>
          <a:p>
            <a:pPr marL="0" indent="0">
              <a:buNone/>
            </a:pPr>
            <a:endParaRPr lang="en-GB" sz="5000" dirty="0"/>
          </a:p>
          <a:p>
            <a:pPr marL="0" indent="0">
              <a:buNone/>
            </a:pPr>
            <a:endParaRPr lang="en-GB" sz="5000" dirty="0"/>
          </a:p>
          <a:p>
            <a:endParaRPr lang="en-GB" dirty="0"/>
          </a:p>
        </p:txBody>
      </p:sp>
      <p:pic>
        <p:nvPicPr>
          <p:cNvPr id="4" name="Picture 3">
            <a:extLst>
              <a:ext uri="{FF2B5EF4-FFF2-40B4-BE49-F238E27FC236}">
                <a16:creationId xmlns:a16="http://schemas.microsoft.com/office/drawing/2014/main" id="{985DC49B-0F3E-4CD2-AAF9-D89A0F0D6C40}"/>
              </a:ext>
            </a:extLst>
          </p:cNvPr>
          <p:cNvPicPr>
            <a:picLocks noChangeAspect="1"/>
          </p:cNvPicPr>
          <p:nvPr/>
        </p:nvPicPr>
        <p:blipFill>
          <a:blip r:embed="rId3"/>
          <a:stretch>
            <a:fillRect/>
          </a:stretch>
        </p:blipFill>
        <p:spPr>
          <a:xfrm>
            <a:off x="1137755" y="201022"/>
            <a:ext cx="6964233" cy="4320480"/>
          </a:xfrm>
          <a:prstGeom prst="rect">
            <a:avLst/>
          </a:prstGeom>
        </p:spPr>
      </p:pic>
      <p:pic>
        <p:nvPicPr>
          <p:cNvPr id="1026" name="Picture 2" descr="Accelerated Reader - Rye Hills Academy">
            <a:extLst>
              <a:ext uri="{FF2B5EF4-FFF2-40B4-BE49-F238E27FC236}">
                <a16:creationId xmlns:a16="http://schemas.microsoft.com/office/drawing/2014/main" id="{DDD0B97F-F1F2-4268-B5ED-D0AC6CCB9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7" y="5709896"/>
            <a:ext cx="3565327" cy="10514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mes Tables Rockstars ?? - Southfields Primary School">
            <a:extLst>
              <a:ext uri="{FF2B5EF4-FFF2-40B4-BE49-F238E27FC236}">
                <a16:creationId xmlns:a16="http://schemas.microsoft.com/office/drawing/2014/main" id="{60567220-2242-4F6A-8B75-F07442EF42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9883" y="5644612"/>
            <a:ext cx="2600772" cy="11917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DAC3DB0-FC24-4ED1-8AEB-C5AD056E71D5}"/>
              </a:ext>
            </a:extLst>
          </p:cNvPr>
          <p:cNvSpPr txBox="1"/>
          <p:nvPr/>
        </p:nvSpPr>
        <p:spPr>
          <a:xfrm rot="19615806">
            <a:off x="-87995" y="5153366"/>
            <a:ext cx="1224136" cy="369332"/>
          </a:xfrm>
          <a:prstGeom prst="rect">
            <a:avLst/>
          </a:prstGeom>
          <a:noFill/>
        </p:spPr>
        <p:txBody>
          <a:bodyPr wrap="square" rtlCol="0">
            <a:spAutoFit/>
          </a:bodyPr>
          <a:lstStyle/>
          <a:p>
            <a:r>
              <a:rPr lang="en-GB" dirty="0">
                <a:solidFill>
                  <a:srgbClr val="FFC000"/>
                </a:solidFill>
                <a:effectLst>
                  <a:outerShdw blurRad="38100" dist="38100" dir="2700000" algn="tl">
                    <a:srgbClr val="000000">
                      <a:alpha val="43137"/>
                    </a:srgbClr>
                  </a:outerShdw>
                </a:effectLst>
                <a:latin typeface="Lucida Handwriting" panose="03010101010101010101" pitchFamily="66" charset="0"/>
              </a:rPr>
              <a:t>Year 2</a:t>
            </a:r>
          </a:p>
        </p:txBody>
      </p:sp>
      <p:sp>
        <p:nvSpPr>
          <p:cNvPr id="9" name="TextBox 8">
            <a:extLst>
              <a:ext uri="{FF2B5EF4-FFF2-40B4-BE49-F238E27FC236}">
                <a16:creationId xmlns:a16="http://schemas.microsoft.com/office/drawing/2014/main" id="{8304B42B-BFBB-4500-B13A-91FDA99AF21A}"/>
              </a:ext>
            </a:extLst>
          </p:cNvPr>
          <p:cNvSpPr txBox="1"/>
          <p:nvPr/>
        </p:nvSpPr>
        <p:spPr>
          <a:xfrm rot="19615806">
            <a:off x="5567538" y="5962132"/>
            <a:ext cx="1224136" cy="369332"/>
          </a:xfrm>
          <a:prstGeom prst="rect">
            <a:avLst/>
          </a:prstGeom>
          <a:noFill/>
        </p:spPr>
        <p:txBody>
          <a:bodyPr wrap="square" rtlCol="0">
            <a:spAutoFit/>
          </a:bodyPr>
          <a:lstStyle/>
          <a:p>
            <a:r>
              <a:rPr lang="en-GB" dirty="0">
                <a:solidFill>
                  <a:srgbClr val="FFC000"/>
                </a:solidFill>
                <a:effectLst>
                  <a:outerShdw blurRad="38100" dist="38100" dir="2700000" algn="tl">
                    <a:srgbClr val="000000">
                      <a:alpha val="43137"/>
                    </a:srgbClr>
                  </a:outerShdw>
                </a:effectLst>
                <a:latin typeface="Lucida Handwriting" panose="03010101010101010101" pitchFamily="66" charset="0"/>
              </a:rPr>
              <a:t>Year 2</a:t>
            </a:r>
          </a:p>
        </p:txBody>
      </p:sp>
      <p:sp>
        <p:nvSpPr>
          <p:cNvPr id="7" name="Rectangle 6">
            <a:extLst>
              <a:ext uri="{FF2B5EF4-FFF2-40B4-BE49-F238E27FC236}">
                <a16:creationId xmlns:a16="http://schemas.microsoft.com/office/drawing/2014/main" id="{1EBAF3FC-6F43-4D48-9989-647B00168AF6}"/>
              </a:ext>
            </a:extLst>
          </p:cNvPr>
          <p:cNvSpPr/>
          <p:nvPr/>
        </p:nvSpPr>
        <p:spPr>
          <a:xfrm>
            <a:off x="2730417" y="1645818"/>
            <a:ext cx="3240360"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6E3D6A6-4ED5-4513-BE0F-C75E9EEEC6C5}"/>
              </a:ext>
            </a:extLst>
          </p:cNvPr>
          <p:cNvSpPr txBox="1"/>
          <p:nvPr/>
        </p:nvSpPr>
        <p:spPr>
          <a:xfrm>
            <a:off x="3216037" y="1481781"/>
            <a:ext cx="2952328" cy="830997"/>
          </a:xfrm>
          <a:prstGeom prst="rect">
            <a:avLst/>
          </a:prstGeom>
          <a:noFill/>
        </p:spPr>
        <p:txBody>
          <a:bodyPr wrap="square" rtlCol="0">
            <a:spAutoFit/>
          </a:bodyPr>
          <a:lstStyle/>
          <a:p>
            <a:pPr algn="ctr"/>
            <a:r>
              <a:rPr lang="en-GB" sz="2400" dirty="0">
                <a:solidFill>
                  <a:srgbClr val="FF0000"/>
                </a:solidFill>
              </a:rPr>
              <a:t>SET: </a:t>
            </a:r>
            <a:r>
              <a:rPr lang="en-GB" sz="2400" b="1" dirty="0">
                <a:solidFill>
                  <a:srgbClr val="FF0000"/>
                </a:solidFill>
              </a:rPr>
              <a:t>MONDAY </a:t>
            </a:r>
          </a:p>
          <a:p>
            <a:pPr algn="ctr"/>
            <a:r>
              <a:rPr lang="en-GB" sz="2400" dirty="0">
                <a:solidFill>
                  <a:srgbClr val="FF0000"/>
                </a:solidFill>
              </a:rPr>
              <a:t>DUE: </a:t>
            </a:r>
            <a:r>
              <a:rPr lang="en-GB" sz="2400" b="1" dirty="0">
                <a:solidFill>
                  <a:srgbClr val="FF0000"/>
                </a:solidFill>
              </a:rPr>
              <a:t>WEDNESDAY</a:t>
            </a:r>
            <a:r>
              <a:rPr lang="en-GB" sz="2400" dirty="0">
                <a:solidFill>
                  <a:srgbClr val="FF0000"/>
                </a:solidFill>
              </a:rPr>
              <a:t> </a:t>
            </a:r>
          </a:p>
        </p:txBody>
      </p:sp>
      <p:pic>
        <p:nvPicPr>
          <p:cNvPr id="6" name="Picture 5">
            <a:extLst>
              <a:ext uri="{FF2B5EF4-FFF2-40B4-BE49-F238E27FC236}">
                <a16:creationId xmlns:a16="http://schemas.microsoft.com/office/drawing/2014/main" id="{423752FC-7BD5-45C8-839A-2D7FB56ED5E6}"/>
              </a:ext>
            </a:extLst>
          </p:cNvPr>
          <p:cNvPicPr>
            <a:picLocks noChangeAspect="1"/>
          </p:cNvPicPr>
          <p:nvPr/>
        </p:nvPicPr>
        <p:blipFill>
          <a:blip r:embed="rId6"/>
          <a:stretch>
            <a:fillRect/>
          </a:stretch>
        </p:blipFill>
        <p:spPr>
          <a:xfrm>
            <a:off x="3896521" y="4450629"/>
            <a:ext cx="2600305" cy="133307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808" y="260648"/>
            <a:ext cx="7772400" cy="1008112"/>
          </a:xfrm>
        </p:spPr>
        <p:txBody>
          <a:bodyPr/>
          <a:lstStyle/>
          <a:p>
            <a:r>
              <a:rPr lang="en-GB" b="1" dirty="0">
                <a:solidFill>
                  <a:schemeClr val="bg1"/>
                </a:solidFill>
              </a:rPr>
              <a:t>Key Dates</a:t>
            </a:r>
          </a:p>
        </p:txBody>
      </p:sp>
      <p:graphicFrame>
        <p:nvGraphicFramePr>
          <p:cNvPr id="3" name="Table 2">
            <a:extLst>
              <a:ext uri="{FF2B5EF4-FFF2-40B4-BE49-F238E27FC236}">
                <a16:creationId xmlns:a16="http://schemas.microsoft.com/office/drawing/2014/main" id="{A08F7087-51AC-4AB0-AA7E-3099CC8C19C7}"/>
              </a:ext>
            </a:extLst>
          </p:cNvPr>
          <p:cNvGraphicFramePr>
            <a:graphicFrameLocks noGrp="1"/>
          </p:cNvGraphicFramePr>
          <p:nvPr>
            <p:extLst>
              <p:ext uri="{D42A27DB-BD31-4B8C-83A1-F6EECF244321}">
                <p14:modId xmlns:p14="http://schemas.microsoft.com/office/powerpoint/2010/main" val="3337879196"/>
              </p:ext>
            </p:extLst>
          </p:nvPr>
        </p:nvGraphicFramePr>
        <p:xfrm>
          <a:off x="611560" y="1397000"/>
          <a:ext cx="8064896" cy="530352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3039413004"/>
                    </a:ext>
                  </a:extLst>
                </a:gridCol>
                <a:gridCol w="5760640">
                  <a:extLst>
                    <a:ext uri="{9D8B030D-6E8A-4147-A177-3AD203B41FA5}">
                      <a16:colId xmlns:a16="http://schemas.microsoft.com/office/drawing/2014/main" val="3694913836"/>
                    </a:ext>
                  </a:extLst>
                </a:gridCol>
              </a:tblGrid>
              <a:tr h="370840">
                <a:tc>
                  <a:txBody>
                    <a:bodyPr/>
                    <a:lstStyle/>
                    <a:p>
                      <a:r>
                        <a:rPr lang="en-GB" dirty="0"/>
                        <a:t>Year 1 </a:t>
                      </a:r>
                    </a:p>
                    <a:p>
                      <a:r>
                        <a:rPr lang="en-GB" dirty="0"/>
                        <a:t>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endParaRPr lang="en-GB" dirty="0"/>
                    </a:p>
                    <a:p>
                      <a:pPr algn="ctr"/>
                      <a:r>
                        <a:rPr lang="en-GB" dirty="0"/>
                        <a:t>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2155889564"/>
                  </a:ext>
                </a:extLst>
              </a:tr>
              <a:tr h="370840">
                <a:tc>
                  <a:txBody>
                    <a:bodyPr/>
                    <a:lstStyle/>
                    <a:p>
                      <a:r>
                        <a:rPr lang="en-GB" dirty="0"/>
                        <a:t>7</a:t>
                      </a:r>
                      <a:r>
                        <a:rPr lang="en-GB" baseline="30000" dirty="0"/>
                        <a:t>th</a:t>
                      </a:r>
                      <a:r>
                        <a:rPr lang="en-GB" dirty="0"/>
                        <a:t> November</a:t>
                      </a:r>
                    </a:p>
                    <a:p>
                      <a:r>
                        <a:rPr lang="en-GB" dirty="0"/>
                        <a:t>7</a:t>
                      </a:r>
                      <a:r>
                        <a:rPr lang="en-GB" baseline="30000" dirty="0"/>
                        <a:t>th</a:t>
                      </a:r>
                      <a:r>
                        <a:rPr lang="en-GB" dirty="0"/>
                        <a:t> March</a:t>
                      </a:r>
                    </a:p>
                    <a:p>
                      <a:r>
                        <a:rPr lang="en-GB" dirty="0"/>
                        <a:t>11</a:t>
                      </a:r>
                      <a:r>
                        <a:rPr lang="en-GB" baseline="30000" dirty="0"/>
                        <a:t>th</a:t>
                      </a:r>
                      <a:r>
                        <a:rPr lang="en-GB" dirty="0"/>
                        <a:t> March</a:t>
                      </a:r>
                    </a:p>
                    <a:p>
                      <a:r>
                        <a:rPr lang="en-GB" dirty="0"/>
                        <a:t>25</a:t>
                      </a:r>
                      <a:r>
                        <a:rPr lang="en-GB" baseline="30000" dirty="0"/>
                        <a:t>th</a:t>
                      </a:r>
                      <a:r>
                        <a:rPr lang="en-GB" dirty="0"/>
                        <a:t> April</a:t>
                      </a:r>
                    </a:p>
                    <a:p>
                      <a:r>
                        <a:rPr lang="en-GB" dirty="0"/>
                        <a:t>23</a:t>
                      </a:r>
                      <a:r>
                        <a:rPr lang="en-GB" baseline="30000" dirty="0"/>
                        <a:t>rd</a:t>
                      </a:r>
                      <a:r>
                        <a:rPr lang="en-GB" dirty="0"/>
                        <a:t> May</a:t>
                      </a:r>
                    </a:p>
                    <a:p>
                      <a:r>
                        <a:rPr lang="en-GB" dirty="0"/>
                        <a:t>4</a:t>
                      </a:r>
                      <a:r>
                        <a:rPr lang="en-GB" baseline="30000" dirty="0"/>
                        <a:t>th</a:t>
                      </a:r>
                      <a:r>
                        <a:rPr lang="en-GB" dirty="0"/>
                        <a:t> July (TBC)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GB" dirty="0"/>
                        <a:t>Science Museum </a:t>
                      </a:r>
                    </a:p>
                    <a:p>
                      <a:r>
                        <a:rPr lang="en-GB" dirty="0"/>
                        <a:t>1JB Class Assembly</a:t>
                      </a:r>
                    </a:p>
                    <a:p>
                      <a:r>
                        <a:rPr lang="en-GB" dirty="0"/>
                        <a:t>Local walk</a:t>
                      </a:r>
                    </a:p>
                    <a:p>
                      <a:r>
                        <a:rPr lang="en-GB" dirty="0"/>
                        <a:t>1EB Class Assembly</a:t>
                      </a:r>
                    </a:p>
                    <a:p>
                      <a:r>
                        <a:rPr lang="en-GB" dirty="0"/>
                        <a:t>Year 1 Assembly</a:t>
                      </a:r>
                    </a:p>
                    <a:p>
                      <a:r>
                        <a:rPr lang="en-GB" dirty="0"/>
                        <a:t>Woburn Safari Park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249762728"/>
                  </a:ext>
                </a:extLst>
              </a:tr>
              <a:tr h="370840">
                <a:tc>
                  <a:txBody>
                    <a:bodyPr/>
                    <a:lstStyle/>
                    <a:p>
                      <a:r>
                        <a:rPr lang="en-GB" b="1" dirty="0">
                          <a:solidFill>
                            <a:schemeClr val="bg1"/>
                          </a:solidFill>
                        </a:rPr>
                        <a:t>Year 2</a:t>
                      </a:r>
                    </a:p>
                    <a:p>
                      <a:r>
                        <a:rPr lang="en-GB" b="1" dirty="0">
                          <a:solidFill>
                            <a:schemeClr val="bg1"/>
                          </a:solidFill>
                        </a:rPr>
                        <a:t>Dates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endParaRPr lang="en-GB" b="1" dirty="0">
                        <a:solidFill>
                          <a:schemeClr val="bg1"/>
                        </a:solidFill>
                      </a:endParaRPr>
                    </a:p>
                    <a:p>
                      <a:pPr algn="ctr"/>
                      <a:r>
                        <a:rPr lang="en-GB" b="1" dirty="0">
                          <a:solidFill>
                            <a:schemeClr val="bg1"/>
                          </a:solidFill>
                        </a:rPr>
                        <a:t>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40891058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a:t>
                      </a:r>
                      <a:r>
                        <a:rPr lang="en-GB" baseline="30000" dirty="0"/>
                        <a:t>th</a:t>
                      </a:r>
                      <a:r>
                        <a:rPr lang="en-GB" dirty="0"/>
                        <a:t> November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a:t>
                      </a:r>
                      <a:r>
                        <a:rPr lang="en-GB" baseline="30000" dirty="0"/>
                        <a:t>th</a:t>
                      </a:r>
                      <a:r>
                        <a:rPr lang="en-GB" dirty="0"/>
                        <a:t> and 7</a:t>
                      </a:r>
                      <a:r>
                        <a:rPr lang="en-GB" baseline="30000" dirty="0"/>
                        <a:t>th</a:t>
                      </a:r>
                      <a:r>
                        <a:rPr lang="en-GB" dirty="0"/>
                        <a:t> December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December (TBC)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January (TBC)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a:t>
                      </a:r>
                      <a:r>
                        <a:rPr lang="en-GB" baseline="30000" dirty="0"/>
                        <a:t>th</a:t>
                      </a:r>
                      <a:r>
                        <a:rPr lang="en-GB" dirty="0"/>
                        <a:t> June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28</a:t>
                      </a:r>
                      <a:r>
                        <a:rPr lang="en-GB" baseline="30000" dirty="0"/>
                        <a:t>th</a:t>
                      </a:r>
                      <a:r>
                        <a:rPr lang="en-GB" dirty="0"/>
                        <a:t> March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a:t>
                      </a:r>
                      <a:r>
                        <a:rPr lang="en-GB" baseline="30000" dirty="0"/>
                        <a:t>th</a:t>
                      </a:r>
                      <a:r>
                        <a:rPr lang="en-GB" dirty="0"/>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Great Fire of London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KS1 Nativity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Pantomime (tbc)</a:t>
                      </a:r>
                    </a:p>
                    <a:p>
                      <a:r>
                        <a:rPr lang="en-GB" dirty="0"/>
                        <a:t>Sea life Centre, London</a:t>
                      </a:r>
                    </a:p>
                    <a:p>
                      <a:endParaRPr lang="en-GB" dirty="0"/>
                    </a:p>
                    <a:p>
                      <a:r>
                        <a:rPr lang="en-GB" dirty="0"/>
                        <a:t>2E Class Assembly</a:t>
                      </a:r>
                    </a:p>
                    <a:p>
                      <a:r>
                        <a:rPr lang="en-GB" dirty="0"/>
                        <a:t>2F Class Assembly</a:t>
                      </a:r>
                    </a:p>
                    <a:p>
                      <a:r>
                        <a:rPr lang="en-GB" dirty="0"/>
                        <a:t>Year 2 Liturgy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45687839"/>
                  </a:ext>
                </a:extLst>
              </a:tr>
            </a:tbl>
          </a:graphicData>
        </a:graphic>
      </p:graphicFrame>
    </p:spTree>
    <p:extLst>
      <p:ext uri="{BB962C8B-B14F-4D97-AF65-F5344CB8AC3E}">
        <p14:creationId xmlns:p14="http://schemas.microsoft.com/office/powerpoint/2010/main" val="2907082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048" y="332656"/>
            <a:ext cx="7772400" cy="1008112"/>
          </a:xfrm>
        </p:spPr>
        <p:txBody>
          <a:bodyPr/>
          <a:lstStyle/>
          <a:p>
            <a:r>
              <a:rPr lang="en-GB" b="1" dirty="0">
                <a:solidFill>
                  <a:schemeClr val="bg1"/>
                </a:solidFill>
              </a:rPr>
              <a:t>Sports Afternoons</a:t>
            </a:r>
          </a:p>
        </p:txBody>
      </p:sp>
      <p:graphicFrame>
        <p:nvGraphicFramePr>
          <p:cNvPr id="3" name="Table 2">
            <a:extLst>
              <a:ext uri="{FF2B5EF4-FFF2-40B4-BE49-F238E27FC236}">
                <a16:creationId xmlns:a16="http://schemas.microsoft.com/office/drawing/2014/main" id="{A08F7087-51AC-4AB0-AA7E-3099CC8C19C7}"/>
              </a:ext>
            </a:extLst>
          </p:cNvPr>
          <p:cNvGraphicFramePr>
            <a:graphicFrameLocks noGrp="1"/>
          </p:cNvGraphicFramePr>
          <p:nvPr>
            <p:extLst>
              <p:ext uri="{D42A27DB-BD31-4B8C-83A1-F6EECF244321}">
                <p14:modId xmlns:p14="http://schemas.microsoft.com/office/powerpoint/2010/main" val="587960906"/>
              </p:ext>
            </p:extLst>
          </p:nvPr>
        </p:nvGraphicFramePr>
        <p:xfrm>
          <a:off x="539552" y="1628800"/>
          <a:ext cx="8064896" cy="4511040"/>
        </p:xfrm>
        <a:graphic>
          <a:graphicData uri="http://schemas.openxmlformats.org/drawingml/2006/table">
            <a:tbl>
              <a:tblPr firstRow="1" bandRow="1">
                <a:tableStyleId>{5C22544A-7EE6-4342-B048-85BDC9FD1C3A}</a:tableStyleId>
              </a:tblPr>
              <a:tblGrid>
                <a:gridCol w="8064896">
                  <a:extLst>
                    <a:ext uri="{9D8B030D-6E8A-4147-A177-3AD203B41FA5}">
                      <a16:colId xmlns:a16="http://schemas.microsoft.com/office/drawing/2014/main" val="3039413004"/>
                    </a:ext>
                  </a:extLst>
                </a:gridCol>
              </a:tblGrid>
              <a:tr h="370840">
                <a:tc>
                  <a:txBody>
                    <a:bodyPr/>
                    <a:lstStyle/>
                    <a:p>
                      <a:pPr algn="ctr"/>
                      <a:r>
                        <a:rPr lang="en-GB" sz="4000" dirty="0"/>
                        <a:t>Year 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2155889564"/>
                  </a:ext>
                </a:extLst>
              </a:tr>
              <a:tr h="370840">
                <a:tc>
                  <a:txBody>
                    <a:bodyPr/>
                    <a:lstStyle/>
                    <a:p>
                      <a:pPr algn="ctr"/>
                      <a:r>
                        <a:rPr lang="en-GB" sz="3200" dirty="0"/>
                        <a:t>19</a:t>
                      </a:r>
                      <a:r>
                        <a:rPr lang="en-GB" sz="3200" baseline="30000" dirty="0"/>
                        <a:t>th</a:t>
                      </a:r>
                      <a:r>
                        <a:rPr lang="en-GB" sz="3200" dirty="0"/>
                        <a:t> October</a:t>
                      </a:r>
                    </a:p>
                    <a:p>
                      <a:pPr algn="ctr"/>
                      <a:r>
                        <a:rPr lang="en-GB" sz="3200" dirty="0"/>
                        <a:t>8</a:t>
                      </a:r>
                      <a:r>
                        <a:rPr lang="en-GB" sz="3200" baseline="30000" dirty="0"/>
                        <a:t>th</a:t>
                      </a:r>
                      <a:r>
                        <a:rPr lang="en-GB" sz="3200" dirty="0"/>
                        <a:t> February</a:t>
                      </a:r>
                    </a:p>
                    <a:p>
                      <a:pPr algn="ctr"/>
                      <a:r>
                        <a:rPr lang="en-GB" sz="3200" dirty="0"/>
                        <a:t>6</a:t>
                      </a:r>
                      <a:r>
                        <a:rPr lang="en-GB" sz="3200" baseline="30000" dirty="0"/>
                        <a:t>th</a:t>
                      </a:r>
                      <a:r>
                        <a:rPr lang="en-GB" sz="3200" dirty="0"/>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249762728"/>
                  </a:ext>
                </a:extLst>
              </a:tr>
              <a:tr h="370840">
                <a:tc>
                  <a:txBody>
                    <a:bodyPr/>
                    <a:lstStyle/>
                    <a:p>
                      <a:pPr algn="ctr"/>
                      <a:r>
                        <a:rPr lang="en-GB" sz="4000" b="1" dirty="0">
                          <a:solidFill>
                            <a:schemeClr val="bg1"/>
                          </a:solidFill>
                        </a:rPr>
                        <a:t>Year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408910585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t>9</a:t>
                      </a:r>
                      <a:r>
                        <a:rPr lang="en-GB" sz="3200" baseline="30000" dirty="0"/>
                        <a:t>th</a:t>
                      </a:r>
                      <a:r>
                        <a:rPr lang="en-GB" sz="3200" dirty="0"/>
                        <a:t> November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t>22</a:t>
                      </a:r>
                      <a:r>
                        <a:rPr lang="en-GB" sz="3200" baseline="30000" dirty="0"/>
                        <a:t>nd</a:t>
                      </a:r>
                      <a:r>
                        <a:rPr lang="en-GB" sz="3200" dirty="0"/>
                        <a:t> February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t>13</a:t>
                      </a:r>
                      <a:r>
                        <a:rPr lang="en-GB" sz="3200" baseline="30000" dirty="0"/>
                        <a:t>th</a:t>
                      </a:r>
                      <a:r>
                        <a:rPr lang="en-GB" sz="3200" dirty="0"/>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45687839"/>
                  </a:ext>
                </a:extLst>
              </a:tr>
            </a:tbl>
          </a:graphicData>
        </a:graphic>
      </p:graphicFrame>
    </p:spTree>
    <p:extLst>
      <p:ext uri="{BB962C8B-B14F-4D97-AF65-F5344CB8AC3E}">
        <p14:creationId xmlns:p14="http://schemas.microsoft.com/office/powerpoint/2010/main" val="58786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83BD50F-E92C-4896-A851-5FF0F521F3B3}"/>
              </a:ext>
            </a:extLst>
          </p:cNvPr>
          <p:cNvGraphicFramePr>
            <a:graphicFrameLocks noGrp="1"/>
          </p:cNvGraphicFramePr>
          <p:nvPr>
            <p:extLst>
              <p:ext uri="{D42A27DB-BD31-4B8C-83A1-F6EECF244321}">
                <p14:modId xmlns:p14="http://schemas.microsoft.com/office/powerpoint/2010/main" val="3356792178"/>
              </p:ext>
            </p:extLst>
          </p:nvPr>
        </p:nvGraphicFramePr>
        <p:xfrm>
          <a:off x="359532" y="260648"/>
          <a:ext cx="8424936" cy="6359431"/>
        </p:xfrm>
        <a:graphic>
          <a:graphicData uri="http://schemas.openxmlformats.org/drawingml/2006/table">
            <a:tbl>
              <a:tblPr firstRow="1" bandRow="1">
                <a:tableStyleId>{5C22544A-7EE6-4342-B048-85BDC9FD1C3A}</a:tableStyleId>
              </a:tblPr>
              <a:tblGrid>
                <a:gridCol w="2106234">
                  <a:extLst>
                    <a:ext uri="{9D8B030D-6E8A-4147-A177-3AD203B41FA5}">
                      <a16:colId xmlns:a16="http://schemas.microsoft.com/office/drawing/2014/main" val="2279588001"/>
                    </a:ext>
                  </a:extLst>
                </a:gridCol>
                <a:gridCol w="2106234">
                  <a:extLst>
                    <a:ext uri="{9D8B030D-6E8A-4147-A177-3AD203B41FA5}">
                      <a16:colId xmlns:a16="http://schemas.microsoft.com/office/drawing/2014/main" val="4262548042"/>
                    </a:ext>
                  </a:extLst>
                </a:gridCol>
                <a:gridCol w="2106234">
                  <a:extLst>
                    <a:ext uri="{9D8B030D-6E8A-4147-A177-3AD203B41FA5}">
                      <a16:colId xmlns:a16="http://schemas.microsoft.com/office/drawing/2014/main" val="3502742704"/>
                    </a:ext>
                  </a:extLst>
                </a:gridCol>
                <a:gridCol w="2106234">
                  <a:extLst>
                    <a:ext uri="{9D8B030D-6E8A-4147-A177-3AD203B41FA5}">
                      <a16:colId xmlns:a16="http://schemas.microsoft.com/office/drawing/2014/main" val="1874086268"/>
                    </a:ext>
                  </a:extLst>
                </a:gridCol>
              </a:tblGrid>
              <a:tr h="552341">
                <a:tc gridSpan="4">
                  <a:txBody>
                    <a:bodyPr/>
                    <a:lstStyle/>
                    <a:p>
                      <a:pPr algn="ctr"/>
                      <a:r>
                        <a:rPr lang="en-GB" sz="2800" dirty="0"/>
                        <a:t>Forest School 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hMerge="1">
                  <a:txBody>
                    <a:bodyPr/>
                    <a:lstStyle/>
                    <a:p>
                      <a:pPr algn="ctr"/>
                      <a:endParaRPr lang="en-GB" dirty="0"/>
                    </a:p>
                  </a:txBody>
                  <a:tcPr>
                    <a:solidFill>
                      <a:srgbClr val="009900"/>
                    </a:solidFill>
                  </a:tcPr>
                </a:tc>
                <a:tc hMerge="1">
                  <a:txBody>
                    <a:bodyPr/>
                    <a:lstStyle/>
                    <a:p>
                      <a:pPr algn="ctr"/>
                      <a:endParaRPr lang="en-GB" dirty="0"/>
                    </a:p>
                  </a:txBody>
                  <a:tcPr>
                    <a:solidFill>
                      <a:srgbClr val="009900"/>
                    </a:solidFill>
                  </a:tcPr>
                </a:tc>
                <a:tc hMerge="1">
                  <a:txBody>
                    <a:bodyPr/>
                    <a:lstStyle/>
                    <a:p>
                      <a:pPr algn="ctr"/>
                      <a:endParaRPr lang="en-GB" dirty="0"/>
                    </a:p>
                  </a:txBody>
                  <a:tcPr>
                    <a:solidFill>
                      <a:srgbClr val="009900"/>
                    </a:solidFill>
                  </a:tcPr>
                </a:tc>
                <a:extLst>
                  <a:ext uri="{0D108BD9-81ED-4DB2-BD59-A6C34878D82A}">
                    <a16:rowId xmlns:a16="http://schemas.microsoft.com/office/drawing/2014/main" val="2073248462"/>
                  </a:ext>
                </a:extLst>
              </a:tr>
              <a:tr h="552341">
                <a:tc>
                  <a:txBody>
                    <a:bodyPr/>
                    <a:lstStyle/>
                    <a:p>
                      <a:pPr algn="ctr"/>
                      <a:r>
                        <a:rPr lang="en-GB" sz="2800" b="1" dirty="0">
                          <a:solidFill>
                            <a:schemeClr val="bg1"/>
                          </a:solidFill>
                        </a:rPr>
                        <a:t>1EB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a:r>
                        <a:rPr lang="en-GB" sz="2800" b="1" dirty="0">
                          <a:solidFill>
                            <a:schemeClr val="bg1"/>
                          </a:solidFill>
                        </a:rPr>
                        <a:t>1JB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a:r>
                        <a:rPr lang="en-GB" sz="2800" b="1" dirty="0">
                          <a:solidFill>
                            <a:schemeClr val="bg1"/>
                          </a:solidFill>
                        </a:rPr>
                        <a:t>2F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a:r>
                        <a:rPr lang="en-GB" sz="2800" b="1" dirty="0">
                          <a:solidFill>
                            <a:schemeClr val="bg1"/>
                          </a:solidFill>
                        </a:rPr>
                        <a:t>2E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990609939"/>
                  </a:ext>
                </a:extLst>
              </a:tr>
              <a:tr h="2207686">
                <a:tc>
                  <a:txBody>
                    <a:bodyPr/>
                    <a:lstStyle/>
                    <a:p>
                      <a:r>
                        <a:rPr lang="en-GB" sz="2400" dirty="0"/>
                        <a:t>November/</a:t>
                      </a:r>
                    </a:p>
                    <a:p>
                      <a:r>
                        <a:rPr lang="en-GB" sz="2400" dirty="0"/>
                        <a:t>December</a:t>
                      </a:r>
                    </a:p>
                    <a:p>
                      <a:r>
                        <a:rPr lang="en-GB" sz="2400" dirty="0"/>
                        <a:t>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t>November/</a:t>
                      </a:r>
                    </a:p>
                    <a:p>
                      <a:r>
                        <a:rPr lang="en-GB" sz="2400" dirty="0"/>
                        <a:t>December</a:t>
                      </a:r>
                    </a:p>
                    <a:p>
                      <a:r>
                        <a:rPr lang="en-GB" sz="2400" dirty="0"/>
                        <a:t>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t>January/</a:t>
                      </a:r>
                    </a:p>
                    <a:p>
                      <a:r>
                        <a:rPr lang="en-GB" sz="2400" dirty="0"/>
                        <a:t>February</a:t>
                      </a:r>
                    </a:p>
                    <a:p>
                      <a:r>
                        <a:rPr lang="en-GB" sz="2400" dirty="0"/>
                        <a:t>June / July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t>January/</a:t>
                      </a:r>
                    </a:p>
                    <a:p>
                      <a:r>
                        <a:rPr lang="en-GB" sz="2400" dirty="0"/>
                        <a:t>February</a:t>
                      </a:r>
                    </a:p>
                    <a:p>
                      <a:r>
                        <a:rPr lang="en-GB" sz="2400" dirty="0"/>
                        <a:t>June / July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3730590"/>
                  </a:ext>
                </a:extLst>
              </a:tr>
              <a:tr h="395303">
                <a:tc gridSpan="4">
                  <a:txBody>
                    <a:bodyPr/>
                    <a:lstStyle/>
                    <a:p>
                      <a:r>
                        <a:rPr lang="en-GB" b="1" dirty="0">
                          <a:solidFill>
                            <a:schemeClr val="bg1"/>
                          </a:solidFill>
                        </a:rPr>
                        <a:t>Key information about Forest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7371160"/>
                  </a:ext>
                </a:extLst>
              </a:tr>
              <a:tr h="1722003">
                <a:tc gridSpan="4">
                  <a:txBody>
                    <a:bodyPr/>
                    <a:lstStyle/>
                    <a:p>
                      <a:pPr marL="342900" indent="-342900">
                        <a:buFont typeface="Arial" panose="020B0604020202020204" pitchFamily="34" charset="0"/>
                        <a:buChar char="•"/>
                      </a:pPr>
                      <a:r>
                        <a:rPr lang="en-GB" sz="2400" dirty="0"/>
                        <a:t>Forest School is a child-centred inspirational learning process, that offers opportunities for holistic growth through weekly sessions. </a:t>
                      </a:r>
                    </a:p>
                    <a:p>
                      <a:pPr marL="342900" indent="-342900">
                        <a:buFont typeface="Arial" panose="020B0604020202020204" pitchFamily="34" charset="0"/>
                        <a:buChar char="•"/>
                      </a:pPr>
                      <a:r>
                        <a:rPr lang="en-GB" sz="2400" dirty="0"/>
                        <a:t>It supports play, exploration and risk taking. </a:t>
                      </a:r>
                    </a:p>
                    <a:p>
                      <a:pPr marL="342900" indent="-342900">
                        <a:buFont typeface="Arial" panose="020B0604020202020204" pitchFamily="34" charset="0"/>
                        <a:buChar char="•"/>
                      </a:pPr>
                      <a:r>
                        <a:rPr lang="en-GB" sz="2400" dirty="0"/>
                        <a:t>Taking part in forest school allows your child to develop confidence and self-esteem through learner inspired, hands-on experiences in a natural setting.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05217621"/>
                  </a:ext>
                </a:extLst>
              </a:tr>
            </a:tbl>
          </a:graphicData>
        </a:graphic>
      </p:graphicFrame>
    </p:spTree>
    <p:extLst>
      <p:ext uri="{BB962C8B-B14F-4D97-AF65-F5344CB8AC3E}">
        <p14:creationId xmlns:p14="http://schemas.microsoft.com/office/powerpoint/2010/main" val="339430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8026-4C82-F142-AEE5-050BBA08C624}"/>
              </a:ext>
            </a:extLst>
          </p:cNvPr>
          <p:cNvSpPr>
            <a:spLocks noGrp="1"/>
          </p:cNvSpPr>
          <p:nvPr>
            <p:ph type="title"/>
          </p:nvPr>
        </p:nvSpPr>
        <p:spPr>
          <a:xfrm>
            <a:off x="457200" y="0"/>
            <a:ext cx="8229600" cy="922114"/>
          </a:xfrm>
        </p:spPr>
        <p:txBody>
          <a:bodyPr/>
          <a:lstStyle/>
          <a:p>
            <a:r>
              <a:rPr lang="en-US" b="1" dirty="0">
                <a:solidFill>
                  <a:schemeClr val="bg1"/>
                </a:solidFill>
              </a:rPr>
              <a:t>Stationery</a:t>
            </a:r>
          </a:p>
        </p:txBody>
      </p:sp>
      <p:pic>
        <p:nvPicPr>
          <p:cNvPr id="4" name="Content Placeholder 3">
            <a:extLst>
              <a:ext uri="{FF2B5EF4-FFF2-40B4-BE49-F238E27FC236}">
                <a16:creationId xmlns:a16="http://schemas.microsoft.com/office/drawing/2014/main" id="{170ED91B-BC45-F640-B05D-E0B59C10906A}"/>
              </a:ext>
            </a:extLst>
          </p:cNvPr>
          <p:cNvPicPr>
            <a:picLocks noGrp="1" noChangeAspect="1"/>
          </p:cNvPicPr>
          <p:nvPr>
            <p:ph idx="1"/>
          </p:nvPr>
        </p:nvPicPr>
        <p:blipFill>
          <a:blip r:embed="rId3"/>
          <a:stretch>
            <a:fillRect/>
          </a:stretch>
        </p:blipFill>
        <p:spPr>
          <a:xfrm>
            <a:off x="6516216" y="2339752"/>
            <a:ext cx="2232248" cy="1594463"/>
          </a:xfrm>
          <a:prstGeom prst="rect">
            <a:avLst/>
          </a:prstGeom>
        </p:spPr>
      </p:pic>
      <p:sp>
        <p:nvSpPr>
          <p:cNvPr id="10" name="TextBox 9">
            <a:extLst>
              <a:ext uri="{FF2B5EF4-FFF2-40B4-BE49-F238E27FC236}">
                <a16:creationId xmlns:a16="http://schemas.microsoft.com/office/drawing/2014/main" id="{D1C5342D-4A4A-1F4B-9C36-1873102D7BEE}"/>
              </a:ext>
            </a:extLst>
          </p:cNvPr>
          <p:cNvSpPr txBox="1"/>
          <p:nvPr/>
        </p:nvSpPr>
        <p:spPr>
          <a:xfrm>
            <a:off x="457200" y="1196752"/>
            <a:ext cx="8536129" cy="5447645"/>
          </a:xfrm>
          <a:prstGeom prst="rect">
            <a:avLst/>
          </a:prstGeom>
          <a:noFill/>
        </p:spPr>
        <p:txBody>
          <a:bodyPr wrap="square" rtlCol="0">
            <a:spAutoFit/>
          </a:bodyPr>
          <a:lstStyle/>
          <a:p>
            <a:pPr marL="457200" indent="-457200">
              <a:buFont typeface="Arial" panose="020B0604020202020204" pitchFamily="34" charset="0"/>
              <a:buChar char="•"/>
            </a:pPr>
            <a:r>
              <a:rPr lang="en-US" sz="2800" dirty="0"/>
              <a:t>2 Pencils </a:t>
            </a:r>
          </a:p>
          <a:p>
            <a:pPr marL="457200" indent="-457200">
              <a:buFont typeface="Arial" panose="020B0604020202020204" pitchFamily="34" charset="0"/>
              <a:buChar char="•"/>
            </a:pPr>
            <a:r>
              <a:rPr lang="en-US" sz="2800" dirty="0"/>
              <a:t>Pencil sharpener</a:t>
            </a:r>
          </a:p>
          <a:p>
            <a:pPr marL="457200" indent="-457200">
              <a:buFont typeface="Arial" panose="020B0604020202020204" pitchFamily="34" charset="0"/>
              <a:buChar char="•"/>
            </a:pPr>
            <a:r>
              <a:rPr lang="en-US" sz="2800" dirty="0"/>
              <a:t>Whiteboard pen</a:t>
            </a:r>
          </a:p>
          <a:p>
            <a:pPr marL="457200" indent="-457200">
              <a:buFont typeface="Arial" panose="020B0604020202020204" pitchFamily="34" charset="0"/>
              <a:buChar char="•"/>
            </a:pPr>
            <a:r>
              <a:rPr lang="en-US" sz="2800" dirty="0"/>
              <a:t>Pritt Stick</a:t>
            </a:r>
          </a:p>
          <a:p>
            <a:pPr marL="457200" indent="-457200">
              <a:buFont typeface="Arial" panose="020B0604020202020204" pitchFamily="34" charset="0"/>
              <a:buChar char="•"/>
            </a:pPr>
            <a:r>
              <a:rPr lang="en-US" sz="2800" dirty="0"/>
              <a:t>Eraser</a:t>
            </a:r>
          </a:p>
          <a:p>
            <a:pPr marL="457200" indent="-457200">
              <a:buFont typeface="Arial" panose="020B0604020202020204" pitchFamily="34" charset="0"/>
              <a:buChar char="•"/>
            </a:pPr>
            <a:r>
              <a:rPr lang="en-US" sz="2800" dirty="0"/>
              <a:t>Pack of </a:t>
            </a:r>
            <a:r>
              <a:rPr lang="en-US" sz="2800" dirty="0" err="1"/>
              <a:t>coloured</a:t>
            </a:r>
            <a:r>
              <a:rPr lang="en-US" sz="2800" dirty="0"/>
              <a:t> pencils</a:t>
            </a:r>
          </a:p>
          <a:p>
            <a:pPr marL="457200" indent="-457200">
              <a:buFont typeface="Arial" panose="020B0604020202020204" pitchFamily="34" charset="0"/>
              <a:buChar char="•"/>
            </a:pPr>
            <a:r>
              <a:rPr lang="en-US" sz="2800" dirty="0"/>
              <a:t>Purple pencil for editing </a:t>
            </a:r>
          </a:p>
          <a:p>
            <a:pPr marL="457200" indent="-457200">
              <a:buFont typeface="Arial" panose="020B0604020202020204" pitchFamily="34" charset="0"/>
              <a:buChar char="•"/>
            </a:pPr>
            <a:r>
              <a:rPr lang="en-US" sz="2800" dirty="0"/>
              <a:t>Ruler</a:t>
            </a:r>
          </a:p>
          <a:p>
            <a:pPr marL="457200" indent="-457200">
              <a:buFont typeface="Arial" panose="020B0604020202020204" pitchFamily="34" charset="0"/>
              <a:buChar char="•"/>
            </a:pPr>
            <a:endParaRPr lang="en-US" sz="2800" b="1" dirty="0"/>
          </a:p>
          <a:p>
            <a:r>
              <a:rPr lang="en-US" sz="2800" b="1" dirty="0"/>
              <a:t>All items to be clearly labelled</a:t>
            </a:r>
          </a:p>
          <a:p>
            <a:endParaRPr lang="en-US" sz="2000" dirty="0"/>
          </a:p>
          <a:p>
            <a:r>
              <a:rPr lang="en-US" sz="2400" dirty="0"/>
              <a:t>Pencil cases should be small enough to fit inside their tray </a:t>
            </a:r>
          </a:p>
          <a:p>
            <a:r>
              <a:rPr lang="en-US" sz="2400" dirty="0"/>
              <a:t>(no </a:t>
            </a:r>
            <a:r>
              <a:rPr lang="en-US" sz="2400" dirty="0" err="1"/>
              <a:t>Smiggle</a:t>
            </a:r>
            <a:r>
              <a:rPr lang="en-US" sz="2400" dirty="0"/>
              <a:t> / oversized or fancy pencil cases please).</a:t>
            </a:r>
          </a:p>
        </p:txBody>
      </p:sp>
      <p:pic>
        <p:nvPicPr>
          <p:cNvPr id="2052" name="Picture 4" descr="Office stationery by Leston Stationery Ltd">
            <a:extLst>
              <a:ext uri="{FF2B5EF4-FFF2-40B4-BE49-F238E27FC236}">
                <a16:creationId xmlns:a16="http://schemas.microsoft.com/office/drawing/2014/main" id="{4E81BBDC-6E0C-4113-B963-7D26B0732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5" y="1121627"/>
            <a:ext cx="3731860" cy="302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03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520" y="332656"/>
            <a:ext cx="8424936" cy="6192688"/>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defRPr/>
            </a:pPr>
            <a:endParaRPr lang="en-GB" dirty="0">
              <a:solidFill>
                <a:prstClr val="white"/>
              </a:solidFill>
              <a:latin typeface="Calibri" panose="020F0502020204030204"/>
            </a:endParaRPr>
          </a:p>
        </p:txBody>
      </p:sp>
      <p:sp>
        <p:nvSpPr>
          <p:cNvPr id="3" name="Rectangle 2"/>
          <p:cNvSpPr/>
          <p:nvPr/>
        </p:nvSpPr>
        <p:spPr>
          <a:xfrm>
            <a:off x="683568" y="1395447"/>
            <a:ext cx="6912768" cy="4493538"/>
          </a:xfrm>
          <a:prstGeom prst="rect">
            <a:avLst/>
          </a:prstGeom>
        </p:spPr>
        <p:txBody>
          <a:bodyPr wrap="square">
            <a:spAutoFit/>
          </a:bodyPr>
          <a:lstStyle/>
          <a:p>
            <a:pPr defTabSz="257175">
              <a:defRPr/>
            </a:pPr>
            <a:r>
              <a:rPr lang="en-GB" sz="2600" b="1" dirty="0">
                <a:solidFill>
                  <a:schemeClr val="bg1"/>
                </a:solidFill>
                <a:latin typeface="Calibri" panose="020F0502020204030204" pitchFamily="34" charset="0"/>
              </a:rPr>
              <a:t>Our School Prayer </a:t>
            </a:r>
            <a:endParaRPr lang="en-GB" sz="2600" dirty="0">
              <a:solidFill>
                <a:schemeClr val="bg1"/>
              </a:solidFill>
              <a:latin typeface="Calibri" panose="020F0502020204030204" pitchFamily="34" charset="0"/>
            </a:endParaRPr>
          </a:p>
          <a:p>
            <a:pPr defTabSz="257175">
              <a:defRPr/>
            </a:pPr>
            <a:r>
              <a:rPr lang="en-GB" sz="2600" b="1" dirty="0">
                <a:solidFill>
                  <a:schemeClr val="bg1"/>
                </a:solidFill>
                <a:latin typeface="Calibri" panose="020F0502020204030204" pitchFamily="34" charset="0"/>
              </a:rPr>
              <a:t>S</a:t>
            </a:r>
            <a:r>
              <a:rPr lang="en-GB" sz="2600" dirty="0">
                <a:solidFill>
                  <a:schemeClr val="bg1"/>
                </a:solidFill>
                <a:latin typeface="Calibri" panose="020F0502020204030204" pitchFamily="34" charset="0"/>
              </a:rPr>
              <a:t>t. Joseph’s is our school. </a:t>
            </a:r>
          </a:p>
          <a:p>
            <a:pPr defTabSz="257175">
              <a:defRPr/>
            </a:pPr>
            <a:r>
              <a:rPr lang="en-GB" sz="2600" b="1" dirty="0">
                <a:solidFill>
                  <a:schemeClr val="bg1"/>
                </a:solidFill>
                <a:latin typeface="Calibri" panose="020F0502020204030204" pitchFamily="34" charset="0"/>
              </a:rPr>
              <a:t>T</a:t>
            </a:r>
            <a:r>
              <a:rPr lang="en-GB" sz="2600" dirty="0">
                <a:solidFill>
                  <a:schemeClr val="bg1"/>
                </a:solidFill>
                <a:latin typeface="Calibri" panose="020F0502020204030204" pitchFamily="34" charset="0"/>
              </a:rPr>
              <a:t>each us Lord, to Love, Learn and Grow together.</a:t>
            </a:r>
          </a:p>
          <a:p>
            <a:pPr defTabSz="257175">
              <a:defRPr/>
            </a:pPr>
            <a:r>
              <a:rPr lang="en-GB" sz="2600" b="1" dirty="0">
                <a:solidFill>
                  <a:schemeClr val="bg1"/>
                </a:solidFill>
                <a:latin typeface="Calibri" panose="020F0502020204030204" pitchFamily="34" charset="0"/>
              </a:rPr>
              <a:t>J</a:t>
            </a:r>
            <a:r>
              <a:rPr lang="en-GB" sz="2600" dirty="0">
                <a:solidFill>
                  <a:schemeClr val="bg1"/>
                </a:solidFill>
                <a:latin typeface="Calibri" panose="020F0502020204030204" pitchFamily="34" charset="0"/>
              </a:rPr>
              <a:t>ust as you guided your beloved son, Jesus. </a:t>
            </a:r>
          </a:p>
          <a:p>
            <a:pPr defTabSz="257175">
              <a:defRPr/>
            </a:pPr>
            <a:r>
              <a:rPr lang="en-GB" sz="2600" b="1" dirty="0">
                <a:solidFill>
                  <a:schemeClr val="bg1"/>
                </a:solidFill>
                <a:latin typeface="Calibri" panose="020F0502020204030204" pitchFamily="34" charset="0"/>
              </a:rPr>
              <a:t>O</a:t>
            </a:r>
            <a:r>
              <a:rPr lang="en-GB" sz="2600" dirty="0">
                <a:solidFill>
                  <a:schemeClr val="bg1"/>
                </a:solidFill>
                <a:latin typeface="Calibri" panose="020F0502020204030204" pitchFamily="34" charset="0"/>
              </a:rPr>
              <a:t>pen our hearts to your plans for us and </a:t>
            </a:r>
          </a:p>
          <a:p>
            <a:pPr defTabSz="257175">
              <a:defRPr/>
            </a:pPr>
            <a:r>
              <a:rPr lang="en-GB" sz="2600" b="1" dirty="0">
                <a:solidFill>
                  <a:schemeClr val="bg1"/>
                </a:solidFill>
                <a:latin typeface="Calibri" panose="020F0502020204030204" pitchFamily="34" charset="0"/>
              </a:rPr>
              <a:t>S</a:t>
            </a:r>
            <a:r>
              <a:rPr lang="en-GB" sz="2600" dirty="0">
                <a:solidFill>
                  <a:schemeClr val="bg1"/>
                </a:solidFill>
                <a:latin typeface="Calibri" panose="020F0502020204030204" pitchFamily="34" charset="0"/>
              </a:rPr>
              <a:t>how us your path to follow. </a:t>
            </a:r>
          </a:p>
          <a:p>
            <a:pPr defTabSz="257175">
              <a:defRPr/>
            </a:pPr>
            <a:r>
              <a:rPr lang="en-GB" sz="2600" b="1" dirty="0">
                <a:solidFill>
                  <a:schemeClr val="bg1"/>
                </a:solidFill>
                <a:latin typeface="Calibri" panose="020F0502020204030204" pitchFamily="34" charset="0"/>
              </a:rPr>
              <a:t>E</a:t>
            </a:r>
            <a:r>
              <a:rPr lang="en-GB" sz="2600" dirty="0">
                <a:solidFill>
                  <a:schemeClr val="bg1"/>
                </a:solidFill>
                <a:latin typeface="Calibri" panose="020F0502020204030204" pitchFamily="34" charset="0"/>
              </a:rPr>
              <a:t>ach day, help us to feel your presence among us, </a:t>
            </a:r>
          </a:p>
          <a:p>
            <a:pPr defTabSz="257175">
              <a:defRPr/>
            </a:pPr>
            <a:r>
              <a:rPr lang="en-GB" sz="2600" b="1" dirty="0">
                <a:solidFill>
                  <a:schemeClr val="bg1"/>
                </a:solidFill>
                <a:latin typeface="Calibri" panose="020F0502020204030204" pitchFamily="34" charset="0"/>
              </a:rPr>
              <a:t>P</a:t>
            </a:r>
            <a:r>
              <a:rPr lang="en-GB" sz="2600" dirty="0">
                <a:solidFill>
                  <a:schemeClr val="bg1"/>
                </a:solidFill>
                <a:latin typeface="Calibri" panose="020F0502020204030204" pitchFamily="34" charset="0"/>
              </a:rPr>
              <a:t>rotecting us on our journey. </a:t>
            </a:r>
          </a:p>
          <a:p>
            <a:pPr defTabSz="257175">
              <a:defRPr/>
            </a:pPr>
            <a:r>
              <a:rPr lang="en-GB" sz="2600" b="1" dirty="0">
                <a:solidFill>
                  <a:schemeClr val="bg1"/>
                </a:solidFill>
                <a:latin typeface="Calibri" panose="020F0502020204030204" pitchFamily="34" charset="0"/>
              </a:rPr>
              <a:t>H</a:t>
            </a:r>
            <a:r>
              <a:rPr lang="en-GB" sz="2600" dirty="0">
                <a:solidFill>
                  <a:schemeClr val="bg1"/>
                </a:solidFill>
                <a:latin typeface="Calibri" panose="020F0502020204030204" pitchFamily="34" charset="0"/>
              </a:rPr>
              <a:t>oly Spirit be with us. </a:t>
            </a:r>
          </a:p>
          <a:p>
            <a:pPr defTabSz="257175">
              <a:defRPr/>
            </a:pPr>
            <a:r>
              <a:rPr lang="en-GB" sz="2600" b="1" dirty="0">
                <a:solidFill>
                  <a:schemeClr val="bg1"/>
                </a:solidFill>
                <a:latin typeface="Calibri" panose="020F0502020204030204" pitchFamily="34" charset="0"/>
              </a:rPr>
              <a:t>S</a:t>
            </a:r>
            <a:r>
              <a:rPr lang="en-GB" sz="2600" dirty="0">
                <a:solidFill>
                  <a:schemeClr val="bg1"/>
                </a:solidFill>
                <a:latin typeface="Calibri" panose="020F0502020204030204" pitchFamily="34" charset="0"/>
              </a:rPr>
              <a:t>t. Joseph pray for us. </a:t>
            </a:r>
          </a:p>
          <a:p>
            <a:pPr defTabSz="257175">
              <a:defRPr/>
            </a:pPr>
            <a:r>
              <a:rPr lang="en-GB" sz="2600" dirty="0">
                <a:solidFill>
                  <a:schemeClr val="bg1"/>
                </a:solidFill>
                <a:latin typeface="Calibri" panose="020F0502020204030204" pitchFamily="34" charset="0"/>
              </a:rPr>
              <a:t>Amen </a:t>
            </a:r>
            <a:endParaRPr lang="en-GB" sz="2600" dirty="0">
              <a:solidFill>
                <a:schemeClr val="bg1"/>
              </a:solidFill>
              <a:latin typeface="Calibri" panose="020F0502020204030204"/>
            </a:endParaRPr>
          </a:p>
        </p:txBody>
      </p:sp>
      <p:pic>
        <p:nvPicPr>
          <p:cNvPr id="5" name="Picture 4">
            <a:extLst>
              <a:ext uri="{FF2B5EF4-FFF2-40B4-BE49-F238E27FC236}">
                <a16:creationId xmlns:a16="http://schemas.microsoft.com/office/drawing/2014/main" id="{B04EE0FB-1870-4BDE-9984-29FA4533810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60232" y="548680"/>
            <a:ext cx="2127017" cy="2667105"/>
          </a:xfrm>
          <a:prstGeom prst="roundRect">
            <a:avLst>
              <a:gd name="adj" fmla="val 11130"/>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58559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3AFDD7D-C176-4CCB-ADDD-ED77D2FE85E9}"/>
              </a:ext>
            </a:extLst>
          </p:cNvPr>
          <p:cNvGrpSpPr>
            <a:grpSpLocks/>
          </p:cNvGrpSpPr>
          <p:nvPr/>
        </p:nvGrpSpPr>
        <p:grpSpPr bwMode="auto">
          <a:xfrm>
            <a:off x="-890584" y="-1392238"/>
            <a:ext cx="9855075" cy="9475788"/>
            <a:chOff x="108755025" y="109292325"/>
            <a:chExt cx="4341442" cy="1771650"/>
          </a:xfrm>
        </p:grpSpPr>
        <p:sp>
          <p:nvSpPr>
            <p:cNvPr id="3" name="Rectangle 3" hidden="1">
              <a:extLst>
                <a:ext uri="{FF2B5EF4-FFF2-40B4-BE49-F238E27FC236}">
                  <a16:creationId xmlns:a16="http://schemas.microsoft.com/office/drawing/2014/main" id="{98F7175E-4734-47F4-86B9-50FA2B75E013}"/>
                </a:ext>
              </a:extLst>
            </p:cNvPr>
            <p:cNvSpPr>
              <a:spLocks noChangeArrowheads="1"/>
            </p:cNvSpPr>
            <p:nvPr/>
          </p:nvSpPr>
          <p:spPr bwMode="auto">
            <a:xfrm>
              <a:off x="108755025" y="109292325"/>
              <a:ext cx="2857500" cy="1771650"/>
            </a:xfrm>
            <a:prstGeom prst="rect">
              <a:avLst/>
            </a:prstGeom>
            <a:solidFill>
              <a:srgbClr val="FFCC00"/>
            </a:solidFill>
            <a:ln w="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4" name="Rectangle 4">
              <a:extLst>
                <a:ext uri="{FF2B5EF4-FFF2-40B4-BE49-F238E27FC236}">
                  <a16:creationId xmlns:a16="http://schemas.microsoft.com/office/drawing/2014/main" id="{24B106AB-64C7-4C6E-AF9D-824FB1091F14}"/>
                </a:ext>
              </a:extLst>
            </p:cNvPr>
            <p:cNvSpPr>
              <a:spLocks noChangeArrowheads="1"/>
            </p:cNvSpPr>
            <p:nvPr/>
          </p:nvSpPr>
          <p:spPr bwMode="auto">
            <a:xfrm>
              <a:off x="110971120" y="109601358"/>
              <a:ext cx="2125347" cy="1211675"/>
            </a:xfrm>
            <a:prstGeom prst="rect">
              <a:avLst/>
            </a:prstGeom>
            <a:solidFill>
              <a:srgbClr val="CCFFCC"/>
            </a:solidFill>
            <a:ln w="101600" algn="ctr">
              <a:solidFill>
                <a:srgbClr val="444D26"/>
              </a:solidFill>
              <a:miter lim="800000"/>
              <a:headEnd/>
              <a:tailEnd/>
            </a:ln>
            <a:effectLst/>
            <a:extLst>
              <a:ext uri="{AF507438-7753-43E0-B8FC-AC1667EBCBE1}">
                <a14:hiddenEffects xmlns:a14="http://schemas.microsoft.com/office/drawing/2010/main">
                  <a:effectLst>
                    <a:outerShdw dist="35921" dir="2700000" algn="ctr" rotWithShape="0">
                      <a:srgbClr val="FEFAC9"/>
                    </a:outerShdw>
                  </a:effectLst>
                </a14:hiddenEffects>
              </a:ext>
            </a:extLst>
          </p:spPr>
          <p:txBody>
            <a:bodyPr vert="horz" wrap="square" lIns="182880" tIns="91440" rIns="182880" bIns="91440" numCol="1" anchor="t" anchorCtr="0" compatLnSpc="1">
              <a:prstTxWarp prst="textNoShape">
                <a:avLst/>
              </a:prstTxWarp>
            </a:bodyPr>
            <a:lstStyle/>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CC0000"/>
                  </a:solidFill>
                  <a:effectLst/>
                  <a:latin typeface="Calibri" panose="020F0502020204030204" pitchFamily="34" charset="0"/>
                </a:rPr>
                <a:t>WRITING PENCIL: 60p</a:t>
              </a:r>
              <a:endParaRPr kumimoji="0" lang="en-GB" altLang="en-US" sz="2000" b="0" i="0" u="none" strike="noStrike" cap="none" normalizeH="0" baseline="0" dirty="0">
                <a:ln>
                  <a:noFill/>
                </a:ln>
                <a:solidFill>
                  <a:srgbClr val="FFC000"/>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FFC000"/>
                  </a:solidFill>
                  <a:effectLst/>
                  <a:latin typeface="Calibri" panose="020F0502020204030204" pitchFamily="34" charset="0"/>
                </a:rPr>
                <a:t>HANDWRITING PEN: £1</a:t>
              </a:r>
              <a:endParaRPr kumimoji="0" lang="en-GB" altLang="en-US" sz="2000" b="0" i="0" u="none" strike="noStrike" cap="none" normalizeH="0" baseline="0" dirty="0">
                <a:ln>
                  <a:noFill/>
                </a:ln>
                <a:solidFill>
                  <a:srgbClr val="203864"/>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203864"/>
                  </a:solidFill>
                  <a:effectLst/>
                  <a:latin typeface="Calibri" panose="020F0502020204030204" pitchFamily="34" charset="0"/>
                </a:rPr>
                <a:t>30CM RULER: 50p</a:t>
              </a:r>
              <a:endParaRPr kumimoji="0" lang="en-GB" altLang="en-US" sz="2000" b="0" i="0" u="none" strike="noStrike" cap="none" normalizeH="0" baseline="0" dirty="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7030A0"/>
                  </a:solidFill>
                  <a:effectLst/>
                  <a:latin typeface="Calibri" panose="020F0502020204030204" pitchFamily="34" charset="0"/>
                </a:rPr>
                <a:t>PURPLE PEN: 80p</a:t>
              </a:r>
              <a:endParaRPr kumimoji="0" lang="en-GB" altLang="en-US" sz="2000" b="0" i="0" u="none" strike="noStrike" cap="none" normalizeH="0" baseline="0" dirty="0">
                <a:ln>
                  <a:noFill/>
                </a:ln>
                <a:solidFill>
                  <a:srgbClr val="009900"/>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009900"/>
                  </a:solidFill>
                  <a:effectLst/>
                  <a:latin typeface="Calibri" panose="020F0502020204030204" pitchFamily="34" charset="0"/>
                </a:rPr>
                <a:t>ERASER: 30p</a:t>
              </a:r>
              <a:endParaRPr kumimoji="0" lang="en-GB" altLang="en-US" sz="2000" b="0" i="0" u="none" strike="noStrike" cap="none" normalizeH="0" baseline="0" dirty="0">
                <a:ln>
                  <a:noFill/>
                </a:ln>
                <a:solidFill>
                  <a:srgbClr val="767171"/>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767171"/>
                  </a:solidFill>
                  <a:effectLst/>
                  <a:latin typeface="Calibri" panose="020F0502020204030204" pitchFamily="34" charset="0"/>
                </a:rPr>
                <a:t>BASIC SHARPENER: 30p</a:t>
              </a:r>
              <a:endParaRPr kumimoji="0" lang="en-GB" altLang="en-US" sz="2000" b="0" i="0" u="none" strike="noStrike" cap="none" normalizeH="0" baseline="0" dirty="0">
                <a:ln>
                  <a:noFill/>
                </a:ln>
                <a:solidFill>
                  <a:srgbClr val="BF9000"/>
                </a:solidFill>
                <a:effectLst/>
                <a:latin typeface="Calibri" panose="020F0502020204030204" pitchFamily="34" charset="0"/>
              </a:endParaRPr>
            </a:p>
            <a:p>
              <a:pPr marL="0" marR="0" lvl="0" indent="0" algn="ctr" defTabSz="914400" rtl="0" eaLnBrk="0" fontAlgn="base" latinLnBrk="0" hangingPunct="0">
                <a:spcBef>
                  <a:spcPts val="1000"/>
                </a:spcBef>
                <a:spcAft>
                  <a:spcPct val="0"/>
                </a:spcAft>
                <a:buClrTx/>
                <a:buSzTx/>
                <a:buFontTx/>
                <a:buNone/>
                <a:tabLst/>
              </a:pPr>
              <a:r>
                <a:rPr kumimoji="0" lang="en-GB" altLang="en-US" sz="2000" b="1" i="0" u="none" strike="noStrike" cap="none" normalizeH="0" baseline="0" dirty="0">
                  <a:ln>
                    <a:noFill/>
                  </a:ln>
                  <a:solidFill>
                    <a:srgbClr val="BF9000"/>
                  </a:solidFill>
                  <a:effectLst/>
                  <a:latin typeface="Calibri" panose="020F0502020204030204" pitchFamily="34" charset="0"/>
                </a:rPr>
                <a:t>SHARPENER WITH CONTAINER FOR SHARPENINGS: 70p</a:t>
              </a:r>
              <a:endParaRPr kumimoji="0" lang="en-GB" altLang="en-US" sz="2000" b="1" i="0" u="none" strike="noStrike" cap="none" normalizeH="0" baseline="0" dirty="0">
                <a:ln>
                  <a:noFill/>
                </a:ln>
                <a:solidFill>
                  <a:srgbClr val="002060"/>
                </a:solidFill>
                <a:effectLst/>
                <a:latin typeface="Calibri" panose="020F050202020403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en-GB" altLang="en-US" sz="2000" b="1" i="0" u="none" strike="noStrike" cap="none" normalizeH="0" baseline="0" dirty="0">
                <a:ln>
                  <a:noFill/>
                </a:ln>
                <a:solidFill>
                  <a:srgbClr val="002060"/>
                </a:solidFill>
                <a:effectLst/>
                <a:latin typeface="Calibri" panose="020F050202020403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2000" b="1" i="0" u="none" strike="noStrike" cap="none" normalizeH="0" baseline="0" dirty="0">
                  <a:ln>
                    <a:noFill/>
                  </a:ln>
                  <a:solidFill>
                    <a:srgbClr val="002060"/>
                  </a:solidFill>
                  <a:effectLst/>
                  <a:latin typeface="Calibri" panose="020F0502020204030204" pitchFamily="34" charset="0"/>
                </a:rPr>
                <a:t>GLUE STICK (Pritt): £1.50</a:t>
              </a:r>
              <a:endParaRPr kumimoji="0" lang="en-GB" altLang="en-US" sz="2000" b="0" i="0" u="none" strike="noStrike" cap="none" normalizeH="0" baseline="0" dirty="0">
                <a:ln>
                  <a:noFill/>
                </a:ln>
                <a:solidFill>
                  <a:srgbClr val="002060"/>
                </a:solidFill>
                <a:effectLst/>
                <a:latin typeface="Calibri" panose="020F0502020204030204" pitchFamily="34" charset="0"/>
              </a:endParaRPr>
            </a:p>
            <a:p>
              <a:pPr marL="0" marR="0" lvl="0" indent="0" algn="ctr" defTabSz="914400" rtl="0" eaLnBrk="0" fontAlgn="base" latinLnBrk="0" hangingPunct="0">
                <a:lnSpc>
                  <a:spcPct val="150000"/>
                </a:lnSpc>
                <a:spcBef>
                  <a:spcPts val="1000"/>
                </a:spcBef>
                <a:spcAft>
                  <a:spcPct val="0"/>
                </a:spcAft>
                <a:buClrTx/>
                <a:buSzTx/>
                <a:buFontTx/>
                <a:buNone/>
                <a:tabLst/>
              </a:pPr>
              <a:r>
                <a:rPr kumimoji="0" lang="en-GB" altLang="en-US" sz="2000" b="1" i="0" u="none" strike="noStrike" cap="none" normalizeH="0" baseline="0" dirty="0">
                  <a:ln>
                    <a:noFill/>
                  </a:ln>
                  <a:solidFill>
                    <a:srgbClr val="00B0F0"/>
                  </a:solidFill>
                  <a:effectLst/>
                  <a:latin typeface="Calibri" panose="020F0502020204030204" pitchFamily="34" charset="0"/>
                </a:rPr>
                <a:t>DRY WIPE MARKER: 70p</a:t>
              </a:r>
            </a:p>
            <a:p>
              <a:pPr marL="0" marR="0" lvl="0" indent="0" algn="ctr" defTabSz="914400" rtl="0" eaLnBrk="0" fontAlgn="base" latinLnBrk="0" hangingPunct="0">
                <a:lnSpc>
                  <a:spcPct val="150000"/>
                </a:lnSpc>
                <a:spcBef>
                  <a:spcPts val="1000"/>
                </a:spcBef>
                <a:spcAft>
                  <a:spcPct val="0"/>
                </a:spcAft>
                <a:buClrTx/>
                <a:buSzTx/>
                <a:buFontTx/>
                <a:buNone/>
                <a:tabLst/>
              </a:pPr>
              <a:r>
                <a:rPr lang="en-GB" altLang="en-US" sz="2000" b="1" dirty="0">
                  <a:solidFill>
                    <a:srgbClr val="00B0F0"/>
                  </a:solidFill>
                  <a:latin typeface="Calibri" panose="020F0502020204030204" pitchFamily="34" charset="0"/>
                </a:rPr>
                <a:t>Highlighter pens £1</a:t>
              </a:r>
              <a:endParaRPr kumimoji="0" lang="en-GB" altLang="en-US" sz="2000" b="1" i="0" u="none" strike="noStrike" cap="none" normalizeH="0" baseline="0" dirty="0">
                <a:ln>
                  <a:noFill/>
                </a:ln>
                <a:solidFill>
                  <a:srgbClr val="000000"/>
                </a:solidFill>
                <a:effectLst/>
                <a:latin typeface="Gabriola" panose="04040605051002020D02" pitchFamily="8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1" i="1" u="none" strike="noStrike" cap="none" normalizeH="0" baseline="0" dirty="0">
                <a:ln>
                  <a:noFill/>
                </a:ln>
                <a:solidFill>
                  <a:srgbClr val="444D26"/>
                </a:solidFill>
                <a:effectLst/>
                <a:latin typeface="Cambria" panose="0204050305040603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1"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6150" name="Picture 6" descr="A4 SIZE &amp;#39;COME IN&amp;#39; OPEN &amp;amp; CLOSED SIGN, SHOP WINDOW DOOR - red color | eBay">
            <a:extLst>
              <a:ext uri="{FF2B5EF4-FFF2-40B4-BE49-F238E27FC236}">
                <a16:creationId xmlns:a16="http://schemas.microsoft.com/office/drawing/2014/main" id="{5890C5CE-8880-4330-BF1B-F430B814F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09" y="188640"/>
            <a:ext cx="3672411" cy="25995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1AEACC-8E38-47D8-B3B6-2F7122C6CC65}"/>
              </a:ext>
            </a:extLst>
          </p:cNvPr>
          <p:cNvSpPr txBox="1"/>
          <p:nvPr/>
        </p:nvSpPr>
        <p:spPr>
          <a:xfrm>
            <a:off x="323525" y="3717032"/>
            <a:ext cx="3312371" cy="1200329"/>
          </a:xfrm>
          <a:prstGeom prst="rect">
            <a:avLst/>
          </a:prstGeom>
          <a:noFill/>
        </p:spPr>
        <p:txBody>
          <a:bodyPr wrap="square" rtlCol="0">
            <a:spAutoFit/>
          </a:bodyPr>
          <a:lstStyle/>
          <a:p>
            <a:r>
              <a:rPr lang="en-GB" sz="2400" dirty="0"/>
              <a:t>Stationery Shop is open every morning </a:t>
            </a:r>
          </a:p>
          <a:p>
            <a:r>
              <a:rPr lang="en-GB" sz="2400" dirty="0"/>
              <a:t>Key Stage 1 Hall Door</a:t>
            </a:r>
          </a:p>
        </p:txBody>
      </p:sp>
    </p:spTree>
    <p:extLst>
      <p:ext uri="{BB962C8B-B14F-4D97-AF65-F5344CB8AC3E}">
        <p14:creationId xmlns:p14="http://schemas.microsoft.com/office/powerpoint/2010/main" val="342280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dirty="0">
                <a:solidFill>
                  <a:schemeClr val="bg1"/>
                </a:solidFill>
              </a:rPr>
              <a:t>End of day procedures</a:t>
            </a:r>
            <a:endParaRPr lang="en-GB" dirty="0">
              <a:solidFill>
                <a:schemeClr val="bg1"/>
              </a:solidFill>
            </a:endParaRPr>
          </a:p>
        </p:txBody>
      </p:sp>
      <p:sp>
        <p:nvSpPr>
          <p:cNvPr id="3" name="Content Placeholder 2"/>
          <p:cNvSpPr>
            <a:spLocks noGrp="1"/>
          </p:cNvSpPr>
          <p:nvPr>
            <p:ph idx="1"/>
          </p:nvPr>
        </p:nvSpPr>
        <p:spPr>
          <a:xfrm>
            <a:off x="143508" y="1340768"/>
            <a:ext cx="8856984" cy="4525963"/>
          </a:xfrm>
        </p:spPr>
        <p:txBody>
          <a:bodyPr>
            <a:normAutofit/>
          </a:bodyPr>
          <a:lstStyle/>
          <a:p>
            <a:r>
              <a:rPr lang="en-US" u="sng" dirty="0"/>
              <a:t>Passwords </a:t>
            </a:r>
            <a:r>
              <a:rPr lang="en-US" dirty="0"/>
              <a:t>to be confirmed with new class teacher – important for other people collecting your child.</a:t>
            </a:r>
            <a:endParaRPr lang="en-US" sz="1200" dirty="0"/>
          </a:p>
          <a:p>
            <a:pPr marL="0" indent="0">
              <a:buNone/>
            </a:pPr>
            <a:endParaRPr lang="en-US" dirty="0"/>
          </a:p>
          <a:p>
            <a:r>
              <a:rPr lang="en-US" dirty="0"/>
              <a:t>Contact details regularly updated</a:t>
            </a:r>
            <a:r>
              <a:rPr lang="en-GB" dirty="0"/>
              <a:t> via the school office </a:t>
            </a:r>
          </a:p>
          <a:p>
            <a:endParaRPr lang="en-US" dirty="0"/>
          </a:p>
          <a:p>
            <a:r>
              <a:rPr lang="en-US" dirty="0"/>
              <a:t>Children will only be released to those over the age of 16 (Years Reception – Year 4). </a:t>
            </a:r>
          </a:p>
        </p:txBody>
      </p:sp>
    </p:spTree>
    <p:extLst>
      <p:ext uri="{BB962C8B-B14F-4D97-AF65-F5344CB8AC3E}">
        <p14:creationId xmlns:p14="http://schemas.microsoft.com/office/powerpoint/2010/main" val="2862964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6D8A6A-451A-4B73-962E-8D134AB33867}"/>
              </a:ext>
            </a:extLst>
          </p:cNvPr>
          <p:cNvSpPr/>
          <p:nvPr/>
        </p:nvSpPr>
        <p:spPr>
          <a:xfrm>
            <a:off x="323528" y="260648"/>
            <a:ext cx="8136904" cy="707886"/>
          </a:xfrm>
          <a:prstGeom prst="rect">
            <a:avLst/>
          </a:prstGeom>
        </p:spPr>
        <p:txBody>
          <a:bodyPr wrap="square">
            <a:spAutoFit/>
          </a:bodyPr>
          <a:lstStyle/>
          <a:p>
            <a:r>
              <a:rPr lang="en-GB" sz="4000" b="1" dirty="0">
                <a:solidFill>
                  <a:schemeClr val="bg1"/>
                </a:solidFill>
              </a:rPr>
              <a:t>Key Information / reminders  </a:t>
            </a:r>
          </a:p>
        </p:txBody>
      </p:sp>
      <p:sp>
        <p:nvSpPr>
          <p:cNvPr id="3" name="Rectangle 2">
            <a:extLst>
              <a:ext uri="{FF2B5EF4-FFF2-40B4-BE49-F238E27FC236}">
                <a16:creationId xmlns:a16="http://schemas.microsoft.com/office/drawing/2014/main" id="{34F55D8C-5E79-4118-92B9-3F47879610B6}"/>
              </a:ext>
            </a:extLst>
          </p:cNvPr>
          <p:cNvSpPr/>
          <p:nvPr/>
        </p:nvSpPr>
        <p:spPr>
          <a:xfrm>
            <a:off x="395536" y="1505396"/>
            <a:ext cx="8496944" cy="3847207"/>
          </a:xfrm>
          <a:prstGeom prst="rect">
            <a:avLst/>
          </a:prstGeom>
        </p:spPr>
        <p:txBody>
          <a:bodyPr wrap="square">
            <a:spAutoFit/>
          </a:bodyPr>
          <a:lstStyle/>
          <a:p>
            <a:endParaRPr lang="en-GB" sz="2000" dirty="0">
              <a:solidFill>
                <a:srgbClr val="FF0000"/>
              </a:solidFill>
            </a:endParaRPr>
          </a:p>
          <a:p>
            <a:pPr marL="457200" indent="-457200">
              <a:buFont typeface="Arial" pitchFamily="34" charset="0"/>
              <a:buChar char="•"/>
            </a:pPr>
            <a:r>
              <a:rPr lang="en-GB" sz="2800" dirty="0"/>
              <a:t>Label school uniform and PE kits.</a:t>
            </a:r>
          </a:p>
          <a:p>
            <a:pPr marL="457200" indent="-457200">
              <a:buFont typeface="Arial" pitchFamily="34" charset="0"/>
              <a:buChar char="•"/>
            </a:pPr>
            <a:endParaRPr lang="en-GB" sz="2800" dirty="0"/>
          </a:p>
          <a:p>
            <a:pPr marL="457200" indent="-457200">
              <a:buFont typeface="Arial" pitchFamily="34" charset="0"/>
              <a:buChar char="•"/>
            </a:pPr>
            <a:r>
              <a:rPr lang="en-GB" sz="2800" dirty="0"/>
              <a:t>Appropriate clothing for the season (coat, sunhat etc.)</a:t>
            </a:r>
          </a:p>
          <a:p>
            <a:pPr marL="457200" indent="-457200">
              <a:buFont typeface="Arial" pitchFamily="34" charset="0"/>
              <a:buChar char="•"/>
            </a:pPr>
            <a:endParaRPr lang="en-GB" sz="2800" dirty="0"/>
          </a:p>
          <a:p>
            <a:pPr marL="457200" indent="-457200">
              <a:buFont typeface="Arial" pitchFamily="34" charset="0"/>
              <a:buChar char="•"/>
            </a:pPr>
            <a:r>
              <a:rPr lang="en-GB" sz="2800" dirty="0"/>
              <a:t>Fruit is provided at break times for KS1 Children. </a:t>
            </a:r>
          </a:p>
          <a:p>
            <a:endParaRPr lang="en-GB" sz="2800" dirty="0"/>
          </a:p>
          <a:p>
            <a:pPr marL="457200" indent="-457200">
              <a:buFont typeface="Arial" pitchFamily="34" charset="0"/>
              <a:buChar char="•"/>
            </a:pPr>
            <a:r>
              <a:rPr lang="en-GB" sz="2800" dirty="0"/>
              <a:t>Water bottle (reusable container / </a:t>
            </a:r>
            <a:r>
              <a:rPr lang="en-GB" sz="2800" b="1" dirty="0"/>
              <a:t>no juice</a:t>
            </a:r>
            <a:r>
              <a:rPr lang="en-GB" sz="2800" dirty="0"/>
              <a:t>).</a:t>
            </a:r>
          </a:p>
          <a:p>
            <a:endParaRPr lang="en-GB" sz="2800" dirty="0"/>
          </a:p>
        </p:txBody>
      </p:sp>
    </p:spTree>
    <p:extLst>
      <p:ext uri="{BB962C8B-B14F-4D97-AF65-F5344CB8AC3E}">
        <p14:creationId xmlns:p14="http://schemas.microsoft.com/office/powerpoint/2010/main" val="2530313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u="sng" dirty="0">
                <a:solidFill>
                  <a:schemeClr val="bg1"/>
                </a:solidFill>
                <a:latin typeface="Calibri" panose="020F0502020204030204" pitchFamily="34" charset="0"/>
                <a:cs typeface="Calibri" panose="020F0502020204030204" pitchFamily="34" charset="0"/>
              </a:rPr>
              <a:t>Working Together</a:t>
            </a:r>
          </a:p>
        </p:txBody>
      </p:sp>
      <p:sp>
        <p:nvSpPr>
          <p:cNvPr id="3" name="Content Placeholder 2"/>
          <p:cNvSpPr>
            <a:spLocks noGrp="1"/>
          </p:cNvSpPr>
          <p:nvPr>
            <p:ph idx="1"/>
          </p:nvPr>
        </p:nvSpPr>
        <p:spPr>
          <a:xfrm>
            <a:off x="179512" y="1600200"/>
            <a:ext cx="8856984" cy="4925144"/>
          </a:xfrm>
        </p:spPr>
        <p:txBody>
          <a:bodyPr>
            <a:normAutofit fontScale="92500"/>
          </a:bodyPr>
          <a:lstStyle/>
          <a:p>
            <a:r>
              <a:rPr lang="en-GB" dirty="0">
                <a:latin typeface="Calibri" panose="020F0502020204030204" pitchFamily="34" charset="0"/>
                <a:cs typeface="Calibri" panose="020F0502020204030204" pitchFamily="34" charset="0"/>
              </a:rPr>
              <a:t>Ensuring children are on time for school and at school every day- school is open from 8.30am (all absences must be reported to the school office via telephone or email by 9am</a:t>
            </a:r>
          </a:p>
          <a:p>
            <a:r>
              <a:rPr lang="en-GB" dirty="0">
                <a:latin typeface="Calibri" panose="020F0502020204030204" pitchFamily="34" charset="0"/>
                <a:cs typeface="Calibri" panose="020F0502020204030204" pitchFamily="34" charset="0"/>
              </a:rPr>
              <a:t>Uniform</a:t>
            </a:r>
          </a:p>
          <a:p>
            <a:r>
              <a:rPr lang="en-GB" dirty="0">
                <a:latin typeface="Calibri" panose="020F0502020204030204" pitchFamily="34" charset="0"/>
                <a:cs typeface="Calibri" panose="020F0502020204030204" pitchFamily="34" charset="0"/>
              </a:rPr>
              <a:t>Reading daily</a:t>
            </a:r>
          </a:p>
          <a:p>
            <a:r>
              <a:rPr lang="en-GB" dirty="0">
                <a:latin typeface="Calibri" panose="020F0502020204030204" pitchFamily="34" charset="0"/>
                <a:cs typeface="Calibri" panose="020F0502020204030204" pitchFamily="34" charset="0"/>
              </a:rPr>
              <a:t>Providing PE kit (Year 1 Tuesday / Year 2 Wednesday)</a:t>
            </a:r>
          </a:p>
          <a:p>
            <a:r>
              <a:rPr lang="en-GB" dirty="0">
                <a:latin typeface="Calibri" panose="020F0502020204030204" pitchFamily="34" charset="0"/>
                <a:cs typeface="Calibri" panose="020F0502020204030204" pitchFamily="34" charset="0"/>
              </a:rPr>
              <a:t>Homework support – not over supporting</a:t>
            </a:r>
          </a:p>
          <a:p>
            <a:r>
              <a:rPr lang="en-GB" dirty="0">
                <a:latin typeface="Calibri" panose="020F0502020204030204" pitchFamily="34" charset="0"/>
                <a:cs typeface="Calibri" panose="020F0502020204030204" pitchFamily="34" charset="0"/>
              </a:rPr>
              <a:t>Support in school – volunteers</a:t>
            </a:r>
          </a:p>
        </p:txBody>
      </p:sp>
    </p:spTree>
    <p:extLst>
      <p:ext uri="{BB962C8B-B14F-4D97-AF65-F5344CB8AC3E}">
        <p14:creationId xmlns:p14="http://schemas.microsoft.com/office/powerpoint/2010/main" val="3277613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CC8B22-57C6-4275-86DE-CB34B8173F3A}"/>
              </a:ext>
            </a:extLst>
          </p:cNvPr>
          <p:cNvSpPr txBox="1"/>
          <p:nvPr/>
        </p:nvSpPr>
        <p:spPr>
          <a:xfrm>
            <a:off x="1907704" y="140888"/>
            <a:ext cx="5904656" cy="646331"/>
          </a:xfrm>
          <a:prstGeom prst="rect">
            <a:avLst/>
          </a:prstGeom>
          <a:noFill/>
        </p:spPr>
        <p:txBody>
          <a:bodyPr wrap="square" rtlCol="0">
            <a:spAutoFit/>
          </a:bodyPr>
          <a:lstStyle/>
          <a:p>
            <a:r>
              <a:rPr lang="en-GB" sz="3600" b="1" dirty="0">
                <a:solidFill>
                  <a:schemeClr val="bg1"/>
                </a:solidFill>
              </a:rPr>
              <a:t>Communication with school</a:t>
            </a:r>
          </a:p>
        </p:txBody>
      </p:sp>
      <p:sp>
        <p:nvSpPr>
          <p:cNvPr id="3" name="Rectangle 2">
            <a:extLst>
              <a:ext uri="{FF2B5EF4-FFF2-40B4-BE49-F238E27FC236}">
                <a16:creationId xmlns:a16="http://schemas.microsoft.com/office/drawing/2014/main" id="{F8D82FF0-17D6-4785-BB63-F8B40355B238}"/>
              </a:ext>
            </a:extLst>
          </p:cNvPr>
          <p:cNvSpPr/>
          <p:nvPr/>
        </p:nvSpPr>
        <p:spPr>
          <a:xfrm>
            <a:off x="2591780" y="1017743"/>
            <a:ext cx="3600400" cy="720080"/>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Class teacher</a:t>
            </a:r>
          </a:p>
        </p:txBody>
      </p:sp>
      <p:sp>
        <p:nvSpPr>
          <p:cNvPr id="4" name="Rectangle 3">
            <a:extLst>
              <a:ext uri="{FF2B5EF4-FFF2-40B4-BE49-F238E27FC236}">
                <a16:creationId xmlns:a16="http://schemas.microsoft.com/office/drawing/2014/main" id="{61B704E1-2F38-435F-A3BC-23B735CED22D}"/>
              </a:ext>
            </a:extLst>
          </p:cNvPr>
          <p:cNvSpPr/>
          <p:nvPr/>
        </p:nvSpPr>
        <p:spPr>
          <a:xfrm>
            <a:off x="190250" y="2140350"/>
            <a:ext cx="1740825" cy="1428902"/>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EYFS</a:t>
            </a:r>
            <a:r>
              <a:rPr lang="en-GB" sz="2200" dirty="0"/>
              <a:t> Leader</a:t>
            </a:r>
          </a:p>
          <a:p>
            <a:pPr algn="ctr"/>
            <a:r>
              <a:rPr lang="en-GB" sz="2200" dirty="0"/>
              <a:t>Mrs Pugsley</a:t>
            </a:r>
          </a:p>
        </p:txBody>
      </p:sp>
      <p:sp>
        <p:nvSpPr>
          <p:cNvPr id="5" name="Rectangle 4">
            <a:extLst>
              <a:ext uri="{FF2B5EF4-FFF2-40B4-BE49-F238E27FC236}">
                <a16:creationId xmlns:a16="http://schemas.microsoft.com/office/drawing/2014/main" id="{DC607083-AD9F-4B72-8311-3277A0B94090}"/>
              </a:ext>
            </a:extLst>
          </p:cNvPr>
          <p:cNvSpPr/>
          <p:nvPr/>
        </p:nvSpPr>
        <p:spPr>
          <a:xfrm>
            <a:off x="2051721" y="2140350"/>
            <a:ext cx="1584176" cy="1428902"/>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Years 1-2  Leader</a:t>
            </a:r>
          </a:p>
          <a:p>
            <a:pPr algn="ctr"/>
            <a:r>
              <a:rPr lang="en-GB" sz="2200" dirty="0"/>
              <a:t>Mrs Fallon </a:t>
            </a:r>
          </a:p>
        </p:txBody>
      </p:sp>
      <p:sp>
        <p:nvSpPr>
          <p:cNvPr id="7" name="Rectangle 6">
            <a:extLst>
              <a:ext uri="{FF2B5EF4-FFF2-40B4-BE49-F238E27FC236}">
                <a16:creationId xmlns:a16="http://schemas.microsoft.com/office/drawing/2014/main" id="{AA2918FD-EE60-4737-BB79-D3E609E975F1}"/>
              </a:ext>
            </a:extLst>
          </p:cNvPr>
          <p:cNvSpPr/>
          <p:nvPr/>
        </p:nvSpPr>
        <p:spPr>
          <a:xfrm>
            <a:off x="3756543" y="2140350"/>
            <a:ext cx="1584176" cy="1427990"/>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Year 3-4 </a:t>
            </a:r>
          </a:p>
          <a:p>
            <a:pPr algn="ctr"/>
            <a:r>
              <a:rPr lang="en-GB" sz="2200" b="1" dirty="0"/>
              <a:t>Leader </a:t>
            </a:r>
          </a:p>
          <a:p>
            <a:pPr algn="ctr"/>
            <a:r>
              <a:rPr lang="en-GB" sz="2200" dirty="0"/>
              <a:t>Mrs Davies</a:t>
            </a:r>
          </a:p>
        </p:txBody>
      </p:sp>
      <p:sp>
        <p:nvSpPr>
          <p:cNvPr id="8" name="Rectangle 7">
            <a:extLst>
              <a:ext uri="{FF2B5EF4-FFF2-40B4-BE49-F238E27FC236}">
                <a16:creationId xmlns:a16="http://schemas.microsoft.com/office/drawing/2014/main" id="{A8B29322-CAE2-4CDA-A66F-DCF524D5387E}"/>
              </a:ext>
            </a:extLst>
          </p:cNvPr>
          <p:cNvSpPr/>
          <p:nvPr/>
        </p:nvSpPr>
        <p:spPr>
          <a:xfrm>
            <a:off x="94871" y="3789848"/>
            <a:ext cx="4248472" cy="1222395"/>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Assistant Headteacher</a:t>
            </a:r>
          </a:p>
          <a:p>
            <a:pPr algn="ctr"/>
            <a:r>
              <a:rPr lang="en-GB" sz="2400" dirty="0"/>
              <a:t>Mrs Ford (</a:t>
            </a:r>
            <a:r>
              <a:rPr lang="en-GB" sz="2400" dirty="0" err="1"/>
              <a:t>SENCo</a:t>
            </a:r>
            <a:r>
              <a:rPr lang="en-GB" sz="2400" dirty="0"/>
              <a:t>/Inclusion / Safeguarding) </a:t>
            </a:r>
          </a:p>
        </p:txBody>
      </p:sp>
      <p:sp>
        <p:nvSpPr>
          <p:cNvPr id="9" name="Rectangle 8">
            <a:extLst>
              <a:ext uri="{FF2B5EF4-FFF2-40B4-BE49-F238E27FC236}">
                <a16:creationId xmlns:a16="http://schemas.microsoft.com/office/drawing/2014/main" id="{B6AF53F4-CDBE-48FA-B60C-4DDD08ACF8E5}"/>
              </a:ext>
            </a:extLst>
          </p:cNvPr>
          <p:cNvSpPr/>
          <p:nvPr/>
        </p:nvSpPr>
        <p:spPr>
          <a:xfrm>
            <a:off x="4676338" y="3791673"/>
            <a:ext cx="4248472" cy="1220569"/>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Deputy Headteacher</a:t>
            </a:r>
          </a:p>
          <a:p>
            <a:pPr algn="ctr"/>
            <a:r>
              <a:rPr lang="en-GB" sz="2400" dirty="0"/>
              <a:t>Mrs O’Kane (Curriculum and Assessment / Behaviour) </a:t>
            </a:r>
          </a:p>
        </p:txBody>
      </p:sp>
      <p:sp>
        <p:nvSpPr>
          <p:cNvPr id="10" name="Rectangle 9">
            <a:extLst>
              <a:ext uri="{FF2B5EF4-FFF2-40B4-BE49-F238E27FC236}">
                <a16:creationId xmlns:a16="http://schemas.microsoft.com/office/drawing/2014/main" id="{1FD16225-40D3-47CB-9D96-93EFBD0417A1}"/>
              </a:ext>
            </a:extLst>
          </p:cNvPr>
          <p:cNvSpPr/>
          <p:nvPr/>
        </p:nvSpPr>
        <p:spPr>
          <a:xfrm>
            <a:off x="1766548" y="5453434"/>
            <a:ext cx="5400600" cy="1275849"/>
          </a:xfrm>
          <a:prstGeom prst="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0" scaled="1"/>
            <a:tileRect/>
          </a:gra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Mrs Lovegrove</a:t>
            </a:r>
          </a:p>
          <a:p>
            <a:pPr algn="ctr"/>
            <a:r>
              <a:rPr lang="en-GB" sz="3200" b="1" dirty="0">
                <a:solidFill>
                  <a:schemeClr val="bg1"/>
                </a:solidFill>
              </a:rPr>
              <a:t>Headteacher</a:t>
            </a:r>
          </a:p>
        </p:txBody>
      </p:sp>
      <p:sp>
        <p:nvSpPr>
          <p:cNvPr id="11" name="Rectangle 10">
            <a:extLst>
              <a:ext uri="{FF2B5EF4-FFF2-40B4-BE49-F238E27FC236}">
                <a16:creationId xmlns:a16="http://schemas.microsoft.com/office/drawing/2014/main" id="{DD7AF787-B353-45EE-A86B-AA60941EE83E}"/>
              </a:ext>
            </a:extLst>
          </p:cNvPr>
          <p:cNvSpPr/>
          <p:nvPr/>
        </p:nvSpPr>
        <p:spPr>
          <a:xfrm>
            <a:off x="5461365" y="2140388"/>
            <a:ext cx="1705783" cy="1427990"/>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Years 5-6</a:t>
            </a:r>
          </a:p>
          <a:p>
            <a:pPr algn="ctr"/>
            <a:r>
              <a:rPr lang="en-GB" sz="2200" b="1" dirty="0"/>
              <a:t>Leader</a:t>
            </a:r>
          </a:p>
          <a:p>
            <a:pPr algn="ctr"/>
            <a:r>
              <a:rPr lang="en-GB" sz="2200" b="1" dirty="0"/>
              <a:t>Miss Whelan </a:t>
            </a:r>
          </a:p>
        </p:txBody>
      </p:sp>
      <p:sp>
        <p:nvSpPr>
          <p:cNvPr id="12" name="Rectangle 11">
            <a:extLst>
              <a:ext uri="{FF2B5EF4-FFF2-40B4-BE49-F238E27FC236}">
                <a16:creationId xmlns:a16="http://schemas.microsoft.com/office/drawing/2014/main" id="{36BA184D-4155-4A4C-97E6-978203D9B93E}"/>
              </a:ext>
            </a:extLst>
          </p:cNvPr>
          <p:cNvSpPr/>
          <p:nvPr/>
        </p:nvSpPr>
        <p:spPr>
          <a:xfrm>
            <a:off x="7287794" y="2140350"/>
            <a:ext cx="1705783" cy="1427990"/>
          </a:xfrm>
          <a:prstGeom prst="rect">
            <a:avLst/>
          </a:prstGeom>
          <a:solidFill>
            <a:srgbClr val="008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err="1"/>
              <a:t>RWInc</a:t>
            </a:r>
            <a:r>
              <a:rPr lang="en-GB" sz="2200" b="1" dirty="0"/>
              <a:t> </a:t>
            </a:r>
          </a:p>
          <a:p>
            <a:pPr algn="ctr"/>
            <a:r>
              <a:rPr lang="en-GB" sz="2200" b="1" dirty="0"/>
              <a:t>Coordinator </a:t>
            </a:r>
          </a:p>
          <a:p>
            <a:pPr algn="ctr"/>
            <a:r>
              <a:rPr lang="en-GB" sz="2200" b="1" dirty="0"/>
              <a:t>Mrs </a:t>
            </a:r>
            <a:r>
              <a:rPr lang="en-GB" sz="2200" b="1" dirty="0" err="1"/>
              <a:t>Barugh</a:t>
            </a:r>
            <a:endParaRPr lang="en-GB" sz="2200" b="1" dirty="0"/>
          </a:p>
        </p:txBody>
      </p:sp>
    </p:spTree>
    <p:extLst>
      <p:ext uri="{BB962C8B-B14F-4D97-AF65-F5344CB8AC3E}">
        <p14:creationId xmlns:p14="http://schemas.microsoft.com/office/powerpoint/2010/main" val="3496873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E5B13F-8E7A-4F45-953F-4CEB14DAE705}"/>
              </a:ext>
            </a:extLst>
          </p:cNvPr>
          <p:cNvPicPr>
            <a:picLocks noChangeAspect="1"/>
          </p:cNvPicPr>
          <p:nvPr/>
        </p:nvPicPr>
        <p:blipFill>
          <a:blip r:embed="rId3"/>
          <a:stretch>
            <a:fillRect/>
          </a:stretch>
        </p:blipFill>
        <p:spPr>
          <a:xfrm>
            <a:off x="161764" y="234518"/>
            <a:ext cx="8820472" cy="5642754"/>
          </a:xfrm>
          <a:prstGeom prst="rect">
            <a:avLst/>
          </a:prstGeom>
        </p:spPr>
      </p:pic>
      <p:sp>
        <p:nvSpPr>
          <p:cNvPr id="3" name="TextBox 2">
            <a:extLst>
              <a:ext uri="{FF2B5EF4-FFF2-40B4-BE49-F238E27FC236}">
                <a16:creationId xmlns:a16="http://schemas.microsoft.com/office/drawing/2014/main" id="{B44CBE7F-76AF-451B-BEBA-BFA98283F0C1}"/>
              </a:ext>
            </a:extLst>
          </p:cNvPr>
          <p:cNvSpPr txBox="1"/>
          <p:nvPr/>
        </p:nvSpPr>
        <p:spPr>
          <a:xfrm>
            <a:off x="1115616" y="6165304"/>
            <a:ext cx="6696744" cy="369332"/>
          </a:xfrm>
          <a:prstGeom prst="rect">
            <a:avLst/>
          </a:prstGeom>
          <a:noFill/>
        </p:spPr>
        <p:txBody>
          <a:bodyPr wrap="square" rtlCol="0">
            <a:spAutoFit/>
          </a:bodyPr>
          <a:lstStyle/>
          <a:p>
            <a:r>
              <a:rPr lang="en-GB" b="1" dirty="0"/>
              <a:t>Please see our full Positive Behaviour Policy – on the school website</a:t>
            </a:r>
          </a:p>
        </p:txBody>
      </p:sp>
    </p:spTree>
    <p:extLst>
      <p:ext uri="{BB962C8B-B14F-4D97-AF65-F5344CB8AC3E}">
        <p14:creationId xmlns:p14="http://schemas.microsoft.com/office/powerpoint/2010/main" val="392866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20F1AF9-DBBB-4D66-B591-11FA868BF829}"/>
              </a:ext>
            </a:extLst>
          </p:cNvPr>
          <p:cNvSpPr>
            <a:spLocks noGrp="1" noChangeArrowheads="1"/>
          </p:cNvSpPr>
          <p:nvPr>
            <p:ph type="ctrTitle"/>
          </p:nvPr>
        </p:nvSpPr>
        <p:spPr>
          <a:xfrm>
            <a:off x="827088" y="363538"/>
            <a:ext cx="7772400" cy="3929062"/>
          </a:xfrm>
        </p:spPr>
        <p:txBody>
          <a:bodyPr/>
          <a:lstStyle/>
          <a:p>
            <a:pPr algn="ctr" eaLnBrk="1" hangingPunct="1"/>
            <a:r>
              <a:rPr lang="en-GB" altLang="en-US" sz="4800">
                <a:solidFill>
                  <a:schemeClr val="tx1"/>
                </a:solidFill>
              </a:rPr>
              <a:t>Raise Your Child’s Attendance,</a:t>
            </a:r>
            <a:br>
              <a:rPr lang="en-GB" altLang="en-US" sz="4800">
                <a:solidFill>
                  <a:schemeClr val="tx1"/>
                </a:solidFill>
              </a:rPr>
            </a:br>
            <a:r>
              <a:rPr lang="en-GB" altLang="en-US" sz="4800">
                <a:solidFill>
                  <a:schemeClr val="tx1"/>
                </a:solidFill>
              </a:rPr>
              <a:t>-Raise their Chances!</a:t>
            </a:r>
            <a:br>
              <a:rPr lang="en-GB" altLang="en-US" sz="4800"/>
            </a:br>
            <a:r>
              <a:rPr lang="en-GB" altLang="en-US" sz="4400"/>
              <a:t>High attendance encourages the widest possible opportunities for YOUR child.</a:t>
            </a:r>
          </a:p>
        </p:txBody>
      </p:sp>
      <p:sp>
        <p:nvSpPr>
          <p:cNvPr id="2051" name="Rectangle 3">
            <a:extLst>
              <a:ext uri="{FF2B5EF4-FFF2-40B4-BE49-F238E27FC236}">
                <a16:creationId xmlns:a16="http://schemas.microsoft.com/office/drawing/2014/main" id="{A77BE874-7272-4EEC-851A-0125AB7B5EBE}"/>
              </a:ext>
            </a:extLst>
          </p:cNvPr>
          <p:cNvSpPr>
            <a:spLocks noGrp="1" noChangeArrowheads="1"/>
          </p:cNvSpPr>
          <p:nvPr>
            <p:ph type="subTitle" idx="1"/>
          </p:nvPr>
        </p:nvSpPr>
        <p:spPr>
          <a:xfrm>
            <a:off x="1547813" y="3314700"/>
            <a:ext cx="6400800" cy="3427413"/>
          </a:xfrm>
        </p:spPr>
        <p:txBody>
          <a:bodyPr rtlCol="0">
            <a:normAutofit fontScale="85000" lnSpcReduction="10000"/>
          </a:bodyPr>
          <a:lstStyle/>
          <a:p>
            <a:pPr eaLnBrk="1" fontAlgn="auto" hangingPunct="1">
              <a:spcAft>
                <a:spcPts val="0"/>
              </a:spcAft>
              <a:buFont typeface="Wingdings 3" charset="2"/>
              <a:buNone/>
              <a:defRPr/>
            </a:pPr>
            <a:endParaRPr lang="en-GB" sz="2800" dirty="0"/>
          </a:p>
          <a:p>
            <a:pPr eaLnBrk="1" fontAlgn="auto" hangingPunct="1">
              <a:spcAft>
                <a:spcPts val="0"/>
              </a:spcAft>
              <a:buFont typeface="Wingdings 3" charset="2"/>
              <a:buNone/>
              <a:defRPr/>
            </a:pPr>
            <a:endParaRPr lang="en-GB" sz="2800" dirty="0"/>
          </a:p>
          <a:p>
            <a:pPr algn="ctr" eaLnBrk="1" fontAlgn="auto" hangingPunct="1">
              <a:spcAft>
                <a:spcPts val="0"/>
              </a:spcAft>
              <a:buFont typeface="Wingdings 3" charset="2"/>
              <a:buNone/>
              <a:defRPr/>
            </a:pPr>
            <a:r>
              <a:rPr lang="en-GB" sz="5600" dirty="0"/>
              <a:t>What does</a:t>
            </a:r>
          </a:p>
          <a:p>
            <a:pPr algn="ctr" eaLnBrk="1" fontAlgn="auto" hangingPunct="1">
              <a:spcAft>
                <a:spcPts val="0"/>
              </a:spcAft>
              <a:buFont typeface="Wingdings 3" charset="2"/>
              <a:buNone/>
              <a:defRPr/>
            </a:pPr>
            <a:r>
              <a:rPr lang="en-GB" sz="5600" dirty="0"/>
              <a:t> </a:t>
            </a:r>
            <a:r>
              <a:rPr lang="en-GB" sz="5600" b="1" dirty="0">
                <a:solidFill>
                  <a:srgbClr val="00FF00"/>
                </a:solidFill>
              </a:rPr>
              <a:t>“</a:t>
            </a:r>
            <a:r>
              <a:rPr lang="en-GB" sz="5600" b="1" i="1" dirty="0">
                <a:solidFill>
                  <a:srgbClr val="00FF00"/>
                </a:solidFill>
              </a:rPr>
              <a:t>Good attendance</a:t>
            </a:r>
            <a:r>
              <a:rPr lang="en-GB" sz="5600" b="1" dirty="0">
                <a:solidFill>
                  <a:srgbClr val="00FF00"/>
                </a:solidFill>
              </a:rPr>
              <a:t>”</a:t>
            </a:r>
            <a:r>
              <a:rPr lang="en-GB" sz="5600" dirty="0"/>
              <a:t> </a:t>
            </a:r>
          </a:p>
          <a:p>
            <a:pPr algn="ctr" eaLnBrk="1" fontAlgn="auto" hangingPunct="1">
              <a:spcAft>
                <a:spcPts val="0"/>
              </a:spcAft>
              <a:buFont typeface="Wingdings 3" charset="2"/>
              <a:buNone/>
              <a:defRPr/>
            </a:pPr>
            <a:r>
              <a:rPr lang="en-GB" sz="5600" dirty="0"/>
              <a:t>mean?</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417AB64-8201-41B5-BF69-A2F9220F2466}"/>
              </a:ext>
            </a:extLst>
          </p:cNvPr>
          <p:cNvSpPr>
            <a:spLocks noGrp="1" noChangeArrowheads="1"/>
          </p:cNvSpPr>
          <p:nvPr>
            <p:ph type="title"/>
          </p:nvPr>
        </p:nvSpPr>
        <p:spPr/>
        <p:txBody>
          <a:bodyPr>
            <a:normAutofit fontScale="90000"/>
          </a:bodyPr>
          <a:lstStyle/>
          <a:p>
            <a:pPr eaLnBrk="1" hangingPunct="1">
              <a:defRPr/>
            </a:pPr>
            <a:r>
              <a:rPr lang="en-GB" altLang="en-US" sz="4800"/>
              <a:t>Why do children need to come to school?</a:t>
            </a:r>
          </a:p>
        </p:txBody>
      </p:sp>
      <p:sp>
        <p:nvSpPr>
          <p:cNvPr id="3" name="Content Placeholder 2">
            <a:extLst>
              <a:ext uri="{FF2B5EF4-FFF2-40B4-BE49-F238E27FC236}">
                <a16:creationId xmlns:a16="http://schemas.microsoft.com/office/drawing/2014/main" id="{C60B5B53-1807-42E1-9820-36BA14A742C4}"/>
              </a:ext>
            </a:extLst>
          </p:cNvPr>
          <p:cNvSpPr>
            <a:spLocks noGrp="1"/>
          </p:cNvSpPr>
          <p:nvPr>
            <p:ph idx="1"/>
          </p:nvPr>
        </p:nvSpPr>
        <p:spPr/>
        <p:txBody>
          <a:bodyPr rtlCol="0">
            <a:normAutofit fontScale="62500" lnSpcReduction="20000"/>
          </a:bodyPr>
          <a:lstStyle/>
          <a:p>
            <a:pPr eaLnBrk="1" fontAlgn="auto" hangingPunct="1">
              <a:spcAft>
                <a:spcPts val="0"/>
              </a:spcAft>
              <a:buFont typeface="Wingdings 3" charset="2"/>
              <a:buChar char=""/>
              <a:defRPr/>
            </a:pPr>
            <a:r>
              <a:rPr lang="en-GB" sz="2600" dirty="0">
                <a:solidFill>
                  <a:schemeClr val="tx1">
                    <a:lumMod val="75000"/>
                    <a:lumOff val="25000"/>
                  </a:schemeClr>
                </a:solidFill>
              </a:rPr>
              <a:t>To receive the best education possible</a:t>
            </a:r>
          </a:p>
          <a:p>
            <a:pPr eaLnBrk="1" fontAlgn="auto" hangingPunct="1">
              <a:spcAft>
                <a:spcPts val="0"/>
              </a:spcAft>
              <a:buFont typeface="Wingdings 3" charset="2"/>
              <a:buChar char=""/>
              <a:defRPr/>
            </a:pPr>
            <a:r>
              <a:rPr lang="en-GB" sz="2600" dirty="0">
                <a:solidFill>
                  <a:schemeClr val="tx1">
                    <a:lumMod val="75000"/>
                    <a:lumOff val="25000"/>
                  </a:schemeClr>
                </a:solidFill>
              </a:rPr>
              <a:t>To learn new and interesting things every day</a:t>
            </a:r>
          </a:p>
          <a:p>
            <a:pPr eaLnBrk="1" fontAlgn="auto" hangingPunct="1">
              <a:spcAft>
                <a:spcPts val="0"/>
              </a:spcAft>
              <a:buFont typeface="Wingdings 3" charset="2"/>
              <a:buChar char=""/>
              <a:defRPr/>
            </a:pPr>
            <a:r>
              <a:rPr lang="en-GB" sz="2600" dirty="0">
                <a:solidFill>
                  <a:schemeClr val="tx1">
                    <a:lumMod val="75000"/>
                    <a:lumOff val="25000"/>
                  </a:schemeClr>
                </a:solidFill>
              </a:rPr>
              <a:t>To develop their social skills</a:t>
            </a:r>
          </a:p>
          <a:p>
            <a:pPr eaLnBrk="1" fontAlgn="auto" hangingPunct="1">
              <a:spcAft>
                <a:spcPts val="0"/>
              </a:spcAft>
              <a:buFont typeface="Wingdings 3" charset="2"/>
              <a:buChar char=""/>
              <a:defRPr/>
            </a:pPr>
            <a:r>
              <a:rPr lang="en-GB" sz="2600" dirty="0">
                <a:solidFill>
                  <a:schemeClr val="tx1">
                    <a:lumMod val="75000"/>
                    <a:lumOff val="25000"/>
                  </a:schemeClr>
                </a:solidFill>
              </a:rPr>
              <a:t>To see their friends and encourage new friendships</a:t>
            </a:r>
          </a:p>
          <a:p>
            <a:pPr eaLnBrk="1" fontAlgn="auto" hangingPunct="1">
              <a:spcAft>
                <a:spcPts val="0"/>
              </a:spcAft>
              <a:buFont typeface="Wingdings 3" charset="2"/>
              <a:buChar char=""/>
              <a:defRPr/>
            </a:pPr>
            <a:r>
              <a:rPr lang="en-GB" sz="2600" dirty="0">
                <a:solidFill>
                  <a:schemeClr val="tx1">
                    <a:lumMod val="75000"/>
                    <a:lumOff val="25000"/>
                  </a:schemeClr>
                </a:solidFill>
              </a:rPr>
              <a:t>To become successful in their future career</a:t>
            </a:r>
          </a:p>
          <a:p>
            <a:pPr eaLnBrk="1" fontAlgn="auto" hangingPunct="1">
              <a:spcAft>
                <a:spcPts val="0"/>
              </a:spcAft>
              <a:buFont typeface="Wingdings 3" charset="2"/>
              <a:buChar char=""/>
              <a:defRPr/>
            </a:pPr>
            <a:r>
              <a:rPr lang="en-GB" sz="2600" dirty="0">
                <a:solidFill>
                  <a:schemeClr val="tx1">
                    <a:lumMod val="75000"/>
                    <a:lumOff val="25000"/>
                  </a:schemeClr>
                </a:solidFill>
              </a:rPr>
              <a:t>Its fun, every day is different!</a:t>
            </a:r>
          </a:p>
          <a:p>
            <a:pPr eaLnBrk="1" fontAlgn="auto" hangingPunct="1">
              <a:spcAft>
                <a:spcPts val="0"/>
              </a:spcAft>
              <a:buFont typeface="Wingdings 3" charset="2"/>
              <a:buChar char=""/>
              <a:defRPr/>
            </a:pPr>
            <a:r>
              <a:rPr lang="en-GB" sz="2600" dirty="0">
                <a:solidFill>
                  <a:schemeClr val="tx1">
                    <a:lumMod val="75000"/>
                    <a:lumOff val="25000"/>
                  </a:schemeClr>
                </a:solidFill>
              </a:rPr>
              <a:t>It’s the law</a:t>
            </a:r>
          </a:p>
          <a:p>
            <a:pPr eaLnBrk="1" fontAlgn="auto" hangingPunct="1">
              <a:spcAft>
                <a:spcPts val="0"/>
              </a:spcAft>
              <a:buFont typeface="Wingdings 3" charset="2"/>
              <a:buChar char=""/>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sz="3800" dirty="0">
                <a:solidFill>
                  <a:schemeClr val="tx1">
                    <a:lumMod val="75000"/>
                    <a:lumOff val="25000"/>
                  </a:schemeClr>
                </a:solidFill>
              </a:rPr>
              <a:t>High school attendance will lead to increased learning and greater achievements and opportunities in life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656ADF0-D1DC-4762-9D95-D0F113DE2870}"/>
              </a:ext>
            </a:extLst>
          </p:cNvPr>
          <p:cNvSpPr>
            <a:spLocks noGrp="1" noChangeArrowheads="1"/>
          </p:cNvSpPr>
          <p:nvPr>
            <p:ph type="title"/>
          </p:nvPr>
        </p:nvSpPr>
        <p:spPr>
          <a:xfrm>
            <a:off x="609600" y="609600"/>
            <a:ext cx="7994848" cy="1320800"/>
          </a:xfrm>
        </p:spPr>
        <p:txBody>
          <a:bodyPr>
            <a:normAutofit/>
          </a:bodyPr>
          <a:lstStyle/>
          <a:p>
            <a:pPr eaLnBrk="1" hangingPunct="1">
              <a:defRPr/>
            </a:pPr>
            <a:r>
              <a:rPr lang="en-GB" altLang="en-US" sz="4800" dirty="0"/>
              <a:t>What is good attendance?</a:t>
            </a:r>
          </a:p>
        </p:txBody>
      </p:sp>
      <p:sp>
        <p:nvSpPr>
          <p:cNvPr id="123907" name="Rectangle 3">
            <a:extLst>
              <a:ext uri="{FF2B5EF4-FFF2-40B4-BE49-F238E27FC236}">
                <a16:creationId xmlns:a16="http://schemas.microsoft.com/office/drawing/2014/main" id="{842E2B89-0163-4D68-990A-455462702239}"/>
              </a:ext>
            </a:extLst>
          </p:cNvPr>
          <p:cNvSpPr>
            <a:spLocks noGrp="1" noChangeArrowheads="1"/>
          </p:cNvSpPr>
          <p:nvPr>
            <p:ph idx="1"/>
          </p:nvPr>
        </p:nvSpPr>
        <p:spPr>
          <a:xfrm>
            <a:off x="467544" y="2348880"/>
            <a:ext cx="7562800" cy="2866752"/>
          </a:xfrm>
        </p:spPr>
        <p:txBody>
          <a:bodyPr rtlCol="0">
            <a:normAutofit/>
          </a:bodyPr>
          <a:lstStyle/>
          <a:p>
            <a:pPr eaLnBrk="1" fontAlgn="auto" hangingPunct="1">
              <a:spcAft>
                <a:spcPts val="0"/>
              </a:spcAft>
              <a:buFont typeface="Wingdings 3" charset="2"/>
              <a:buChar char=""/>
              <a:defRPr/>
            </a:pPr>
            <a:r>
              <a:rPr lang="en-GB" sz="2600" dirty="0">
                <a:solidFill>
                  <a:schemeClr val="tx1">
                    <a:lumMod val="75000"/>
                    <a:lumOff val="25000"/>
                  </a:schemeClr>
                </a:solidFill>
              </a:rPr>
              <a:t>22-23 attendance figure for the school 92%, compared to 93.8% nationally</a:t>
            </a:r>
          </a:p>
          <a:p>
            <a:pPr eaLnBrk="1" fontAlgn="auto" hangingPunct="1">
              <a:spcAft>
                <a:spcPts val="0"/>
              </a:spcAft>
              <a:buFont typeface="Wingdings 3" charset="2"/>
              <a:buChar char=""/>
              <a:defRPr/>
            </a:pPr>
            <a:r>
              <a:rPr lang="en-GB" sz="2600" dirty="0">
                <a:solidFill>
                  <a:schemeClr val="tx1">
                    <a:lumMod val="75000"/>
                    <a:lumOff val="25000"/>
                  </a:schemeClr>
                </a:solidFill>
              </a:rPr>
              <a:t>DFE acceptable level of attendance 96%-100%</a:t>
            </a:r>
          </a:p>
          <a:p>
            <a:pPr eaLnBrk="1" fontAlgn="auto" hangingPunct="1">
              <a:spcAft>
                <a:spcPts val="0"/>
              </a:spcAft>
              <a:buFont typeface="Wingdings 3" charset="2"/>
              <a:buChar char=""/>
              <a:defRPr/>
            </a:pPr>
            <a:r>
              <a:rPr lang="en-GB" sz="2600" dirty="0">
                <a:solidFill>
                  <a:schemeClr val="tx1">
                    <a:lumMod val="75000"/>
                    <a:lumOff val="25000"/>
                  </a:schemeClr>
                </a:solidFill>
              </a:rPr>
              <a:t>Our target figure for 23-24 is 96% for all pupils</a:t>
            </a:r>
          </a:p>
          <a:p>
            <a:pPr eaLnBrk="1" fontAlgn="auto" hangingPunct="1">
              <a:spcAft>
                <a:spcPts val="0"/>
              </a:spcAft>
              <a:buFont typeface="Wingdings 3" charset="2"/>
              <a:buChar char=""/>
              <a:defRPr/>
            </a:pPr>
            <a:r>
              <a:rPr lang="en-GB" sz="2600" dirty="0">
                <a:solidFill>
                  <a:schemeClr val="tx1">
                    <a:lumMod val="75000"/>
                    <a:lumOff val="25000"/>
                  </a:schemeClr>
                </a:solidFill>
              </a:rPr>
              <a:t>Is 90% attendance for the academic year good?</a:t>
            </a:r>
          </a:p>
          <a:p>
            <a:pPr marL="0" indent="0" eaLnBrk="1" fontAlgn="auto" hangingPunct="1">
              <a:spcAft>
                <a:spcPts val="0"/>
              </a:spcAft>
              <a:buFont typeface="Wingdings 3" charset="2"/>
              <a:buNone/>
              <a:defRPr/>
            </a:pPr>
            <a:endParaRPr lang="en-GB" dirty="0">
              <a:solidFill>
                <a:schemeClr val="tx1">
                  <a:lumMod val="75000"/>
                  <a:lumOff val="25000"/>
                </a:schemeClr>
              </a:solidFill>
            </a:endParaRPr>
          </a:p>
          <a:p>
            <a:pPr marL="0" indent="0" eaLnBrk="1" fontAlgn="auto" hangingPunct="1">
              <a:spcAft>
                <a:spcPts val="0"/>
              </a:spcAft>
              <a:buFont typeface="Wingdings 3" charset="2"/>
              <a:buNone/>
              <a:defRPr/>
            </a:pPr>
            <a:endParaRPr lang="en-GB" sz="2400" dirty="0">
              <a:solidFill>
                <a:schemeClr val="tx1">
                  <a:lumMod val="75000"/>
                  <a:lumOff val="25000"/>
                </a:schemeClr>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B315853-DD61-43D6-8AA0-2C8E2B5B5B6E}"/>
              </a:ext>
            </a:extLst>
          </p:cNvPr>
          <p:cNvSpPr>
            <a:spLocks noGrp="1" noChangeArrowheads="1"/>
          </p:cNvSpPr>
          <p:nvPr>
            <p:ph type="title"/>
          </p:nvPr>
        </p:nvSpPr>
        <p:spPr>
          <a:xfrm>
            <a:off x="457200" y="381000"/>
            <a:ext cx="8229600" cy="1066800"/>
          </a:xfrm>
        </p:spPr>
        <p:txBody>
          <a:bodyPr/>
          <a:lstStyle/>
          <a:p>
            <a:pPr eaLnBrk="1" hangingPunct="1"/>
            <a:r>
              <a:rPr lang="en-GB" altLang="en-US" sz="4800"/>
              <a:t>90% attendance is……..</a:t>
            </a:r>
          </a:p>
        </p:txBody>
      </p:sp>
      <p:sp>
        <p:nvSpPr>
          <p:cNvPr id="11267" name="Rectangle 3">
            <a:extLst>
              <a:ext uri="{FF2B5EF4-FFF2-40B4-BE49-F238E27FC236}">
                <a16:creationId xmlns:a16="http://schemas.microsoft.com/office/drawing/2014/main" id="{E96F586C-E48F-4847-88E6-914D622B4944}"/>
              </a:ext>
            </a:extLst>
          </p:cNvPr>
          <p:cNvSpPr>
            <a:spLocks noGrp="1" noChangeArrowheads="1"/>
          </p:cNvSpPr>
          <p:nvPr>
            <p:ph type="body" sz="half" idx="1"/>
          </p:nvPr>
        </p:nvSpPr>
        <p:spPr>
          <a:xfrm>
            <a:off x="468313" y="1773238"/>
            <a:ext cx="8002587" cy="4114800"/>
          </a:xfrm>
        </p:spPr>
        <p:txBody>
          <a:bodyPr/>
          <a:lstStyle/>
          <a:p>
            <a:pPr algn="ctr" eaLnBrk="1" hangingPunct="1">
              <a:buFont typeface="Wingdings" panose="05000000000000000000" pitchFamily="2" charset="2"/>
              <a:buNone/>
              <a:defRPr/>
            </a:pPr>
            <a:r>
              <a:rPr lang="en-GB" altLang="en-US" sz="2800" b="1" dirty="0">
                <a:solidFill>
                  <a:schemeClr val="hlink"/>
                </a:solidFill>
              </a:rPr>
              <a:t>90%</a:t>
            </a:r>
            <a:r>
              <a:rPr lang="en-GB" altLang="en-US" sz="2800" dirty="0"/>
              <a:t> attendance </a:t>
            </a:r>
            <a:r>
              <a:rPr lang="en-GB" altLang="en-US" b="1" dirty="0">
                <a:solidFill>
                  <a:srgbClr val="FF3300"/>
                </a:solidFill>
              </a:rPr>
              <a:t>=</a:t>
            </a:r>
            <a:r>
              <a:rPr lang="en-GB" altLang="en-US" sz="2800" dirty="0"/>
              <a:t> </a:t>
            </a:r>
            <a:r>
              <a:rPr lang="en-GB" altLang="en-US" sz="2800" b="1" dirty="0">
                <a:solidFill>
                  <a:schemeClr val="hlink"/>
                </a:solidFill>
              </a:rPr>
              <a:t>½ day missed</a:t>
            </a:r>
            <a:r>
              <a:rPr lang="en-GB" altLang="en-US" sz="2800" dirty="0"/>
              <a:t> every week!!</a:t>
            </a:r>
          </a:p>
          <a:p>
            <a:pPr algn="ctr" eaLnBrk="1" hangingPunct="1">
              <a:buFont typeface="Wingdings" panose="05000000000000000000" pitchFamily="2" charset="2"/>
              <a:buNone/>
              <a:defRPr/>
            </a:pPr>
            <a:r>
              <a:rPr lang="en-GB" altLang="en-US" sz="2400" dirty="0"/>
              <a:t> Would an employer find this acceptable?</a:t>
            </a:r>
          </a:p>
          <a:p>
            <a:pPr eaLnBrk="1" hangingPunct="1">
              <a:buFont typeface="Wingdings" panose="05000000000000000000" pitchFamily="2" charset="2"/>
              <a:buNone/>
              <a:defRPr/>
            </a:pPr>
            <a:endParaRPr lang="en-GB" altLang="en-US" sz="2400" dirty="0"/>
          </a:p>
          <a:p>
            <a:pPr eaLnBrk="1" hangingPunct="1">
              <a:buFont typeface="Wingdings" panose="05000000000000000000" pitchFamily="2" charset="2"/>
              <a:buNone/>
              <a:defRPr/>
            </a:pPr>
            <a:r>
              <a:rPr lang="en-GB" altLang="en-US" sz="2400" b="1" dirty="0">
                <a:solidFill>
                  <a:schemeClr val="accent2">
                    <a:lumMod val="60000"/>
                    <a:lumOff val="40000"/>
                  </a:schemeClr>
                </a:solidFill>
              </a:rPr>
              <a:t>1</a:t>
            </a:r>
            <a:r>
              <a:rPr lang="en-GB" altLang="en-US" sz="2400" dirty="0"/>
              <a:t> school year at </a:t>
            </a:r>
            <a:r>
              <a:rPr lang="en-GB" altLang="en-US" sz="2400" b="1" dirty="0">
                <a:solidFill>
                  <a:schemeClr val="accent2">
                    <a:lumMod val="60000"/>
                    <a:lumOff val="40000"/>
                  </a:schemeClr>
                </a:solidFill>
              </a:rPr>
              <a:t>90%</a:t>
            </a:r>
            <a:r>
              <a:rPr lang="en-GB" altLang="en-US" sz="2400" dirty="0">
                <a:solidFill>
                  <a:schemeClr val="accent2">
                    <a:lumMod val="60000"/>
                    <a:lumOff val="40000"/>
                  </a:schemeClr>
                </a:solidFill>
              </a:rPr>
              <a:t> </a:t>
            </a:r>
            <a:r>
              <a:rPr lang="en-GB" altLang="en-US" sz="2400" dirty="0"/>
              <a:t>attendance = </a:t>
            </a:r>
            <a:r>
              <a:rPr lang="en-GB" altLang="en-US" sz="2400" b="1" dirty="0">
                <a:solidFill>
                  <a:schemeClr val="accent2">
                    <a:lumMod val="60000"/>
                    <a:lumOff val="40000"/>
                  </a:schemeClr>
                </a:solidFill>
              </a:rPr>
              <a:t>4</a:t>
            </a:r>
            <a:r>
              <a:rPr lang="en-GB" altLang="en-US" sz="2400" dirty="0">
                <a:solidFill>
                  <a:schemeClr val="accent2">
                    <a:lumMod val="60000"/>
                    <a:lumOff val="40000"/>
                  </a:schemeClr>
                </a:solidFill>
              </a:rPr>
              <a:t> </a:t>
            </a:r>
            <a:r>
              <a:rPr lang="en-GB" altLang="en-US" sz="2400" dirty="0"/>
              <a:t>whole weeks of lessons missed</a:t>
            </a:r>
          </a:p>
          <a:p>
            <a:pPr marL="0" indent="0" eaLnBrk="1" hangingPunct="1">
              <a:buFont typeface="Wingdings 3" panose="05040102010807070707" pitchFamily="18" charset="2"/>
              <a:buNone/>
              <a:defRPr/>
            </a:pPr>
            <a:endParaRPr lang="en-GB" altLang="en-US" sz="2800" dirty="0"/>
          </a:p>
          <a:p>
            <a:pPr eaLnBrk="1" hangingPunct="1">
              <a:defRPr/>
            </a:pPr>
            <a:endParaRPr lang="en-GB" altLang="en-US" sz="2800" dirty="0"/>
          </a:p>
          <a:p>
            <a:pPr eaLnBrk="1" hangingPunct="1">
              <a:defRPr/>
            </a:pPr>
            <a:endParaRPr lang="en-GB" altLang="en-US" sz="2800" dirty="0"/>
          </a:p>
        </p:txBody>
      </p:sp>
    </p:spTree>
  </p:cSld>
  <p:clrMapOvr>
    <a:masterClrMapping/>
  </p:clrMapOvr>
  <p:transition advTm="1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E05123-76E5-42DE-A098-9416CEDAA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788" y="116632"/>
            <a:ext cx="3816424" cy="5140554"/>
          </a:xfrm>
          <a:prstGeom prst="rect">
            <a:avLst/>
          </a:prstGeom>
        </p:spPr>
      </p:pic>
      <p:sp>
        <p:nvSpPr>
          <p:cNvPr id="3" name="TextBox 2">
            <a:extLst>
              <a:ext uri="{FF2B5EF4-FFF2-40B4-BE49-F238E27FC236}">
                <a16:creationId xmlns:a16="http://schemas.microsoft.com/office/drawing/2014/main" id="{18776FDD-94C2-48DE-B717-60DAC2D1FD8D}"/>
              </a:ext>
            </a:extLst>
          </p:cNvPr>
          <p:cNvSpPr txBox="1"/>
          <p:nvPr/>
        </p:nvSpPr>
        <p:spPr>
          <a:xfrm>
            <a:off x="1439652" y="5733256"/>
            <a:ext cx="6264696" cy="830997"/>
          </a:xfrm>
          <a:prstGeom prst="rect">
            <a:avLst/>
          </a:prstGeom>
          <a:noFill/>
        </p:spPr>
        <p:txBody>
          <a:bodyPr wrap="square" rtlCol="0">
            <a:spAutoFit/>
          </a:bodyPr>
          <a:lstStyle/>
          <a:p>
            <a:pPr algn="ctr"/>
            <a:r>
              <a:rPr lang="en-GB" sz="2400" dirty="0"/>
              <a:t>Key Stage 1 Phase Leader Senior Teacher </a:t>
            </a:r>
          </a:p>
          <a:p>
            <a:pPr algn="ctr"/>
            <a:r>
              <a:rPr lang="en-GB" sz="2400" dirty="0"/>
              <a:t>(Leadership Team of School)</a:t>
            </a:r>
          </a:p>
        </p:txBody>
      </p:sp>
    </p:spTree>
    <p:extLst>
      <p:ext uri="{BB962C8B-B14F-4D97-AF65-F5344CB8AC3E}">
        <p14:creationId xmlns:p14="http://schemas.microsoft.com/office/powerpoint/2010/main" val="1375744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6CCBCC6-2672-4DC2-A6E7-D7896F9D9609}"/>
              </a:ext>
            </a:extLst>
          </p:cNvPr>
          <p:cNvSpPr>
            <a:spLocks noGrp="1" noChangeArrowheads="1"/>
          </p:cNvSpPr>
          <p:nvPr>
            <p:ph type="title"/>
          </p:nvPr>
        </p:nvSpPr>
        <p:spPr>
          <a:xfrm>
            <a:off x="609600" y="188913"/>
            <a:ext cx="6348413" cy="647700"/>
          </a:xfrm>
        </p:spPr>
        <p:txBody>
          <a:bodyPr>
            <a:normAutofit fontScale="90000"/>
          </a:bodyPr>
          <a:lstStyle/>
          <a:p>
            <a:pPr eaLnBrk="1" hangingPunct="1">
              <a:defRPr/>
            </a:pPr>
            <a:r>
              <a:rPr lang="en-GB" altLang="en-US" sz="4800" dirty="0"/>
              <a:t>School Hours</a:t>
            </a:r>
          </a:p>
        </p:txBody>
      </p:sp>
      <p:sp>
        <p:nvSpPr>
          <p:cNvPr id="10243" name="Content Placeholder 2">
            <a:extLst>
              <a:ext uri="{FF2B5EF4-FFF2-40B4-BE49-F238E27FC236}">
                <a16:creationId xmlns:a16="http://schemas.microsoft.com/office/drawing/2014/main" id="{72EA801F-DCDC-4F90-A0AC-B510EEB652CF}"/>
              </a:ext>
            </a:extLst>
          </p:cNvPr>
          <p:cNvSpPr>
            <a:spLocks noGrp="1" noChangeArrowheads="1"/>
          </p:cNvSpPr>
          <p:nvPr>
            <p:ph idx="1"/>
          </p:nvPr>
        </p:nvSpPr>
        <p:spPr>
          <a:xfrm>
            <a:off x="323528" y="1340768"/>
            <a:ext cx="8138864" cy="6337300"/>
          </a:xfrm>
        </p:spPr>
        <p:txBody>
          <a:bodyPr/>
          <a:lstStyle/>
          <a:p>
            <a:pPr eaLnBrk="1" hangingPunct="1"/>
            <a:r>
              <a:rPr lang="en-GB" altLang="en-US" dirty="0"/>
              <a:t>8:30am - School gates open, all pupils welcomed.</a:t>
            </a:r>
          </a:p>
          <a:p>
            <a:pPr marL="400050" lvl="1" indent="0" eaLnBrk="1" hangingPunct="1">
              <a:buFont typeface="Wingdings 3" panose="05040102010807070707" pitchFamily="18" charset="2"/>
              <a:buNone/>
            </a:pPr>
            <a:r>
              <a:rPr lang="en-GB" altLang="en-US" sz="1800" dirty="0"/>
              <a:t>Pupils that arrive at this time, have the opportunity to talk to their peers and teachers whilst they prepare in good time for their school day.</a:t>
            </a:r>
          </a:p>
          <a:p>
            <a:pPr eaLnBrk="1" hangingPunct="1"/>
            <a:r>
              <a:rPr lang="en-GB" altLang="en-US" dirty="0"/>
              <a:t>8:45am - Class register and lunch order is taken. </a:t>
            </a:r>
            <a:r>
              <a:rPr lang="en-GB" altLang="en-US" b="1" dirty="0"/>
              <a:t>The school day has officially started.</a:t>
            </a:r>
          </a:p>
          <a:p>
            <a:pPr eaLnBrk="1" hangingPunct="1"/>
            <a:r>
              <a:rPr lang="en-GB" altLang="en-US" dirty="0"/>
              <a:t>8:55am -  Registers are officially closed and sent to Attendance Officer. Any pupils arriving after this time are recorded as late on the register. Pupils with 10 late codes will be invited to a meeting to discuss poor punctuality.</a:t>
            </a:r>
          </a:p>
          <a:p>
            <a:pPr eaLnBrk="1" hangingPunct="1"/>
            <a:r>
              <a:rPr lang="en-GB" altLang="en-US" dirty="0"/>
              <a:t>9am -  pupils arriving after 9am will be coded as U, this will be recorded as absent and will affect attendance figure.</a:t>
            </a:r>
          </a:p>
          <a:p>
            <a:pPr eaLnBrk="1" hangingPunct="1"/>
            <a:r>
              <a:rPr lang="en-GB" altLang="en-US" dirty="0"/>
              <a:t>3pm -  School day finishes and all pupils are expected to be collected on time or prior arrangements made by parents to use the wrap around provisions provided by Busy Living.</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4F846A1-0790-4A35-B95F-00644B576A9A}"/>
              </a:ext>
            </a:extLst>
          </p:cNvPr>
          <p:cNvSpPr>
            <a:spLocks noGrp="1" noChangeArrowheads="1"/>
          </p:cNvSpPr>
          <p:nvPr>
            <p:ph type="title"/>
          </p:nvPr>
        </p:nvSpPr>
        <p:spPr/>
        <p:txBody>
          <a:bodyPr/>
          <a:lstStyle/>
          <a:p>
            <a:pPr eaLnBrk="1" hangingPunct="1"/>
            <a:r>
              <a:rPr lang="en-GB" altLang="en-US" sz="3800" dirty="0"/>
              <a:t>How does absence affect your child’s progress at school?</a:t>
            </a:r>
          </a:p>
        </p:txBody>
      </p:sp>
      <p:sp>
        <p:nvSpPr>
          <p:cNvPr id="3" name="Text Placeholder 2">
            <a:extLst>
              <a:ext uri="{FF2B5EF4-FFF2-40B4-BE49-F238E27FC236}">
                <a16:creationId xmlns:a16="http://schemas.microsoft.com/office/drawing/2014/main" id="{65642249-DE00-44D6-879D-5B6B9AE5831D}"/>
              </a:ext>
            </a:extLst>
          </p:cNvPr>
          <p:cNvSpPr>
            <a:spLocks noGrp="1"/>
          </p:cNvSpPr>
          <p:nvPr>
            <p:ph type="body" sz="half" idx="1"/>
          </p:nvPr>
        </p:nvSpPr>
        <p:spPr>
          <a:xfrm>
            <a:off x="323528" y="1916832"/>
            <a:ext cx="8002588" cy="3911600"/>
          </a:xfrm>
        </p:spPr>
        <p:txBody>
          <a:bodyPr rtlCol="0">
            <a:normAutofit fontScale="85000" lnSpcReduction="20000"/>
          </a:bodyPr>
          <a:lstStyle/>
          <a:p>
            <a:pPr eaLnBrk="1" fontAlgn="auto" hangingPunct="1">
              <a:spcAft>
                <a:spcPts val="0"/>
              </a:spcAft>
              <a:buFont typeface="Wingdings 3" charset="2"/>
              <a:buChar char=""/>
              <a:defRPr/>
            </a:pPr>
            <a:r>
              <a:rPr lang="en-GB" sz="2400" dirty="0">
                <a:solidFill>
                  <a:schemeClr val="tx1">
                    <a:lumMod val="75000"/>
                    <a:lumOff val="25000"/>
                  </a:schemeClr>
                </a:solidFill>
              </a:rPr>
              <a:t>95% - 9 days, 50 lessons lost</a:t>
            </a:r>
          </a:p>
          <a:p>
            <a:pPr eaLnBrk="1" fontAlgn="auto" hangingPunct="1">
              <a:spcAft>
                <a:spcPts val="0"/>
              </a:spcAft>
              <a:buFont typeface="Wingdings 3" charset="2"/>
              <a:buChar char=""/>
              <a:defRPr/>
            </a:pPr>
            <a:r>
              <a:rPr lang="en-GB" sz="2400" dirty="0">
                <a:solidFill>
                  <a:schemeClr val="tx1">
                    <a:lumMod val="75000"/>
                    <a:lumOff val="25000"/>
                  </a:schemeClr>
                </a:solidFill>
              </a:rPr>
              <a:t>90% - 19 days, 100 lessons lost</a:t>
            </a:r>
          </a:p>
          <a:p>
            <a:pPr eaLnBrk="1" fontAlgn="auto" hangingPunct="1">
              <a:spcAft>
                <a:spcPts val="0"/>
              </a:spcAft>
              <a:buFont typeface="Wingdings 3" charset="2"/>
              <a:buChar char=""/>
              <a:defRPr/>
            </a:pPr>
            <a:r>
              <a:rPr lang="en-GB" sz="2400" dirty="0">
                <a:solidFill>
                  <a:schemeClr val="tx1">
                    <a:lumMod val="75000"/>
                    <a:lumOff val="25000"/>
                  </a:schemeClr>
                </a:solidFill>
              </a:rPr>
              <a:t>85% - 29 days, 150 lessons lost</a:t>
            </a:r>
          </a:p>
          <a:p>
            <a:pPr eaLnBrk="1" fontAlgn="auto" hangingPunct="1">
              <a:spcAft>
                <a:spcPts val="0"/>
              </a:spcAft>
              <a:buFont typeface="Wingdings 3" charset="2"/>
              <a:buChar char=""/>
              <a:defRPr/>
            </a:pPr>
            <a:r>
              <a:rPr lang="en-GB" sz="2400" dirty="0">
                <a:solidFill>
                  <a:schemeClr val="tx1">
                    <a:lumMod val="75000"/>
                    <a:lumOff val="25000"/>
                  </a:schemeClr>
                </a:solidFill>
              </a:rPr>
              <a:t>80% - 38 days, 200 lessons lost</a:t>
            </a:r>
          </a:p>
          <a:p>
            <a:pPr eaLnBrk="1" fontAlgn="auto" hangingPunct="1">
              <a:spcAft>
                <a:spcPts val="0"/>
              </a:spcAft>
              <a:buFont typeface="Wingdings 3" charset="2"/>
              <a:buChar char=""/>
              <a:defRPr/>
            </a:pPr>
            <a:endParaRPr lang="en-GB" sz="2400" dirty="0">
              <a:solidFill>
                <a:schemeClr val="tx1">
                  <a:lumMod val="75000"/>
                  <a:lumOff val="25000"/>
                </a:schemeClr>
              </a:solidFill>
            </a:endParaRPr>
          </a:p>
          <a:p>
            <a:pPr eaLnBrk="1" fontAlgn="auto" hangingPunct="1">
              <a:spcAft>
                <a:spcPts val="0"/>
              </a:spcAft>
              <a:buFont typeface="Wingdings 3" charset="2"/>
              <a:buChar char=""/>
              <a:defRPr/>
            </a:pPr>
            <a:r>
              <a:rPr lang="en-GB" sz="2600" dirty="0">
                <a:solidFill>
                  <a:schemeClr val="tx1">
                    <a:lumMod val="75000"/>
                    <a:lumOff val="25000"/>
                  </a:schemeClr>
                </a:solidFill>
              </a:rPr>
              <a:t>Before you decide to keep your child absent from school, you must consider;</a:t>
            </a:r>
          </a:p>
          <a:p>
            <a:pPr marL="0" indent="0" eaLnBrk="1" fontAlgn="auto" hangingPunct="1">
              <a:spcAft>
                <a:spcPts val="0"/>
              </a:spcAft>
              <a:buNone/>
              <a:defRPr/>
            </a:pPr>
            <a:endParaRPr lang="en-GB" sz="2600" dirty="0">
              <a:solidFill>
                <a:schemeClr val="tx1">
                  <a:lumMod val="75000"/>
                  <a:lumOff val="25000"/>
                </a:schemeClr>
              </a:solidFill>
            </a:endParaRPr>
          </a:p>
          <a:p>
            <a:pPr marL="800100" lvl="2" indent="0" eaLnBrk="1" fontAlgn="auto" hangingPunct="1">
              <a:spcAft>
                <a:spcPts val="0"/>
              </a:spcAft>
              <a:buNone/>
              <a:defRPr/>
            </a:pPr>
            <a:r>
              <a:rPr lang="en-GB" sz="2200" dirty="0">
                <a:solidFill>
                  <a:schemeClr val="tx1">
                    <a:lumMod val="75000"/>
                    <a:lumOff val="25000"/>
                  </a:schemeClr>
                </a:solidFill>
              </a:rPr>
              <a:t>2 weeks unauthorised, term time holiday, plus 4 days illness, plus 2 days dentist or medical appointments……  already over 100 educational lessons lost!</a:t>
            </a:r>
          </a:p>
        </p:txBody>
      </p:sp>
    </p:spTree>
  </p:cSld>
  <p:clrMapOvr>
    <a:masterClrMapping/>
  </p:clrMapOvr>
  <p:transition advTm="10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A056993-2B0B-43F0-A8ED-7868D06F1400}"/>
              </a:ext>
            </a:extLst>
          </p:cNvPr>
          <p:cNvSpPr>
            <a:spLocks noGrp="1" noChangeArrowheads="1"/>
          </p:cNvSpPr>
          <p:nvPr>
            <p:ph type="title"/>
          </p:nvPr>
        </p:nvSpPr>
        <p:spPr/>
        <p:txBody>
          <a:bodyPr>
            <a:normAutofit fontScale="90000"/>
          </a:bodyPr>
          <a:lstStyle/>
          <a:p>
            <a:pPr eaLnBrk="1" hangingPunct="1">
              <a:defRPr/>
            </a:pPr>
            <a:r>
              <a:rPr lang="en-GB" altLang="en-US" sz="4800" dirty="0"/>
              <a:t>How can YOU support?</a:t>
            </a:r>
            <a:br>
              <a:rPr lang="en-GB" altLang="en-US" sz="4800" dirty="0"/>
            </a:br>
            <a:r>
              <a:rPr lang="en-GB" altLang="en-US" sz="4800" dirty="0"/>
              <a:t>Encouragement</a:t>
            </a:r>
          </a:p>
        </p:txBody>
      </p:sp>
      <p:sp>
        <p:nvSpPr>
          <p:cNvPr id="12291" name="Content Placeholder 2">
            <a:extLst>
              <a:ext uri="{FF2B5EF4-FFF2-40B4-BE49-F238E27FC236}">
                <a16:creationId xmlns:a16="http://schemas.microsoft.com/office/drawing/2014/main" id="{9BB74B5A-BDCB-4376-AC14-D67BA5FA3448}"/>
              </a:ext>
            </a:extLst>
          </p:cNvPr>
          <p:cNvSpPr>
            <a:spLocks noGrp="1" noChangeArrowheads="1"/>
          </p:cNvSpPr>
          <p:nvPr>
            <p:ph idx="1"/>
          </p:nvPr>
        </p:nvSpPr>
        <p:spPr/>
        <p:txBody>
          <a:bodyPr/>
          <a:lstStyle/>
          <a:p>
            <a:pPr eaLnBrk="1" hangingPunct="1"/>
            <a:r>
              <a:rPr lang="en-GB" altLang="en-US" sz="2400" dirty="0"/>
              <a:t>Set a good bedtime routine</a:t>
            </a:r>
          </a:p>
          <a:p>
            <a:pPr eaLnBrk="1" hangingPunct="1"/>
            <a:r>
              <a:rPr lang="en-GB" altLang="en-US" sz="2400" dirty="0"/>
              <a:t>Be prepared the night before</a:t>
            </a:r>
          </a:p>
          <a:p>
            <a:pPr eaLnBrk="1" hangingPunct="1"/>
            <a:r>
              <a:rPr lang="en-GB" altLang="en-US" sz="2400" dirty="0"/>
              <a:t>Have a good morning routine</a:t>
            </a:r>
          </a:p>
          <a:p>
            <a:pPr eaLnBrk="1" hangingPunct="1"/>
            <a:r>
              <a:rPr lang="en-GB" altLang="en-US" sz="2400" dirty="0"/>
              <a:t>Be in school at least 5 minutes early, every day, to give your child the time to settle, feel prepared and confident, ready for their school day</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1B05569-2809-40DA-A24B-B3141B2C288F}"/>
              </a:ext>
            </a:extLst>
          </p:cNvPr>
          <p:cNvSpPr>
            <a:spLocks noGrp="1" noChangeArrowheads="1"/>
          </p:cNvSpPr>
          <p:nvPr>
            <p:ph type="title"/>
          </p:nvPr>
        </p:nvSpPr>
        <p:spPr/>
        <p:txBody>
          <a:bodyPr/>
          <a:lstStyle/>
          <a:p>
            <a:pPr eaLnBrk="1" hangingPunct="1"/>
            <a:r>
              <a:rPr lang="en-GB" altLang="en-US" sz="4800"/>
              <a:t>Expectations</a:t>
            </a:r>
          </a:p>
        </p:txBody>
      </p:sp>
      <p:sp>
        <p:nvSpPr>
          <p:cNvPr id="13315" name="Content Placeholder 2">
            <a:extLst>
              <a:ext uri="{FF2B5EF4-FFF2-40B4-BE49-F238E27FC236}">
                <a16:creationId xmlns:a16="http://schemas.microsoft.com/office/drawing/2014/main" id="{34D9B176-E490-4354-B5B1-9A22D1262DDB}"/>
              </a:ext>
            </a:extLst>
          </p:cNvPr>
          <p:cNvSpPr>
            <a:spLocks noGrp="1" noChangeArrowheads="1"/>
          </p:cNvSpPr>
          <p:nvPr>
            <p:ph idx="1"/>
          </p:nvPr>
        </p:nvSpPr>
        <p:spPr>
          <a:xfrm>
            <a:off x="290438" y="2132856"/>
            <a:ext cx="6986736" cy="3881437"/>
          </a:xfrm>
        </p:spPr>
        <p:txBody>
          <a:bodyPr/>
          <a:lstStyle/>
          <a:p>
            <a:pPr eaLnBrk="1" hangingPunct="1"/>
            <a:r>
              <a:rPr lang="en-GB" altLang="en-US" sz="2400" dirty="0"/>
              <a:t>All children should be in school at ALL times</a:t>
            </a:r>
          </a:p>
          <a:p>
            <a:pPr eaLnBrk="1" hangingPunct="1"/>
            <a:r>
              <a:rPr lang="en-GB" altLang="en-US" sz="2400" dirty="0"/>
              <a:t>We do understand that 100% is not always possible due to a child being unwell</a:t>
            </a:r>
          </a:p>
          <a:p>
            <a:pPr eaLnBrk="1" hangingPunct="1"/>
            <a:r>
              <a:rPr lang="en-GB" altLang="en-US" sz="2400" dirty="0"/>
              <a:t>Nevertheless, FULL ATTENDANCE should always be the AIM</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7E085D9-1602-4944-9591-9895A5F494FD}"/>
              </a:ext>
            </a:extLst>
          </p:cNvPr>
          <p:cNvSpPr>
            <a:spLocks noGrp="1" noChangeArrowheads="1"/>
          </p:cNvSpPr>
          <p:nvPr>
            <p:ph type="title"/>
          </p:nvPr>
        </p:nvSpPr>
        <p:spPr/>
        <p:txBody>
          <a:bodyPr>
            <a:normAutofit fontScale="90000"/>
          </a:bodyPr>
          <a:lstStyle/>
          <a:p>
            <a:pPr eaLnBrk="1" hangingPunct="1">
              <a:defRPr/>
            </a:pPr>
            <a:r>
              <a:rPr lang="en-GB" altLang="en-US" sz="4800"/>
              <a:t>Appointments during school time</a:t>
            </a:r>
          </a:p>
        </p:txBody>
      </p:sp>
      <p:sp>
        <p:nvSpPr>
          <p:cNvPr id="3" name="Content Placeholder 2">
            <a:extLst>
              <a:ext uri="{FF2B5EF4-FFF2-40B4-BE49-F238E27FC236}">
                <a16:creationId xmlns:a16="http://schemas.microsoft.com/office/drawing/2014/main" id="{11DDDCE4-2407-4A6F-BA98-D7CEE1D176F5}"/>
              </a:ext>
            </a:extLst>
          </p:cNvPr>
          <p:cNvSpPr>
            <a:spLocks noGrp="1"/>
          </p:cNvSpPr>
          <p:nvPr>
            <p:ph idx="1"/>
          </p:nvPr>
        </p:nvSpPr>
        <p:spPr/>
        <p:txBody>
          <a:bodyPr rtlCol="0">
            <a:normAutofit fontScale="92500"/>
          </a:bodyPr>
          <a:lstStyle/>
          <a:p>
            <a:pPr eaLnBrk="1" fontAlgn="auto" hangingPunct="1">
              <a:spcAft>
                <a:spcPts val="0"/>
              </a:spcAft>
              <a:buFont typeface="Wingdings 3" charset="2"/>
              <a:buChar char=""/>
              <a:defRPr/>
            </a:pPr>
            <a:r>
              <a:rPr lang="en-GB" sz="2400" dirty="0">
                <a:solidFill>
                  <a:schemeClr val="tx1">
                    <a:lumMod val="75000"/>
                    <a:lumOff val="25000"/>
                  </a:schemeClr>
                </a:solidFill>
              </a:rPr>
              <a:t>Taking your child out of school for medical/dental appointments disrupts their learning, along with the learning of rest of the class</a:t>
            </a:r>
          </a:p>
          <a:p>
            <a:pPr eaLnBrk="1" fontAlgn="auto" hangingPunct="1">
              <a:spcAft>
                <a:spcPts val="0"/>
              </a:spcAft>
              <a:buFont typeface="Wingdings 3" charset="2"/>
              <a:buChar char=""/>
              <a:defRPr/>
            </a:pPr>
            <a:r>
              <a:rPr lang="en-GB" sz="2400" dirty="0">
                <a:solidFill>
                  <a:schemeClr val="tx1">
                    <a:lumMod val="75000"/>
                    <a:lumOff val="25000"/>
                  </a:schemeClr>
                </a:solidFill>
              </a:rPr>
              <a:t>Appointments must be booked outside of the school day or during the holiday period  ( 11 + weeks)</a:t>
            </a:r>
          </a:p>
          <a:p>
            <a:pPr eaLnBrk="1" fontAlgn="auto" hangingPunct="1">
              <a:spcAft>
                <a:spcPts val="0"/>
              </a:spcAft>
              <a:buFont typeface="Wingdings 3" charset="2"/>
              <a:buChar char=""/>
              <a:defRPr/>
            </a:pPr>
            <a:r>
              <a:rPr lang="en-GB" sz="2400" dirty="0">
                <a:solidFill>
                  <a:schemeClr val="tx1">
                    <a:lumMod val="75000"/>
                    <a:lumOff val="25000"/>
                  </a:schemeClr>
                </a:solidFill>
              </a:rPr>
              <a:t>Documentation must be produced, in advance, for any appointments that you wish your child to attend during the school day</a:t>
            </a:r>
          </a:p>
          <a:p>
            <a:pPr eaLnBrk="1" fontAlgn="auto" hangingPunct="1">
              <a:spcAft>
                <a:spcPts val="0"/>
              </a:spcAft>
              <a:buFont typeface="Wingdings 3" charset="2"/>
              <a:buChar char=""/>
              <a:defRPr/>
            </a:pPr>
            <a:endParaRPr lang="en-GB" dirty="0">
              <a:solidFill>
                <a:schemeClr val="tx1">
                  <a:lumMod val="75000"/>
                  <a:lumOff val="25000"/>
                </a:schemeClr>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39D787E-D80A-42E8-926A-45747BD27325}"/>
              </a:ext>
            </a:extLst>
          </p:cNvPr>
          <p:cNvSpPr>
            <a:spLocks noGrp="1" noChangeArrowheads="1"/>
          </p:cNvSpPr>
          <p:nvPr>
            <p:ph type="title"/>
          </p:nvPr>
        </p:nvSpPr>
        <p:spPr>
          <a:xfrm>
            <a:off x="609600" y="0"/>
            <a:ext cx="6348413" cy="1930400"/>
          </a:xfrm>
        </p:spPr>
        <p:txBody>
          <a:bodyPr>
            <a:normAutofit fontScale="90000"/>
          </a:bodyPr>
          <a:lstStyle/>
          <a:p>
            <a:pPr eaLnBrk="1" hangingPunct="1">
              <a:defRPr/>
            </a:pPr>
            <a:r>
              <a:rPr lang="en-GB" altLang="en-US" sz="4800" dirty="0"/>
              <a:t>Holidays and exceptional circumstance leave</a:t>
            </a:r>
          </a:p>
        </p:txBody>
      </p:sp>
      <p:sp>
        <p:nvSpPr>
          <p:cNvPr id="3" name="Content Placeholder 2">
            <a:extLst>
              <a:ext uri="{FF2B5EF4-FFF2-40B4-BE49-F238E27FC236}">
                <a16:creationId xmlns:a16="http://schemas.microsoft.com/office/drawing/2014/main" id="{9A59F4FA-1BFD-4AEF-8CE5-A1B4648DCFEA}"/>
              </a:ext>
            </a:extLst>
          </p:cNvPr>
          <p:cNvSpPr>
            <a:spLocks noGrp="1"/>
          </p:cNvSpPr>
          <p:nvPr>
            <p:ph idx="1"/>
          </p:nvPr>
        </p:nvSpPr>
        <p:spPr>
          <a:xfrm>
            <a:off x="609600" y="1268413"/>
            <a:ext cx="6348413" cy="5400675"/>
          </a:xfrm>
        </p:spPr>
        <p:txBody>
          <a:bodyPr rtlCol="0">
            <a:noAutofit/>
          </a:bodyPr>
          <a:lstStyle/>
          <a:p>
            <a:pPr eaLnBrk="1" fontAlgn="auto" hangingPunct="1">
              <a:spcAft>
                <a:spcPts val="0"/>
              </a:spcAft>
              <a:buFont typeface="Wingdings 3" charset="2"/>
              <a:buChar char=""/>
              <a:defRPr/>
            </a:pPr>
            <a:r>
              <a:rPr lang="en-GB" sz="2000" dirty="0">
                <a:solidFill>
                  <a:schemeClr val="tx1">
                    <a:lumMod val="75000"/>
                    <a:lumOff val="25000"/>
                  </a:schemeClr>
                </a:solidFill>
              </a:rPr>
              <a:t>No holidays during term time are allowed, any term time holidays will be recorded as unauthorised and escalated to Buckinghamshire County Council attendance team, where parents will enter an attendance contract and penalty fines will be given, direct from the council</a:t>
            </a:r>
          </a:p>
          <a:p>
            <a:pPr marL="0" indent="0" eaLnBrk="1" fontAlgn="auto" hangingPunct="1">
              <a:spcAft>
                <a:spcPts val="0"/>
              </a:spcAft>
              <a:buFont typeface="Wingdings 3" panose="05040102010807070707" pitchFamily="18" charset="2"/>
              <a:buNone/>
              <a:defRPr/>
            </a:pPr>
            <a:r>
              <a:rPr lang="en-GB" sz="2000" dirty="0">
                <a:solidFill>
                  <a:schemeClr val="tx1">
                    <a:lumMod val="75000"/>
                    <a:lumOff val="25000"/>
                  </a:schemeClr>
                </a:solidFill>
              </a:rPr>
              <a:t>(contracts and fines are not limited to term time    holidays, also to persistent absence and persistent lateness).</a:t>
            </a:r>
          </a:p>
          <a:p>
            <a:pPr eaLnBrk="1" fontAlgn="auto" hangingPunct="1">
              <a:spcAft>
                <a:spcPts val="0"/>
              </a:spcAft>
              <a:buFont typeface="Wingdings 3" charset="2"/>
              <a:buChar char=""/>
              <a:defRPr/>
            </a:pPr>
            <a:r>
              <a:rPr lang="en-GB" sz="2000" dirty="0">
                <a:solidFill>
                  <a:schemeClr val="tx1">
                    <a:lumMod val="75000"/>
                    <a:lumOff val="25000"/>
                  </a:schemeClr>
                </a:solidFill>
              </a:rPr>
              <a:t>All holidays need to be taken during the school holidays.</a:t>
            </a:r>
          </a:p>
          <a:p>
            <a:pPr eaLnBrk="1" fontAlgn="auto" hangingPunct="1">
              <a:spcAft>
                <a:spcPts val="0"/>
              </a:spcAft>
              <a:buFont typeface="Wingdings 3" charset="2"/>
              <a:buChar char=""/>
              <a:defRPr/>
            </a:pPr>
            <a:r>
              <a:rPr lang="en-GB" sz="2000" dirty="0">
                <a:solidFill>
                  <a:schemeClr val="tx1">
                    <a:lumMod val="75000"/>
                    <a:lumOff val="25000"/>
                  </a:schemeClr>
                </a:solidFill>
              </a:rPr>
              <a:t>Children are very open, as they should be, and they do tell adults within the school if they have been absent due to a day out, family holiday. Discussions will taken place, to ensure we are coding all absences correctly on the register.</a:t>
            </a:r>
          </a:p>
          <a:p>
            <a:pPr eaLnBrk="1" fontAlgn="auto" hangingPunct="1">
              <a:spcAft>
                <a:spcPts val="0"/>
              </a:spcAft>
              <a:buFont typeface="Wingdings 3" charset="2"/>
              <a:buChar char=""/>
              <a:defRPr/>
            </a:pPr>
            <a:endParaRPr lang="en-GB" sz="2000" dirty="0">
              <a:solidFill>
                <a:schemeClr val="tx1">
                  <a:lumMod val="75000"/>
                  <a:lumOff val="25000"/>
                </a:schemeClr>
              </a:solidFill>
            </a:endParaRPr>
          </a:p>
          <a:p>
            <a:pPr eaLnBrk="1" fontAlgn="auto" hangingPunct="1">
              <a:spcAft>
                <a:spcPts val="0"/>
              </a:spcAft>
              <a:buFont typeface="Wingdings 3" charset="2"/>
              <a:buChar char=""/>
              <a:defRPr/>
            </a:pPr>
            <a:r>
              <a:rPr lang="en-GB" sz="2000" dirty="0">
                <a:solidFill>
                  <a:schemeClr val="tx1">
                    <a:lumMod val="75000"/>
                    <a:lumOff val="25000"/>
                  </a:schemeClr>
                </a:solidFill>
              </a:rPr>
              <a:t>If any leave is required during term time, due to special circumstance, speak with the attendance officer and we can discuss further , supporting documents will be required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92ECFA5-BE16-405A-9003-E1033C11CCDB}"/>
              </a:ext>
            </a:extLst>
          </p:cNvPr>
          <p:cNvSpPr>
            <a:spLocks noGrp="1" noChangeArrowheads="1"/>
          </p:cNvSpPr>
          <p:nvPr>
            <p:ph type="title"/>
          </p:nvPr>
        </p:nvSpPr>
        <p:spPr>
          <a:xfrm>
            <a:off x="609600" y="188913"/>
            <a:ext cx="6348413" cy="1223962"/>
          </a:xfrm>
        </p:spPr>
        <p:txBody>
          <a:bodyPr>
            <a:normAutofit fontScale="90000"/>
          </a:bodyPr>
          <a:lstStyle/>
          <a:p>
            <a:pPr eaLnBrk="1" hangingPunct="1">
              <a:defRPr/>
            </a:pPr>
            <a:r>
              <a:rPr lang="en-GB" altLang="en-US" sz="4800"/>
              <a:t>Rewards</a:t>
            </a:r>
            <a:br>
              <a:rPr lang="en-GB" altLang="en-US" sz="4800"/>
            </a:br>
            <a:endParaRPr lang="en-GB" altLang="en-US" sz="4800"/>
          </a:p>
        </p:txBody>
      </p:sp>
      <p:sp>
        <p:nvSpPr>
          <p:cNvPr id="3" name="Content Placeholder 2">
            <a:extLst>
              <a:ext uri="{FF2B5EF4-FFF2-40B4-BE49-F238E27FC236}">
                <a16:creationId xmlns:a16="http://schemas.microsoft.com/office/drawing/2014/main" id="{28C7F225-9174-48A8-9FE8-80D435A8BFE9}"/>
              </a:ext>
            </a:extLst>
          </p:cNvPr>
          <p:cNvSpPr>
            <a:spLocks noGrp="1"/>
          </p:cNvSpPr>
          <p:nvPr>
            <p:ph idx="1"/>
          </p:nvPr>
        </p:nvSpPr>
        <p:spPr>
          <a:xfrm>
            <a:off x="609600" y="836613"/>
            <a:ext cx="6348413" cy="5411787"/>
          </a:xfrm>
        </p:spPr>
        <p:txBody>
          <a:bodyPr/>
          <a:lstStyle/>
          <a:p>
            <a:pPr eaLnBrk="1" hangingPunct="1">
              <a:defRPr/>
            </a:pPr>
            <a:endParaRPr lang="en-GB" dirty="0"/>
          </a:p>
          <a:p>
            <a:pPr marL="0" indent="0" eaLnBrk="1" hangingPunct="1">
              <a:buFont typeface="Wingdings 3" panose="05040102010807070707" pitchFamily="18" charset="2"/>
              <a:buNone/>
              <a:defRPr/>
            </a:pPr>
            <a:r>
              <a:rPr lang="en-GB" sz="2400" u="sng" dirty="0"/>
              <a:t>Weekly Draw</a:t>
            </a:r>
          </a:p>
          <a:p>
            <a:pPr eaLnBrk="1" hangingPunct="1">
              <a:buFont typeface="Wingdings" panose="05000000000000000000" pitchFamily="2" charset="2"/>
              <a:buChar char="Ø"/>
              <a:defRPr/>
            </a:pPr>
            <a:r>
              <a:rPr lang="en-GB" sz="2400" dirty="0"/>
              <a:t>We reward those pupils who do achieve 100% attendance on a weekly basis, with the winner of the draw receiving a goodie bag each Friday.</a:t>
            </a:r>
          </a:p>
          <a:p>
            <a:pPr marL="0" indent="0" eaLnBrk="1" hangingPunct="1">
              <a:buFont typeface="Wingdings 3" panose="05040102010807070707" pitchFamily="18" charset="2"/>
              <a:buNone/>
              <a:defRPr/>
            </a:pPr>
            <a:r>
              <a:rPr lang="en-GB" sz="2400" u="sng" dirty="0"/>
              <a:t>Grand Prize</a:t>
            </a:r>
          </a:p>
          <a:p>
            <a:pPr eaLnBrk="1" hangingPunct="1">
              <a:buFont typeface="Wingdings" panose="05000000000000000000" pitchFamily="2" charset="2"/>
              <a:buChar char="Ø"/>
              <a:defRPr/>
            </a:pPr>
            <a:r>
              <a:rPr lang="en-GB" sz="2400" dirty="0"/>
              <a:t>Our grand prize draw raffle of a £50 Amazon voucher will also reward those pupils who have full attendance each week during the term.</a:t>
            </a:r>
          </a:p>
          <a:p>
            <a:pPr marL="0" indent="0" eaLnBrk="1" hangingPunct="1">
              <a:buFont typeface="Wingdings 3" panose="05040102010807070707" pitchFamily="18" charset="2"/>
              <a:buNone/>
              <a:defRPr/>
            </a:pPr>
            <a:endParaRPr lang="en-GB" sz="2400" dirty="0"/>
          </a:p>
          <a:p>
            <a:pPr marL="0" indent="0" eaLnBrk="1" hangingPunct="1">
              <a:buFont typeface="Wingdings 3" panose="05040102010807070707" pitchFamily="18" charset="2"/>
              <a:buNone/>
              <a:defRPr/>
            </a:pPr>
            <a:r>
              <a:rPr lang="en-GB" sz="2400" dirty="0"/>
              <a:t>Both these draws are celebrated during assemblies, with the whole school present.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0834832-CDAA-4AF8-9B66-828D7318F33E}"/>
              </a:ext>
            </a:extLst>
          </p:cNvPr>
          <p:cNvSpPr>
            <a:spLocks noGrp="1" noChangeArrowheads="1"/>
          </p:cNvSpPr>
          <p:nvPr>
            <p:ph type="title"/>
          </p:nvPr>
        </p:nvSpPr>
        <p:spPr/>
        <p:txBody>
          <a:bodyPr/>
          <a:lstStyle/>
          <a:p>
            <a:pPr eaLnBrk="1" hangingPunct="1"/>
            <a:r>
              <a:rPr lang="en-GB" altLang="en-US" sz="4800"/>
              <a:t>High Attendance</a:t>
            </a:r>
          </a:p>
        </p:txBody>
      </p:sp>
      <p:sp>
        <p:nvSpPr>
          <p:cNvPr id="3" name="Content Placeholder 2">
            <a:extLst>
              <a:ext uri="{FF2B5EF4-FFF2-40B4-BE49-F238E27FC236}">
                <a16:creationId xmlns:a16="http://schemas.microsoft.com/office/drawing/2014/main" id="{805C2791-AE1E-4B24-B9CB-AA47405C1D8E}"/>
              </a:ext>
            </a:extLst>
          </p:cNvPr>
          <p:cNvSpPr>
            <a:spLocks noGrp="1"/>
          </p:cNvSpPr>
          <p:nvPr>
            <p:ph idx="1"/>
          </p:nvPr>
        </p:nvSpPr>
        <p:spPr>
          <a:xfrm>
            <a:off x="609600" y="1628775"/>
            <a:ext cx="6348413" cy="4895850"/>
          </a:xfrm>
        </p:spPr>
        <p:txBody>
          <a:bodyPr rtlCol="0">
            <a:normAutofit fontScale="62500" lnSpcReduction="20000"/>
          </a:bodyPr>
          <a:lstStyle/>
          <a:p>
            <a:pPr eaLnBrk="1" fontAlgn="auto" hangingPunct="1">
              <a:spcAft>
                <a:spcPts val="0"/>
              </a:spcAft>
              <a:buFont typeface="Wingdings 3" charset="2"/>
              <a:buChar char=""/>
              <a:defRPr/>
            </a:pPr>
            <a:r>
              <a:rPr lang="en-GB" sz="3100" dirty="0">
                <a:solidFill>
                  <a:schemeClr val="tx1">
                    <a:lumMod val="75000"/>
                    <a:lumOff val="25000"/>
                  </a:schemeClr>
                </a:solidFill>
              </a:rPr>
              <a:t>We aim for at least 96% attendance for every pupil</a:t>
            </a:r>
          </a:p>
          <a:p>
            <a:pPr marL="0" indent="0" algn="ctr" eaLnBrk="1" fontAlgn="auto" hangingPunct="1">
              <a:spcAft>
                <a:spcPts val="0"/>
              </a:spcAft>
              <a:buFont typeface="Wingdings 3" panose="05040102010807070707" pitchFamily="18" charset="2"/>
              <a:buNone/>
              <a:defRPr/>
            </a:pPr>
            <a:r>
              <a:rPr lang="en-GB" sz="3100" dirty="0">
                <a:solidFill>
                  <a:srgbClr val="FF3300"/>
                </a:solidFill>
              </a:rPr>
              <a:t> 171 pupils achieved over 96% attendance last year.</a:t>
            </a:r>
          </a:p>
          <a:p>
            <a:pPr marL="0" indent="0" algn="ctr" eaLnBrk="1" fontAlgn="auto" hangingPunct="1">
              <a:spcAft>
                <a:spcPts val="0"/>
              </a:spcAft>
              <a:buFont typeface="Wingdings 3" panose="05040102010807070707" pitchFamily="18" charset="2"/>
              <a:buNone/>
              <a:defRPr/>
            </a:pPr>
            <a:r>
              <a:rPr lang="en-GB" sz="3100" dirty="0">
                <a:solidFill>
                  <a:srgbClr val="FF3300"/>
                </a:solidFill>
              </a:rPr>
              <a:t>341 pupils achieved over 96% attendance last week!</a:t>
            </a:r>
          </a:p>
          <a:p>
            <a:pPr marL="0" indent="0" algn="ctr" eaLnBrk="1" fontAlgn="auto" hangingPunct="1">
              <a:spcAft>
                <a:spcPts val="0"/>
              </a:spcAft>
              <a:buFont typeface="Wingdings 3" charset="2"/>
              <a:buNone/>
              <a:defRPr/>
            </a:pPr>
            <a:r>
              <a:rPr lang="en-GB" sz="5200" dirty="0">
                <a:solidFill>
                  <a:schemeClr val="tx1">
                    <a:lumMod val="75000"/>
                    <a:lumOff val="25000"/>
                  </a:schemeClr>
                </a:solidFill>
              </a:rPr>
              <a:t>    Well done!</a:t>
            </a:r>
          </a:p>
          <a:p>
            <a:pPr eaLnBrk="1" fontAlgn="auto" hangingPunct="1">
              <a:spcAft>
                <a:spcPts val="0"/>
              </a:spcAft>
              <a:buFont typeface="Wingdings 3" charset="2"/>
              <a:buChar char=""/>
              <a:defRPr/>
            </a:pPr>
            <a:endParaRPr lang="en-GB" sz="2400" dirty="0">
              <a:solidFill>
                <a:schemeClr val="tx1">
                  <a:lumMod val="75000"/>
                  <a:lumOff val="25000"/>
                </a:schemeClr>
              </a:solidFill>
            </a:endParaRPr>
          </a:p>
          <a:p>
            <a:pPr marL="0" indent="0" algn="ctr" eaLnBrk="1" fontAlgn="auto" hangingPunct="1">
              <a:spcAft>
                <a:spcPts val="0"/>
              </a:spcAft>
              <a:buFont typeface="Wingdings 3" charset="2"/>
              <a:buNone/>
              <a:defRPr/>
            </a:pPr>
            <a:r>
              <a:rPr lang="en-GB" sz="4700" dirty="0">
                <a:solidFill>
                  <a:schemeClr val="tx1">
                    <a:lumMod val="75000"/>
                    <a:lumOff val="25000"/>
                  </a:schemeClr>
                </a:solidFill>
              </a:rPr>
              <a:t>High attendance equals:</a:t>
            </a:r>
            <a:endParaRPr lang="en-GB" sz="2400" dirty="0">
              <a:solidFill>
                <a:schemeClr val="tx1">
                  <a:lumMod val="75000"/>
                  <a:lumOff val="25000"/>
                </a:schemeClr>
              </a:solidFill>
            </a:endParaRPr>
          </a:p>
          <a:p>
            <a:pPr marL="0" indent="0" algn="ctr" eaLnBrk="1" fontAlgn="auto" hangingPunct="1">
              <a:spcAft>
                <a:spcPts val="0"/>
              </a:spcAft>
              <a:buFont typeface="Wingdings 3" charset="2"/>
              <a:buNone/>
              <a:defRPr/>
            </a:pPr>
            <a:r>
              <a:rPr lang="en-GB" sz="2800" dirty="0">
                <a:solidFill>
                  <a:schemeClr val="tx1">
                    <a:lumMod val="75000"/>
                    <a:lumOff val="25000"/>
                  </a:schemeClr>
                </a:solidFill>
              </a:rPr>
              <a:t>Widest possible learning opportunities, higher qualifications, more choices in the future</a:t>
            </a:r>
          </a:p>
          <a:p>
            <a:pPr marL="0" indent="0" algn="ctr" eaLnBrk="1" fontAlgn="auto" hangingPunct="1">
              <a:spcAft>
                <a:spcPts val="0"/>
              </a:spcAft>
              <a:buFont typeface="Wingdings 3" charset="2"/>
              <a:buNone/>
              <a:defRPr/>
            </a:pPr>
            <a:endParaRPr lang="en-GB" sz="2800" dirty="0">
              <a:solidFill>
                <a:schemeClr val="tx1">
                  <a:lumMod val="75000"/>
                  <a:lumOff val="25000"/>
                </a:schemeClr>
              </a:solidFill>
            </a:endParaRPr>
          </a:p>
          <a:p>
            <a:pPr marL="0" indent="0" algn="ctr" eaLnBrk="1" fontAlgn="auto" hangingPunct="1">
              <a:spcAft>
                <a:spcPts val="0"/>
              </a:spcAft>
              <a:buFont typeface="Wingdings 3" charset="2"/>
              <a:buNone/>
              <a:defRPr/>
            </a:pPr>
            <a:r>
              <a:rPr lang="en-GB" sz="2800" dirty="0">
                <a:solidFill>
                  <a:schemeClr val="tx1">
                    <a:lumMod val="75000"/>
                    <a:lumOff val="25000"/>
                  </a:schemeClr>
                </a:solidFill>
              </a:rPr>
              <a:t>Primary education is the foundation for life long learning!</a:t>
            </a:r>
          </a:p>
          <a:p>
            <a:pPr eaLnBrk="1" fontAlgn="auto" hangingPunct="1">
              <a:spcAft>
                <a:spcPts val="0"/>
              </a:spcAft>
              <a:buFont typeface="Wingdings 3" charset="2"/>
              <a:buChar char=""/>
              <a:defRPr/>
            </a:pPr>
            <a:endParaRPr lang="en-GB" dirty="0">
              <a:solidFill>
                <a:schemeClr val="tx1">
                  <a:lumMod val="75000"/>
                  <a:lumOff val="25000"/>
                </a:schemeClr>
              </a:solidFil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1F42240-1671-4617-94D8-7DF13C2807C6}"/>
              </a:ext>
            </a:extLst>
          </p:cNvPr>
          <p:cNvSpPr>
            <a:spLocks noGrp="1" noChangeArrowheads="1"/>
          </p:cNvSpPr>
          <p:nvPr>
            <p:ph type="title"/>
          </p:nvPr>
        </p:nvSpPr>
        <p:spPr/>
        <p:txBody>
          <a:bodyPr/>
          <a:lstStyle/>
          <a:p>
            <a:pPr eaLnBrk="1" hangingPunct="1"/>
            <a:r>
              <a:rPr lang="en-GB" altLang="en-US" sz="4400"/>
              <a:t>Information</a:t>
            </a:r>
          </a:p>
        </p:txBody>
      </p:sp>
      <p:sp>
        <p:nvSpPr>
          <p:cNvPr id="3" name="Content Placeholder 2">
            <a:extLst>
              <a:ext uri="{FF2B5EF4-FFF2-40B4-BE49-F238E27FC236}">
                <a16:creationId xmlns:a16="http://schemas.microsoft.com/office/drawing/2014/main" id="{EBC26AB9-FC27-413C-9D8D-D72F14A860AF}"/>
              </a:ext>
            </a:extLst>
          </p:cNvPr>
          <p:cNvSpPr>
            <a:spLocks noGrp="1"/>
          </p:cNvSpPr>
          <p:nvPr>
            <p:ph idx="1"/>
          </p:nvPr>
        </p:nvSpPr>
        <p:spPr/>
        <p:txBody>
          <a:bodyPr/>
          <a:lstStyle/>
          <a:p>
            <a:pPr eaLnBrk="1" hangingPunct="1">
              <a:defRPr/>
            </a:pPr>
            <a:r>
              <a:rPr lang="en-GB" dirty="0"/>
              <a:t>Attendance Policy is available to view on our website, along with the new attendance chart, which outlines the procedures, so that everyone is clear of the process with regards to attendance</a:t>
            </a:r>
          </a:p>
          <a:p>
            <a:pPr eaLnBrk="1" hangingPunct="1">
              <a:defRPr/>
            </a:pPr>
            <a:r>
              <a:rPr lang="en-GB" dirty="0"/>
              <a:t>01753 887743 / </a:t>
            </a:r>
            <a:r>
              <a:rPr lang="en-GB" dirty="0" err="1">
                <a:hlinkClick r:id="rId2"/>
              </a:rPr>
              <a:t>absence@stjosephschalfont.school</a:t>
            </a:r>
            <a:endParaRPr lang="en-GB" dirty="0"/>
          </a:p>
          <a:p>
            <a:pPr marL="0" indent="0" eaLnBrk="1" hangingPunct="1">
              <a:buFont typeface="Wingdings 3" panose="05040102010807070707" pitchFamily="18" charset="2"/>
              <a:buNone/>
              <a:defRPr/>
            </a:pPr>
            <a:r>
              <a:rPr lang="en-GB" dirty="0"/>
              <a:t>Contact before 8:30am if your child cannot attend school, giving the reason. You must contact the school each day your child is absent.</a:t>
            </a:r>
          </a:p>
          <a:p>
            <a:pPr marL="0" indent="0" eaLnBrk="1" hangingPunct="1">
              <a:buFont typeface="Wingdings 3" panose="05040102010807070707" pitchFamily="18" charset="2"/>
              <a:buNone/>
              <a:defRPr/>
            </a:pPr>
            <a:endParaRPr lang="en-GB" dirty="0"/>
          </a:p>
          <a:p>
            <a:pPr marL="0" indent="0" eaLnBrk="1" hangingPunct="1">
              <a:buFont typeface="Wingdings 3" panose="05040102010807070707" pitchFamily="18" charset="2"/>
              <a:buNone/>
              <a:defRPr/>
            </a:pPr>
            <a:r>
              <a:rPr lang="en-GB" dirty="0"/>
              <a:t>All attendance related queries can be directed straight to the Attendance Officer, preferably after 10am, Monday-Friday.</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40B6759-9AFF-4E0B-A94C-B3FD84B2D865}"/>
              </a:ext>
            </a:extLst>
          </p:cNvPr>
          <p:cNvSpPr>
            <a:spLocks noGrp="1" noChangeArrowheads="1"/>
          </p:cNvSpPr>
          <p:nvPr>
            <p:ph type="title"/>
          </p:nvPr>
        </p:nvSpPr>
        <p:spPr/>
        <p:txBody>
          <a:bodyPr/>
          <a:lstStyle/>
          <a:p>
            <a:r>
              <a:rPr lang="en-GB" altLang="en-US" sz="4400"/>
              <a:t>Dietary &amp; Medical Needs</a:t>
            </a:r>
          </a:p>
        </p:txBody>
      </p:sp>
      <p:sp>
        <p:nvSpPr>
          <p:cNvPr id="3" name="Content Placeholder 2">
            <a:extLst>
              <a:ext uri="{FF2B5EF4-FFF2-40B4-BE49-F238E27FC236}">
                <a16:creationId xmlns:a16="http://schemas.microsoft.com/office/drawing/2014/main" id="{4BB34557-50C0-4C8E-BA20-BA96A053035C}"/>
              </a:ext>
            </a:extLst>
          </p:cNvPr>
          <p:cNvSpPr>
            <a:spLocks noGrp="1"/>
          </p:cNvSpPr>
          <p:nvPr>
            <p:ph idx="1"/>
          </p:nvPr>
        </p:nvSpPr>
        <p:spPr>
          <a:xfrm>
            <a:off x="609600" y="1268413"/>
            <a:ext cx="6348413" cy="4979987"/>
          </a:xfrm>
        </p:spPr>
        <p:txBody>
          <a:bodyPr/>
          <a:lstStyle/>
          <a:p>
            <a:pPr>
              <a:defRPr/>
            </a:pPr>
            <a:r>
              <a:rPr lang="en-GB" dirty="0"/>
              <a:t>Inform us immediately of any changes to dietary or medical needs</a:t>
            </a:r>
          </a:p>
          <a:p>
            <a:pPr>
              <a:defRPr/>
            </a:pPr>
            <a:r>
              <a:rPr lang="en-GB" dirty="0"/>
              <a:t>If we are required to keep medication onsite permanently you will need to complete:</a:t>
            </a:r>
          </a:p>
          <a:p>
            <a:pPr lvl="1">
              <a:buFont typeface="Wingdings" panose="05000000000000000000" pitchFamily="2" charset="2"/>
              <a:buChar char="v"/>
              <a:defRPr/>
            </a:pPr>
            <a:r>
              <a:rPr lang="en-GB" dirty="0"/>
              <a:t>Healthcare plan and an agreement for administering medication</a:t>
            </a:r>
          </a:p>
          <a:p>
            <a:pPr>
              <a:defRPr/>
            </a:pPr>
            <a:r>
              <a:rPr lang="en-GB" dirty="0"/>
              <a:t>If we are required to keep medication onsite, short term, for example antibiotics, you will need to complete:</a:t>
            </a:r>
          </a:p>
          <a:p>
            <a:pPr lvl="1">
              <a:buFont typeface="Wingdings" panose="05000000000000000000" pitchFamily="2" charset="2"/>
              <a:buChar char="v"/>
              <a:defRPr/>
            </a:pPr>
            <a:r>
              <a:rPr lang="en-GB" dirty="0"/>
              <a:t>Agreement for administering medication</a:t>
            </a:r>
          </a:p>
          <a:p>
            <a:pPr marL="0" indent="0">
              <a:buFont typeface="Wingdings 3" panose="05040102010807070707" pitchFamily="18" charset="2"/>
              <a:buNone/>
              <a:defRPr/>
            </a:pPr>
            <a:r>
              <a:rPr lang="en-GB" dirty="0"/>
              <a:t>All medication must be brought to the school office by an adult, no pupil is expected to carry any type of medication in their bag</a:t>
            </a:r>
          </a:p>
          <a:p>
            <a:pPr marL="0" indent="0">
              <a:buFont typeface="Wingdings 3" panose="05040102010807070707" pitchFamily="18" charset="2"/>
              <a:buNone/>
              <a:defRPr/>
            </a:pPr>
            <a:r>
              <a:rPr lang="en-GB" dirty="0"/>
              <a:t>All medication must be prescribed,  in the original packaging and age related</a:t>
            </a:r>
          </a:p>
          <a:p>
            <a:pPr marL="0" indent="0">
              <a:buFont typeface="Wingdings 3" panose="05040102010807070707" pitchFamily="18" charset="2"/>
              <a:buNone/>
              <a:defRPr/>
            </a:pPr>
            <a:endParaRPr lang="en-GB"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748DBCE-4F33-4C2F-9988-71E932059B36}"/>
              </a:ext>
            </a:extLst>
          </p:cNvPr>
          <p:cNvGraphicFramePr>
            <a:graphicFrameLocks noGrp="1"/>
          </p:cNvGraphicFramePr>
          <p:nvPr>
            <p:extLst>
              <p:ext uri="{D42A27DB-BD31-4B8C-83A1-F6EECF244321}">
                <p14:modId xmlns:p14="http://schemas.microsoft.com/office/powerpoint/2010/main" val="207985175"/>
              </p:ext>
            </p:extLst>
          </p:nvPr>
        </p:nvGraphicFramePr>
        <p:xfrm>
          <a:off x="467544" y="332656"/>
          <a:ext cx="8064896" cy="6336704"/>
        </p:xfrm>
        <a:graphic>
          <a:graphicData uri="http://schemas.openxmlformats.org/drawingml/2006/table">
            <a:tbl>
              <a:tblPr firstRow="1" firstCol="1" bandRow="1" bandCol="1"/>
              <a:tblGrid>
                <a:gridCol w="2571763">
                  <a:extLst>
                    <a:ext uri="{9D8B030D-6E8A-4147-A177-3AD203B41FA5}">
                      <a16:colId xmlns:a16="http://schemas.microsoft.com/office/drawing/2014/main" val="1994655198"/>
                    </a:ext>
                  </a:extLst>
                </a:gridCol>
                <a:gridCol w="5493133">
                  <a:extLst>
                    <a:ext uri="{9D8B030D-6E8A-4147-A177-3AD203B41FA5}">
                      <a16:colId xmlns:a16="http://schemas.microsoft.com/office/drawing/2014/main" val="1720831515"/>
                    </a:ext>
                  </a:extLst>
                </a:gridCol>
              </a:tblGrid>
              <a:tr h="864096">
                <a:tc gridSpan="2">
                  <a:txBody>
                    <a:bodyPr/>
                    <a:lstStyle/>
                    <a:p>
                      <a:pPr algn="ctr">
                        <a:spcAft>
                          <a:spcPts val="0"/>
                        </a:spcAft>
                      </a:pPr>
                      <a:r>
                        <a:rPr lang="en-GB"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GB"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Term Dates 2023 / 2024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GB"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hMerge="1">
                  <a:txBody>
                    <a:bodyPr/>
                    <a:lstStyle/>
                    <a:p>
                      <a:endParaRPr lang="en-GB"/>
                    </a:p>
                  </a:txBody>
                  <a:tcPr/>
                </a:tc>
                <a:extLst>
                  <a:ext uri="{0D108BD9-81ED-4DB2-BD59-A6C34878D82A}">
                    <a16:rowId xmlns:a16="http://schemas.microsoft.com/office/drawing/2014/main" val="59788917"/>
                  </a:ext>
                </a:extLst>
              </a:tr>
              <a:tr h="1728192">
                <a:tc>
                  <a:txBody>
                    <a:bodyPr/>
                    <a:lstStyle/>
                    <a:p>
                      <a:pPr algn="ctr">
                        <a:lnSpc>
                          <a:spcPct val="200000"/>
                        </a:lnSpc>
                        <a:spcAft>
                          <a:spcPts val="0"/>
                        </a:spcAft>
                      </a:pPr>
                      <a:r>
                        <a:rPr lang="en-GB"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Advent Term</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Tuesday 5</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September – Wednesday 20</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December</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Half Term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Monday 23rd – Friday 3</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rd</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November</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689149"/>
                  </a:ext>
                </a:extLst>
              </a:tr>
              <a:tr h="1728192">
                <a:tc>
                  <a:txBody>
                    <a:bodyPr/>
                    <a:lstStyle/>
                    <a:p>
                      <a:pPr algn="ctr">
                        <a:lnSpc>
                          <a:spcPct val="200000"/>
                        </a:lnSpc>
                        <a:spcAft>
                          <a:spcPts val="0"/>
                        </a:spcAft>
                      </a:pPr>
                      <a:r>
                        <a:rPr lang="en-GB"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Lent Term</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Wednesday 3</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rd</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January – Thursday 28th March</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Half Term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Monday 12th February   </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Friday 16</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February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391464"/>
                  </a:ext>
                </a:extLst>
              </a:tr>
              <a:tr h="2016224">
                <a:tc>
                  <a:txBody>
                    <a:bodyPr/>
                    <a:lstStyle/>
                    <a:p>
                      <a:pPr algn="ctr">
                        <a:lnSpc>
                          <a:spcPct val="200000"/>
                        </a:lnSpc>
                        <a:spcAft>
                          <a:spcPts val="0"/>
                        </a:spcAft>
                      </a:pPr>
                      <a:r>
                        <a:rPr lang="en-GB"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Pentecost Term</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6126" marR="66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a:txBody>
                    <a:bodyPr/>
                    <a:lstStyle/>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Monday 15</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April – Friday 19th July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Half Term </a:t>
                      </a:r>
                    </a:p>
                    <a:p>
                      <a:pPr algn="ctr">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Monday 27</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-Friday 31</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st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May</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598842"/>
                  </a:ext>
                </a:extLst>
              </a:tr>
            </a:tbl>
          </a:graphicData>
        </a:graphic>
      </p:graphicFrame>
    </p:spTree>
    <p:extLst>
      <p:ext uri="{BB962C8B-B14F-4D97-AF65-F5344CB8AC3E}">
        <p14:creationId xmlns:p14="http://schemas.microsoft.com/office/powerpoint/2010/main" val="3366323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feguarding – Sussex Clubs for Young People">
            <a:extLst>
              <a:ext uri="{FF2B5EF4-FFF2-40B4-BE49-F238E27FC236}">
                <a16:creationId xmlns:a16="http://schemas.microsoft.com/office/drawing/2014/main" id="{5962A3F6-BDB9-4AD4-8E6D-6E9896DE33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70" y="188640"/>
            <a:ext cx="8756860" cy="27121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14A9AEE-99FB-47B5-B3BB-BBEFA2A59F40}"/>
              </a:ext>
            </a:extLst>
          </p:cNvPr>
          <p:cNvSpPr txBox="1"/>
          <p:nvPr/>
        </p:nvSpPr>
        <p:spPr>
          <a:xfrm>
            <a:off x="251520" y="3140968"/>
            <a:ext cx="8712968" cy="3170099"/>
          </a:xfrm>
          <a:prstGeom prst="rect">
            <a:avLst/>
          </a:prstGeom>
          <a:noFill/>
        </p:spPr>
        <p:txBody>
          <a:bodyPr wrap="square" rtlCol="0">
            <a:spAutoFit/>
          </a:bodyPr>
          <a:lstStyle/>
          <a:p>
            <a:r>
              <a:rPr lang="en-GB" sz="2000" b="1" dirty="0">
                <a:solidFill>
                  <a:srgbClr val="FF0000"/>
                </a:solidFill>
              </a:rPr>
              <a:t>Takes precedence over everything else in school.</a:t>
            </a:r>
          </a:p>
          <a:p>
            <a:endParaRPr lang="en-GB" sz="2000" dirty="0"/>
          </a:p>
          <a:p>
            <a:r>
              <a:rPr lang="en-GB" sz="2000" dirty="0"/>
              <a:t>Mrs Ford (Assistant Headteacher) Safeguarding Lead for the school.</a:t>
            </a:r>
          </a:p>
          <a:p>
            <a:endParaRPr lang="en-GB" sz="2000" dirty="0"/>
          </a:p>
          <a:p>
            <a:r>
              <a:rPr lang="en-GB" sz="2000" dirty="0"/>
              <a:t>Mrs O’Kane (Deputy Headteacher) Deputy Safeguarding Lead for the school.</a:t>
            </a:r>
          </a:p>
          <a:p>
            <a:endParaRPr lang="en-GB" sz="2000" dirty="0"/>
          </a:p>
          <a:p>
            <a:r>
              <a:rPr lang="en-GB" sz="2000" dirty="0"/>
              <a:t>Mrs Lovegrove (Headteacher) has overall responsibility for Safeguarding.</a:t>
            </a:r>
          </a:p>
          <a:p>
            <a:endParaRPr lang="en-GB" sz="2000" dirty="0"/>
          </a:p>
          <a:p>
            <a:r>
              <a:rPr lang="en-GB" sz="2000" dirty="0"/>
              <a:t>If you have any safeguarding concerns please bring them to the attention of one of the members of staff listed above.  </a:t>
            </a:r>
          </a:p>
        </p:txBody>
      </p:sp>
    </p:spTree>
    <p:extLst>
      <p:ext uri="{BB962C8B-B14F-4D97-AF65-F5344CB8AC3E}">
        <p14:creationId xmlns:p14="http://schemas.microsoft.com/office/powerpoint/2010/main" val="1299966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948C79-CE66-4173-B330-952A8B9F78C6}"/>
              </a:ext>
            </a:extLst>
          </p:cNvPr>
          <p:cNvSpPr>
            <a:spLocks noChangeArrowheads="1"/>
          </p:cNvSpPr>
          <p:nvPr/>
        </p:nvSpPr>
        <p:spPr bwMode="auto">
          <a:xfrm>
            <a:off x="341479" y="4769565"/>
            <a:ext cx="8424936" cy="1940209"/>
          </a:xfrm>
          <a:prstGeom prst="rect">
            <a:avLst/>
          </a:prstGeom>
          <a:solidFill>
            <a:srgbClr val="FFFF66"/>
          </a:solidFill>
          <a:ln w="381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Parking around School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Please be aware that the local Residents’ Group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have established a communication channel with the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GB" altLang="en-US" sz="24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Chalfonts</a:t>
            </a: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Neighbourhood Policing Team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reporting all incidents of inconsiderate parking.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24DA5FF5-E5AC-4781-9E41-DB19C1DAF444}"/>
              </a:ext>
            </a:extLst>
          </p:cNvPr>
          <p:cNvSpPr>
            <a:spLocks noChangeArrowheads="1"/>
          </p:cNvSpPr>
          <p:nvPr/>
        </p:nvSpPr>
        <p:spPr bwMode="auto">
          <a:xfrm>
            <a:off x="336003" y="148226"/>
            <a:ext cx="8424936" cy="2394848"/>
          </a:xfrm>
          <a:prstGeom prst="rect">
            <a:avLst/>
          </a:prstGeom>
          <a:solidFill>
            <a:schemeClr val="accent6">
              <a:lumMod val="40000"/>
              <a:lumOff val="60000"/>
            </a:schemeClr>
          </a:solidFill>
          <a:ln w="381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DCD5C50D-A71B-42E5-BAC0-632621294CA6}"/>
              </a:ext>
            </a:extLst>
          </p:cNvPr>
          <p:cNvSpPr/>
          <p:nvPr/>
        </p:nvSpPr>
        <p:spPr>
          <a:xfrm>
            <a:off x="575556" y="416162"/>
            <a:ext cx="7992888" cy="1938992"/>
          </a:xfrm>
          <a:prstGeom prst="rect">
            <a:avLst/>
          </a:prstGeom>
        </p:spPr>
        <p:txBody>
          <a:bodyPr wrap="square">
            <a:spAutoFit/>
          </a:bodyPr>
          <a:lstStyle/>
          <a:p>
            <a:r>
              <a:rPr lang="en-GB" sz="2400" dirty="0"/>
              <a:t>Check your emails / texts regularly – this is the main means of communication from school.</a:t>
            </a:r>
          </a:p>
          <a:p>
            <a:r>
              <a:rPr lang="en-GB" sz="2400" dirty="0"/>
              <a:t>Check weekly school newsletter– emailed on Friday. </a:t>
            </a:r>
          </a:p>
          <a:p>
            <a:r>
              <a:rPr lang="en-GB" sz="2400" dirty="0"/>
              <a:t>Check school website and twitter (X) account. </a:t>
            </a:r>
          </a:p>
          <a:p>
            <a:r>
              <a:rPr lang="en-GB" sz="2400" dirty="0">
                <a:hlinkClick r:id="rId3"/>
              </a:rPr>
              <a:t>https://www.stjosephschalfont.school/</a:t>
            </a:r>
            <a:r>
              <a:rPr lang="en-GB" sz="2400" dirty="0"/>
              <a:t> </a:t>
            </a:r>
          </a:p>
        </p:txBody>
      </p:sp>
      <p:sp>
        <p:nvSpPr>
          <p:cNvPr id="7" name="Rectangle 2">
            <a:extLst>
              <a:ext uri="{FF2B5EF4-FFF2-40B4-BE49-F238E27FC236}">
                <a16:creationId xmlns:a16="http://schemas.microsoft.com/office/drawing/2014/main" id="{59FD8F8A-EE78-4FEE-972C-AEBDC5BFF41B}"/>
              </a:ext>
            </a:extLst>
          </p:cNvPr>
          <p:cNvSpPr>
            <a:spLocks noChangeArrowheads="1"/>
          </p:cNvSpPr>
          <p:nvPr/>
        </p:nvSpPr>
        <p:spPr bwMode="auto">
          <a:xfrm>
            <a:off x="321601" y="2747593"/>
            <a:ext cx="8424936" cy="477328"/>
          </a:xfrm>
          <a:prstGeom prst="rect">
            <a:avLst/>
          </a:prstGeom>
          <a:solidFill>
            <a:srgbClr val="B2FCFE"/>
          </a:solid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Tuesday 3.00-3.30pm </a:t>
            </a:r>
            <a:r>
              <a:rPr lang="en-GB" altLang="en-US" sz="2400" dirty="0">
                <a:solidFill>
                  <a:srgbClr val="000000"/>
                </a:solidFill>
                <a:latin typeface="Calibri" panose="020F0502020204030204" pitchFamily="34" charset="0"/>
                <a:cs typeface="Calibri" panose="020F0502020204030204" pitchFamily="34" charset="0"/>
              </a:rPr>
              <a:t>Parent Drop in session</a:t>
            </a:r>
            <a:r>
              <a:rPr kumimoji="0" lang="en-GB"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211A0299-3799-4600-9CF6-59ECB06B588C}"/>
              </a:ext>
            </a:extLst>
          </p:cNvPr>
          <p:cNvSpPr>
            <a:spLocks noChangeArrowheads="1"/>
          </p:cNvSpPr>
          <p:nvPr/>
        </p:nvSpPr>
        <p:spPr bwMode="auto">
          <a:xfrm>
            <a:off x="336003" y="3424380"/>
            <a:ext cx="8424936" cy="1145725"/>
          </a:xfrm>
          <a:prstGeom prst="rect">
            <a:avLst/>
          </a:prstGeom>
          <a:solidFill>
            <a:srgbClr val="99CCFF"/>
          </a:solidFill>
          <a:ln w="381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Please make every effort to attend coffee mornings / assemblies and key parent workshops on curriculum areas to remain informed and support us and your child.</a:t>
            </a:r>
          </a:p>
        </p:txBody>
      </p:sp>
    </p:spTree>
    <p:extLst>
      <p:ext uri="{BB962C8B-B14F-4D97-AF65-F5344CB8AC3E}">
        <p14:creationId xmlns:p14="http://schemas.microsoft.com/office/powerpoint/2010/main" val="2554952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5760640" cy="1143000"/>
          </a:xfrm>
        </p:spPr>
        <p:txBody>
          <a:bodyPr>
            <a:normAutofit/>
          </a:bodyPr>
          <a:lstStyle/>
          <a:p>
            <a:r>
              <a:rPr lang="en-GB" b="1" dirty="0">
                <a:solidFill>
                  <a:schemeClr val="bg1"/>
                </a:solidFill>
              </a:rPr>
              <a:t>Supporting Your Child</a:t>
            </a:r>
          </a:p>
        </p:txBody>
      </p:sp>
      <p:sp>
        <p:nvSpPr>
          <p:cNvPr id="3" name="Content Placeholder 2"/>
          <p:cNvSpPr>
            <a:spLocks noGrp="1"/>
          </p:cNvSpPr>
          <p:nvPr>
            <p:ph idx="1"/>
          </p:nvPr>
        </p:nvSpPr>
        <p:spPr>
          <a:xfrm>
            <a:off x="259633" y="1412776"/>
            <a:ext cx="8229600" cy="4509120"/>
          </a:xfrm>
        </p:spPr>
        <p:txBody>
          <a:bodyPr>
            <a:normAutofit fontScale="92500" lnSpcReduction="20000"/>
          </a:bodyPr>
          <a:lstStyle/>
          <a:p>
            <a:r>
              <a:rPr lang="en-GB" dirty="0"/>
              <a:t>Read to your child as well as them reading to you.</a:t>
            </a:r>
          </a:p>
          <a:p>
            <a:r>
              <a:rPr lang="en-GB" dirty="0"/>
              <a:t>Counting in 2’s, 5’s and 10’s, number bonds to 10/20, recognise numbers up to 50.</a:t>
            </a:r>
          </a:p>
          <a:p>
            <a:r>
              <a:rPr lang="en-GB" dirty="0"/>
              <a:t>Number Bond and Times Tables.  </a:t>
            </a:r>
          </a:p>
          <a:p>
            <a:r>
              <a:rPr lang="en-GB" dirty="0"/>
              <a:t>Fine motor skills- e.g. </a:t>
            </a:r>
            <a:r>
              <a:rPr lang="en-GB" dirty="0" err="1"/>
              <a:t>lego</a:t>
            </a:r>
            <a:r>
              <a:rPr lang="en-GB" dirty="0"/>
              <a:t>, </a:t>
            </a:r>
            <a:r>
              <a:rPr lang="en-GB" dirty="0" err="1"/>
              <a:t>knex</a:t>
            </a:r>
            <a:r>
              <a:rPr lang="en-GB" dirty="0"/>
              <a:t>, cutting and making things, dot to dot.</a:t>
            </a:r>
          </a:p>
          <a:p>
            <a:r>
              <a:rPr lang="en-GB" dirty="0"/>
              <a:t>Recap phonics sounds with your children- phonics information will be added to the school website.</a:t>
            </a:r>
          </a:p>
          <a:p>
            <a:r>
              <a:rPr lang="en-GB" dirty="0"/>
              <a:t>The website has links to additional educational sites and materials that you may wish to access. </a:t>
            </a:r>
          </a:p>
          <a:p>
            <a:pPr marL="0" indent="0">
              <a:buNone/>
            </a:pPr>
            <a:endParaRPr lang="en-GB" dirty="0"/>
          </a:p>
        </p:txBody>
      </p:sp>
    </p:spTree>
    <p:extLst>
      <p:ext uri="{BB962C8B-B14F-4D97-AF65-F5344CB8AC3E}">
        <p14:creationId xmlns:p14="http://schemas.microsoft.com/office/powerpoint/2010/main" val="2922119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95536" y="332656"/>
            <a:ext cx="8424936" cy="619268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2"/>
          <p:cNvSpPr>
            <a:spLocks noGrp="1" noChangeArrowheads="1"/>
          </p:cNvSpPr>
          <p:nvPr>
            <p:ph type="ctrTitle"/>
          </p:nvPr>
        </p:nvSpPr>
        <p:spPr>
          <a:xfrm>
            <a:off x="1151731" y="548680"/>
            <a:ext cx="6840537" cy="2209800"/>
          </a:xfrm>
        </p:spPr>
        <p:txBody>
          <a:bodyPr>
            <a:noAutofit/>
          </a:bodyPr>
          <a:lstStyle/>
          <a:p>
            <a:pPr algn="ctr" eaLnBrk="1" hangingPunct="1"/>
            <a:r>
              <a:rPr lang="en-US" sz="4000" b="1" dirty="0">
                <a:solidFill>
                  <a:schemeClr val="tx1"/>
                </a:solidFill>
                <a:latin typeface="Comic Sans MS" pitchFamily="66" charset="0"/>
              </a:rPr>
              <a:t> </a:t>
            </a:r>
            <a:r>
              <a:rPr lang="en-US" sz="4800" b="1" dirty="0">
                <a:solidFill>
                  <a:schemeClr val="bg1"/>
                </a:solidFill>
                <a:latin typeface="Comic Sans MS" panose="030F0702030302020204" pitchFamily="66" charset="0"/>
              </a:rPr>
              <a:t>Thank you for coming and for your continuing support.</a:t>
            </a:r>
            <a:endParaRPr lang="en-US" sz="4000" dirty="0">
              <a:solidFill>
                <a:schemeClr val="bg1"/>
              </a:solidFill>
              <a:latin typeface="Comic Sans MS" panose="030F0702030302020204" pitchFamily="66" charset="0"/>
            </a:endParaRPr>
          </a:p>
        </p:txBody>
      </p:sp>
      <p:pic>
        <p:nvPicPr>
          <p:cNvPr id="10242" name="Picture 10" descr="Description: C:\Users\head\Desktop\values 4">
            <a:extLst>
              <a:ext uri="{FF2B5EF4-FFF2-40B4-BE49-F238E27FC236}">
                <a16:creationId xmlns:a16="http://schemas.microsoft.com/office/drawing/2014/main" id="{E6AEE11A-2F97-42A2-A6E6-D9DF84C7924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8" y="3140968"/>
            <a:ext cx="4104456" cy="30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97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980728"/>
          </a:xfrm>
        </p:spPr>
        <p:txBody>
          <a:bodyPr>
            <a:normAutofit/>
          </a:bodyPr>
          <a:lstStyle/>
          <a:p>
            <a:r>
              <a:rPr lang="en-GB" sz="3600" b="1" dirty="0">
                <a:solidFill>
                  <a:schemeClr val="bg1"/>
                </a:solidFill>
              </a:rPr>
              <a:t>Year 1  Staff Team</a:t>
            </a:r>
          </a:p>
        </p:txBody>
      </p:sp>
      <p:pic>
        <p:nvPicPr>
          <p:cNvPr id="6" name="Picture 5">
            <a:extLst>
              <a:ext uri="{FF2B5EF4-FFF2-40B4-BE49-F238E27FC236}">
                <a16:creationId xmlns:a16="http://schemas.microsoft.com/office/drawing/2014/main" id="{A8A5A486-F84B-4914-ADBB-A0D5C94C67A2}"/>
              </a:ext>
            </a:extLst>
          </p:cNvPr>
          <p:cNvPicPr>
            <a:picLocks noChangeAspect="1"/>
          </p:cNvPicPr>
          <p:nvPr/>
        </p:nvPicPr>
        <p:blipFill>
          <a:blip r:embed="rId3"/>
          <a:stretch>
            <a:fillRect/>
          </a:stretch>
        </p:blipFill>
        <p:spPr>
          <a:xfrm>
            <a:off x="457200" y="857766"/>
            <a:ext cx="2376264" cy="3047702"/>
          </a:xfrm>
          <a:prstGeom prst="rect">
            <a:avLst/>
          </a:prstGeom>
        </p:spPr>
      </p:pic>
      <p:sp>
        <p:nvSpPr>
          <p:cNvPr id="14" name="TextBox 13">
            <a:extLst>
              <a:ext uri="{FF2B5EF4-FFF2-40B4-BE49-F238E27FC236}">
                <a16:creationId xmlns:a16="http://schemas.microsoft.com/office/drawing/2014/main" id="{BFBE18AC-E057-4FEF-AD70-F6FBCE87B281}"/>
              </a:ext>
            </a:extLst>
          </p:cNvPr>
          <p:cNvSpPr txBox="1"/>
          <p:nvPr/>
        </p:nvSpPr>
        <p:spPr>
          <a:xfrm>
            <a:off x="5908266" y="4172099"/>
            <a:ext cx="2778534" cy="1754326"/>
          </a:xfrm>
          <a:prstGeom prst="rect">
            <a:avLst/>
          </a:prstGeom>
          <a:noFill/>
        </p:spPr>
        <p:txBody>
          <a:bodyPr wrap="square" rtlCol="0">
            <a:spAutoFit/>
          </a:bodyPr>
          <a:lstStyle/>
          <a:p>
            <a:pPr algn="ctr"/>
            <a:r>
              <a:rPr lang="en-GB" sz="5400" b="1" dirty="0">
                <a:effectLst>
                  <a:outerShdw blurRad="38100" dist="38100" dir="2700000" algn="tl">
                    <a:srgbClr val="000000">
                      <a:alpha val="43137"/>
                    </a:srgbClr>
                  </a:outerShdw>
                </a:effectLst>
                <a:latin typeface="Letter-join Air Plus 4" panose="02000805000000020003" pitchFamily="50" charset="0"/>
              </a:rPr>
              <a:t>Miss Bryan</a:t>
            </a:r>
          </a:p>
        </p:txBody>
      </p:sp>
      <p:sp>
        <p:nvSpPr>
          <p:cNvPr id="15" name="TextBox 14">
            <a:extLst>
              <a:ext uri="{FF2B5EF4-FFF2-40B4-BE49-F238E27FC236}">
                <a16:creationId xmlns:a16="http://schemas.microsoft.com/office/drawing/2014/main" id="{BA3DDFE4-7FC5-47F5-B16C-6B6F10633252}"/>
              </a:ext>
            </a:extLst>
          </p:cNvPr>
          <p:cNvSpPr txBox="1"/>
          <p:nvPr/>
        </p:nvSpPr>
        <p:spPr>
          <a:xfrm>
            <a:off x="457200" y="4168098"/>
            <a:ext cx="2376264" cy="1754326"/>
          </a:xfrm>
          <a:prstGeom prst="rect">
            <a:avLst/>
          </a:prstGeom>
          <a:noFill/>
        </p:spPr>
        <p:txBody>
          <a:bodyPr wrap="square" rtlCol="0">
            <a:spAutoFit/>
          </a:bodyPr>
          <a:lstStyle/>
          <a:p>
            <a:pPr algn="ctr"/>
            <a:r>
              <a:rPr lang="en-GB" sz="5400" b="1" dirty="0">
                <a:effectLst>
                  <a:outerShdw blurRad="38100" dist="38100" dir="2700000" algn="tl">
                    <a:srgbClr val="000000">
                      <a:alpha val="43137"/>
                    </a:srgbClr>
                  </a:outerShdw>
                </a:effectLst>
                <a:latin typeface="Letter-join Air Plus 4" panose="02000805000000020003" pitchFamily="50" charset="0"/>
              </a:rPr>
              <a:t>Miss Bailey</a:t>
            </a:r>
          </a:p>
        </p:txBody>
      </p:sp>
      <p:pic>
        <p:nvPicPr>
          <p:cNvPr id="9" name="Picture 8">
            <a:extLst>
              <a:ext uri="{FF2B5EF4-FFF2-40B4-BE49-F238E27FC236}">
                <a16:creationId xmlns:a16="http://schemas.microsoft.com/office/drawing/2014/main" id="{70EF3793-FE50-4BFD-809A-C2F1F6B5F248}"/>
              </a:ext>
            </a:extLst>
          </p:cNvPr>
          <p:cNvPicPr>
            <a:picLocks noChangeAspect="1"/>
          </p:cNvPicPr>
          <p:nvPr/>
        </p:nvPicPr>
        <p:blipFill>
          <a:blip r:embed="rId4"/>
          <a:stretch>
            <a:fillRect/>
          </a:stretch>
        </p:blipFill>
        <p:spPr>
          <a:xfrm>
            <a:off x="6181131" y="1011393"/>
            <a:ext cx="2432802" cy="3087141"/>
          </a:xfrm>
          <a:prstGeom prst="rect">
            <a:avLst/>
          </a:prstGeom>
        </p:spPr>
      </p:pic>
      <p:sp>
        <p:nvSpPr>
          <p:cNvPr id="18" name="TextBox 17">
            <a:extLst>
              <a:ext uri="{FF2B5EF4-FFF2-40B4-BE49-F238E27FC236}">
                <a16:creationId xmlns:a16="http://schemas.microsoft.com/office/drawing/2014/main" id="{AFAE3BDD-FB80-4AED-A013-7E28B3E8F5A8}"/>
              </a:ext>
            </a:extLst>
          </p:cNvPr>
          <p:cNvSpPr txBox="1"/>
          <p:nvPr/>
        </p:nvSpPr>
        <p:spPr>
          <a:xfrm>
            <a:off x="3347864" y="2420888"/>
            <a:ext cx="2376264" cy="3046988"/>
          </a:xfrm>
          <a:prstGeom prst="rect">
            <a:avLst/>
          </a:prstGeom>
          <a:noFill/>
        </p:spPr>
        <p:txBody>
          <a:bodyPr wrap="square" rtlCol="0">
            <a:spAutoFit/>
          </a:bodyPr>
          <a:lstStyle/>
          <a:p>
            <a:pPr algn="ctr"/>
            <a:r>
              <a:rPr lang="en-GB" sz="3600" u="sng" dirty="0"/>
              <a:t>Teaching Assistants</a:t>
            </a:r>
          </a:p>
          <a:p>
            <a:pPr algn="ctr"/>
            <a:endParaRPr lang="en-GB" sz="3600" dirty="0"/>
          </a:p>
          <a:p>
            <a:pPr algn="ctr"/>
            <a:r>
              <a:rPr lang="en-GB" sz="2800" dirty="0"/>
              <a:t>Miss Manners</a:t>
            </a:r>
          </a:p>
          <a:p>
            <a:pPr algn="ctr"/>
            <a:endParaRPr lang="en-GB" sz="2800" dirty="0"/>
          </a:p>
          <a:p>
            <a:pPr algn="ctr"/>
            <a:r>
              <a:rPr lang="en-GB" sz="2800" dirty="0"/>
              <a:t>Mrs Morgan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329"/>
            <a:ext cx="8229600" cy="1143000"/>
          </a:xfrm>
        </p:spPr>
        <p:txBody>
          <a:bodyPr/>
          <a:lstStyle/>
          <a:p>
            <a:r>
              <a:rPr lang="en-GB" b="1" dirty="0">
                <a:solidFill>
                  <a:schemeClr val="bg1"/>
                </a:solidFill>
              </a:rPr>
              <a:t>Year 2  Staff Team</a:t>
            </a:r>
          </a:p>
        </p:txBody>
      </p:sp>
      <p:sp>
        <p:nvSpPr>
          <p:cNvPr id="7" name="TextBox 6">
            <a:extLst>
              <a:ext uri="{FF2B5EF4-FFF2-40B4-BE49-F238E27FC236}">
                <a16:creationId xmlns:a16="http://schemas.microsoft.com/office/drawing/2014/main" id="{6AA532AC-59E5-4B08-BE69-975601D4F6FF}"/>
              </a:ext>
            </a:extLst>
          </p:cNvPr>
          <p:cNvSpPr txBox="1"/>
          <p:nvPr/>
        </p:nvSpPr>
        <p:spPr>
          <a:xfrm>
            <a:off x="6572772" y="4135525"/>
            <a:ext cx="2232248" cy="1754326"/>
          </a:xfrm>
          <a:prstGeom prst="rect">
            <a:avLst/>
          </a:prstGeom>
          <a:noFill/>
        </p:spPr>
        <p:txBody>
          <a:bodyPr wrap="square" rtlCol="0">
            <a:spAutoFit/>
          </a:bodyPr>
          <a:lstStyle/>
          <a:p>
            <a:pPr algn="ctr"/>
            <a:r>
              <a:rPr lang="en-GB" sz="5400" b="1" dirty="0"/>
              <a:t>Miss Eaton</a:t>
            </a:r>
          </a:p>
        </p:txBody>
      </p:sp>
      <p:sp>
        <p:nvSpPr>
          <p:cNvPr id="9" name="TextBox 8">
            <a:extLst>
              <a:ext uri="{FF2B5EF4-FFF2-40B4-BE49-F238E27FC236}">
                <a16:creationId xmlns:a16="http://schemas.microsoft.com/office/drawing/2014/main" id="{2C53B0C9-2C46-485F-BE27-8BEE66A977DF}"/>
              </a:ext>
            </a:extLst>
          </p:cNvPr>
          <p:cNvSpPr txBox="1"/>
          <p:nvPr/>
        </p:nvSpPr>
        <p:spPr>
          <a:xfrm>
            <a:off x="457200" y="4119846"/>
            <a:ext cx="2114030" cy="2031325"/>
          </a:xfrm>
          <a:prstGeom prst="rect">
            <a:avLst/>
          </a:prstGeom>
          <a:noFill/>
        </p:spPr>
        <p:txBody>
          <a:bodyPr wrap="square" rtlCol="0">
            <a:spAutoFit/>
          </a:bodyPr>
          <a:lstStyle/>
          <a:p>
            <a:pPr algn="ctr"/>
            <a:r>
              <a:rPr lang="en-GB" sz="5400" b="1" dirty="0"/>
              <a:t>Mrs Fallon </a:t>
            </a:r>
            <a:br>
              <a:rPr lang="en-GB" b="1" dirty="0"/>
            </a:br>
            <a:endParaRPr lang="en-GB" dirty="0"/>
          </a:p>
        </p:txBody>
      </p:sp>
      <p:pic>
        <p:nvPicPr>
          <p:cNvPr id="13" name="Picture 12">
            <a:extLst>
              <a:ext uri="{FF2B5EF4-FFF2-40B4-BE49-F238E27FC236}">
                <a16:creationId xmlns:a16="http://schemas.microsoft.com/office/drawing/2014/main" id="{64536885-64D2-4AB5-808D-F52ADEA52B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817" y="1113107"/>
            <a:ext cx="2232248" cy="3006739"/>
          </a:xfrm>
          <a:prstGeom prst="rect">
            <a:avLst/>
          </a:prstGeom>
        </p:spPr>
      </p:pic>
      <p:sp>
        <p:nvSpPr>
          <p:cNvPr id="15" name="TextBox 14">
            <a:extLst>
              <a:ext uri="{FF2B5EF4-FFF2-40B4-BE49-F238E27FC236}">
                <a16:creationId xmlns:a16="http://schemas.microsoft.com/office/drawing/2014/main" id="{AF93667F-9B0F-4EAF-B931-C8FEDD6E3B2A}"/>
              </a:ext>
            </a:extLst>
          </p:cNvPr>
          <p:cNvSpPr txBox="1"/>
          <p:nvPr/>
        </p:nvSpPr>
        <p:spPr>
          <a:xfrm>
            <a:off x="2915816" y="2420888"/>
            <a:ext cx="2808312" cy="2862322"/>
          </a:xfrm>
          <a:prstGeom prst="rect">
            <a:avLst/>
          </a:prstGeom>
          <a:noFill/>
        </p:spPr>
        <p:txBody>
          <a:bodyPr wrap="square" rtlCol="0">
            <a:spAutoFit/>
          </a:bodyPr>
          <a:lstStyle/>
          <a:p>
            <a:pPr algn="ctr"/>
            <a:r>
              <a:rPr lang="en-GB" sz="3600" u="sng" dirty="0"/>
              <a:t>Teaching Assistants</a:t>
            </a:r>
          </a:p>
          <a:p>
            <a:pPr algn="ctr"/>
            <a:endParaRPr lang="en-GB" sz="3600" dirty="0"/>
          </a:p>
          <a:p>
            <a:pPr algn="ctr"/>
            <a:r>
              <a:rPr lang="en-GB" sz="3600" dirty="0"/>
              <a:t>Miss Morris</a:t>
            </a:r>
          </a:p>
          <a:p>
            <a:pPr algn="ctr"/>
            <a:r>
              <a:rPr lang="en-GB" sz="3600" dirty="0"/>
              <a:t>Miss Russell</a:t>
            </a:r>
          </a:p>
        </p:txBody>
      </p:sp>
      <p:pic>
        <p:nvPicPr>
          <p:cNvPr id="3" name="Picture 2">
            <a:extLst>
              <a:ext uri="{FF2B5EF4-FFF2-40B4-BE49-F238E27FC236}">
                <a16:creationId xmlns:a16="http://schemas.microsoft.com/office/drawing/2014/main" id="{8CF7D25D-9CBB-4695-B905-1376EB58F53C}"/>
              </a:ext>
            </a:extLst>
          </p:cNvPr>
          <p:cNvPicPr>
            <a:picLocks noChangeAspect="1"/>
          </p:cNvPicPr>
          <p:nvPr/>
        </p:nvPicPr>
        <p:blipFill>
          <a:blip r:embed="rId4"/>
          <a:stretch>
            <a:fillRect/>
          </a:stretch>
        </p:blipFill>
        <p:spPr>
          <a:xfrm rot="16200000">
            <a:off x="5928152" y="1552281"/>
            <a:ext cx="2976331" cy="2232248"/>
          </a:xfrm>
          <a:prstGeom prst="rect">
            <a:avLst/>
          </a:prstGeom>
        </p:spPr>
      </p:pic>
    </p:spTree>
    <p:extLst>
      <p:ext uri="{BB962C8B-B14F-4D97-AF65-F5344CB8AC3E}">
        <p14:creationId xmlns:p14="http://schemas.microsoft.com/office/powerpoint/2010/main" val="38934421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C40203-FFB9-434E-BC91-9106BD918C02}"/>
              </a:ext>
            </a:extLst>
          </p:cNvPr>
          <p:cNvPicPr>
            <a:picLocks noChangeAspect="1"/>
          </p:cNvPicPr>
          <p:nvPr/>
        </p:nvPicPr>
        <p:blipFill>
          <a:blip r:embed="rId3"/>
          <a:stretch>
            <a:fillRect/>
          </a:stretch>
        </p:blipFill>
        <p:spPr>
          <a:xfrm>
            <a:off x="125760" y="332656"/>
            <a:ext cx="8892480" cy="5137877"/>
          </a:xfrm>
          <a:prstGeom prst="rect">
            <a:avLst/>
          </a:prstGeom>
        </p:spPr>
      </p:pic>
      <p:sp>
        <p:nvSpPr>
          <p:cNvPr id="3" name="Rectangle 2">
            <a:extLst>
              <a:ext uri="{FF2B5EF4-FFF2-40B4-BE49-F238E27FC236}">
                <a16:creationId xmlns:a16="http://schemas.microsoft.com/office/drawing/2014/main" id="{4F1BEB37-DD62-42BA-92C1-FE7D23634B88}"/>
              </a:ext>
            </a:extLst>
          </p:cNvPr>
          <p:cNvSpPr/>
          <p:nvPr/>
        </p:nvSpPr>
        <p:spPr>
          <a:xfrm>
            <a:off x="1368430" y="5877272"/>
            <a:ext cx="6407139" cy="523220"/>
          </a:xfrm>
          <a:prstGeom prst="rect">
            <a:avLst/>
          </a:prstGeom>
        </p:spPr>
        <p:txBody>
          <a:bodyPr wrap="none">
            <a:spAutoFit/>
          </a:bodyPr>
          <a:lstStyle/>
          <a:p>
            <a:r>
              <a:rPr lang="en-GB" sz="2800" b="1" dirty="0"/>
              <a:t>See website for full curriculum overviews </a:t>
            </a:r>
          </a:p>
        </p:txBody>
      </p:sp>
    </p:spTree>
    <p:extLst>
      <p:ext uri="{BB962C8B-B14F-4D97-AF65-F5344CB8AC3E}">
        <p14:creationId xmlns:p14="http://schemas.microsoft.com/office/powerpoint/2010/main" val="288036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2076" y="1594511"/>
            <a:ext cx="8499846" cy="1906354"/>
            <a:chOff x="323528" y="1338720"/>
            <a:chExt cx="7845921" cy="1546314"/>
          </a:xfrm>
          <a:effectLst>
            <a:glow rad="228600">
              <a:schemeClr val="accent3">
                <a:satMod val="175000"/>
                <a:alpha val="40000"/>
              </a:schemeClr>
            </a:glow>
          </a:effectLst>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61" t="-236" r="11761" b="26629"/>
            <a:stretch/>
          </p:blipFill>
          <p:spPr bwMode="auto">
            <a:xfrm>
              <a:off x="323528" y="1340768"/>
              <a:ext cx="1110305" cy="1512168"/>
            </a:xfrm>
            <a:prstGeom prst="roundRect">
              <a:avLst>
                <a:gd name="adj" fmla="val 4167"/>
              </a:avLst>
            </a:prstGeom>
            <a:solidFill>
              <a:srgbClr val="FFFFFF"/>
            </a:solidFill>
            <a:ln w="76200">
              <a:solidFill>
                <a:srgbClr val="7030A0"/>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head\Desktop\file-page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15" t="16508" r="16264" b="27526"/>
            <a:stretch/>
          </p:blipFill>
          <p:spPr bwMode="auto">
            <a:xfrm>
              <a:off x="1619672" y="1338720"/>
              <a:ext cx="1136911" cy="1512000"/>
            </a:xfrm>
            <a:prstGeom prst="roundRect">
              <a:avLst>
                <a:gd name="adj" fmla="val 4167"/>
              </a:avLst>
            </a:prstGeom>
            <a:solidFill>
              <a:srgbClr val="FFFFFF"/>
            </a:solidFill>
            <a:ln w="76200" cap="sq">
              <a:solidFill>
                <a:srgbClr val="0070C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4" name="Picture 2" descr="C:\Users\head\Desktop\file-page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045" t="3375" r="6895" b="14920"/>
            <a:stretch/>
          </p:blipFill>
          <p:spPr bwMode="auto">
            <a:xfrm>
              <a:off x="2915817" y="1357744"/>
              <a:ext cx="1117371" cy="1512000"/>
            </a:xfrm>
            <a:prstGeom prst="roundRect">
              <a:avLst>
                <a:gd name="adj" fmla="val 4167"/>
              </a:avLst>
            </a:prstGeom>
            <a:solidFill>
              <a:srgbClr val="FFFFFF"/>
            </a:solidFill>
            <a:ln w="76200" cap="sq">
              <a:solidFill>
                <a:srgbClr val="00B05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 name="Picture 2" descr="C:\Users\head\Desktop\Curious Chris.bmp"/>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42" b="16704"/>
            <a:stretch/>
          </p:blipFill>
          <p:spPr bwMode="auto">
            <a:xfrm>
              <a:off x="4211959" y="1357745"/>
              <a:ext cx="1204470" cy="1512000"/>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6" name="Picture 2" descr="C:\Users\head\Desktop\file-page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418" r="6856" b="20218"/>
            <a:stretch/>
          </p:blipFill>
          <p:spPr bwMode="auto">
            <a:xfrm>
              <a:off x="5580111" y="1373034"/>
              <a:ext cx="1134838" cy="1512000"/>
            </a:xfrm>
            <a:prstGeom prst="roundRect">
              <a:avLst>
                <a:gd name="adj" fmla="val 4167"/>
              </a:avLst>
            </a:prstGeom>
            <a:solidFill>
              <a:srgbClr val="FFFFFF"/>
            </a:solidFill>
            <a:ln w="76200" cap="sq">
              <a:solidFill>
                <a:srgbClr val="FFFF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7" name="Picture 2" descr="C:\Users\head\Desktop\file-page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130" t="8020" r="17181" b="32741"/>
            <a:stretch/>
          </p:blipFill>
          <p:spPr bwMode="auto">
            <a:xfrm>
              <a:off x="6876255" y="1373034"/>
              <a:ext cx="1293194" cy="1512000"/>
            </a:xfrm>
            <a:prstGeom prst="roundRect">
              <a:avLst>
                <a:gd name="adj" fmla="val 4167"/>
              </a:avLst>
            </a:prstGeom>
            <a:solidFill>
              <a:srgbClr val="FFFFFF"/>
            </a:solidFill>
            <a:ln w="76200" cap="sq">
              <a:solidFill>
                <a:srgbClr val="FF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grpSp>
      <p:sp>
        <p:nvSpPr>
          <p:cNvPr id="9" name="Rectangle 8"/>
          <p:cNvSpPr/>
          <p:nvPr/>
        </p:nvSpPr>
        <p:spPr>
          <a:xfrm>
            <a:off x="450999" y="254982"/>
            <a:ext cx="8242001" cy="923330"/>
          </a:xfrm>
          <a:prstGeom prst="rect">
            <a:avLst/>
          </a:prstGeom>
          <a:noFill/>
        </p:spPr>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Our Learning </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Characteristics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TextBox 9">
            <a:extLst>
              <a:ext uri="{FF2B5EF4-FFF2-40B4-BE49-F238E27FC236}">
                <a16:creationId xmlns:a16="http://schemas.microsoft.com/office/drawing/2014/main" id="{12B7E133-787F-4350-A764-F4AD09F5CDB6}"/>
              </a:ext>
            </a:extLst>
          </p:cNvPr>
          <p:cNvSpPr txBox="1"/>
          <p:nvPr/>
        </p:nvSpPr>
        <p:spPr>
          <a:xfrm>
            <a:off x="912748" y="4327462"/>
            <a:ext cx="2808346" cy="1964512"/>
          </a:xfrm>
          <a:prstGeom prst="rect">
            <a:avLst/>
          </a:prstGeom>
          <a:noFill/>
        </p:spPr>
        <p:txBody>
          <a:bodyPr wrap="square" rtlCol="0">
            <a:spAutoFit/>
          </a:bodyPr>
          <a:lstStyle/>
          <a:p>
            <a:pPr>
              <a:lnSpc>
                <a:spcPct val="150000"/>
              </a:lnSpc>
            </a:pPr>
            <a:r>
              <a:rPr lang="en-GB" sz="2800" dirty="0"/>
              <a:t>Bounce-back Beth</a:t>
            </a:r>
          </a:p>
          <a:p>
            <a:pPr>
              <a:lnSpc>
                <a:spcPct val="150000"/>
              </a:lnSpc>
            </a:pPr>
            <a:r>
              <a:rPr lang="en-GB" sz="2800" dirty="0"/>
              <a:t>Reflective Rose</a:t>
            </a:r>
          </a:p>
          <a:p>
            <a:pPr>
              <a:lnSpc>
                <a:spcPct val="150000"/>
              </a:lnSpc>
            </a:pPr>
            <a:r>
              <a:rPr lang="en-GB" sz="2800" dirty="0"/>
              <a:t>Independent Ian</a:t>
            </a:r>
          </a:p>
        </p:txBody>
      </p:sp>
      <p:sp>
        <p:nvSpPr>
          <p:cNvPr id="11" name="TextBox 10">
            <a:extLst>
              <a:ext uri="{FF2B5EF4-FFF2-40B4-BE49-F238E27FC236}">
                <a16:creationId xmlns:a16="http://schemas.microsoft.com/office/drawing/2014/main" id="{D6A436AD-F12D-4CEC-8111-DFDCA7E1FE02}"/>
              </a:ext>
            </a:extLst>
          </p:cNvPr>
          <p:cNvSpPr txBox="1"/>
          <p:nvPr/>
        </p:nvSpPr>
        <p:spPr>
          <a:xfrm>
            <a:off x="5255634" y="4310312"/>
            <a:ext cx="2808346" cy="2308324"/>
          </a:xfrm>
          <a:prstGeom prst="rect">
            <a:avLst/>
          </a:prstGeom>
          <a:noFill/>
        </p:spPr>
        <p:txBody>
          <a:bodyPr wrap="square" rtlCol="0">
            <a:spAutoFit/>
          </a:bodyPr>
          <a:lstStyle/>
          <a:p>
            <a:pPr>
              <a:lnSpc>
                <a:spcPct val="150000"/>
              </a:lnSpc>
            </a:pPr>
            <a:r>
              <a:rPr lang="en-GB" sz="2800" dirty="0"/>
              <a:t>Teamwork Tim</a:t>
            </a:r>
          </a:p>
          <a:p>
            <a:pPr>
              <a:lnSpc>
                <a:spcPct val="150000"/>
              </a:lnSpc>
            </a:pPr>
            <a:r>
              <a:rPr lang="en-GB" sz="2800" dirty="0"/>
              <a:t>Curious Chris</a:t>
            </a:r>
          </a:p>
          <a:p>
            <a:pPr>
              <a:lnSpc>
                <a:spcPct val="150000"/>
              </a:lnSpc>
            </a:pPr>
            <a:r>
              <a:rPr lang="en-GB" sz="2800" dirty="0"/>
              <a:t>Motivated Millie</a:t>
            </a:r>
          </a:p>
          <a:p>
            <a:endParaRPr lang="en-GB" dirty="0"/>
          </a:p>
        </p:txBody>
      </p:sp>
    </p:spTree>
    <p:extLst>
      <p:ext uri="{BB962C8B-B14F-4D97-AF65-F5344CB8AC3E}">
        <p14:creationId xmlns:p14="http://schemas.microsoft.com/office/powerpoint/2010/main" val="237213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20"/>
            <a:ext cx="8229600" cy="1143000"/>
          </a:xfrm>
        </p:spPr>
        <p:txBody>
          <a:bodyPr/>
          <a:lstStyle/>
          <a:p>
            <a:r>
              <a:rPr lang="en-GB" b="1" dirty="0">
                <a:solidFill>
                  <a:schemeClr val="bg1"/>
                </a:solidFill>
              </a:rPr>
              <a:t>Curriculum Year 1 </a:t>
            </a:r>
          </a:p>
        </p:txBody>
      </p:sp>
      <p:pic>
        <p:nvPicPr>
          <p:cNvPr id="4098" name="Picture 2" descr="http://t2.gstatic.com/images?q=tbn:ANd9GcT0ZPaWr_QfyhbaKvQ24Mjzq5vROxJ77rkEjQA5s6KjQr9viduvZ6FS49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18367"/>
            <a:ext cx="1298440" cy="163668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1E10A2F2-7858-4609-AAD3-619BE4DCED8A}"/>
              </a:ext>
            </a:extLst>
          </p:cNvPr>
          <p:cNvSpPr>
            <a:spLocks noGrp="1"/>
          </p:cNvSpPr>
          <p:nvPr>
            <p:ph idx="1"/>
          </p:nvPr>
        </p:nvSpPr>
        <p:spPr>
          <a:xfrm>
            <a:off x="323528" y="764703"/>
            <a:ext cx="8496944" cy="6074929"/>
          </a:xfrm>
        </p:spPr>
        <p:txBody>
          <a:bodyPr>
            <a:normAutofit fontScale="77500" lnSpcReduction="20000"/>
          </a:bodyPr>
          <a:lstStyle/>
          <a:p>
            <a:pPr marL="0" indent="0">
              <a:buNone/>
            </a:pPr>
            <a:r>
              <a:rPr lang="en-GB" sz="1900" b="1" u="sng" dirty="0"/>
              <a:t>See website for full curriculum overviews </a:t>
            </a:r>
          </a:p>
          <a:p>
            <a:pPr marL="0" indent="0">
              <a:buNone/>
            </a:pPr>
            <a:r>
              <a:rPr lang="en-GB" sz="800" b="1" u="sng" dirty="0">
                <a:solidFill>
                  <a:schemeClr val="accent6">
                    <a:lumMod val="75000"/>
                  </a:schemeClr>
                </a:solidFill>
              </a:rPr>
              <a:t> </a:t>
            </a:r>
          </a:p>
          <a:p>
            <a:pPr marL="0" indent="0">
              <a:buNone/>
            </a:pPr>
            <a:r>
              <a:rPr lang="en-GB" sz="2300" b="1" u="sng" dirty="0">
                <a:solidFill>
                  <a:schemeClr val="accent6">
                    <a:lumMod val="75000"/>
                  </a:schemeClr>
                </a:solidFill>
              </a:rPr>
              <a:t>Advent</a:t>
            </a:r>
          </a:p>
          <a:p>
            <a:pPr marL="0" indent="0">
              <a:buNone/>
            </a:pPr>
            <a:r>
              <a:rPr lang="en-GB" sz="2100" b="1" dirty="0"/>
              <a:t>World Journeys</a:t>
            </a:r>
          </a:p>
          <a:p>
            <a:pPr marL="0" indent="0">
              <a:buNone/>
            </a:pPr>
            <a:r>
              <a:rPr lang="en-GB" sz="1900" dirty="0"/>
              <a:t>Observe changes across the four seasons and describe weather associated with them and how day length varies. Seaside collage, Seaside themed day.</a:t>
            </a:r>
          </a:p>
          <a:p>
            <a:pPr marL="0" indent="0">
              <a:buNone/>
            </a:pPr>
            <a:r>
              <a:rPr lang="en-GB" sz="2100" b="1" dirty="0"/>
              <a:t>The Greatest Explorers (with a focus on transport)</a:t>
            </a:r>
          </a:p>
          <a:p>
            <a:pPr marL="0" indent="0">
              <a:buNone/>
            </a:pPr>
            <a:r>
              <a:rPr lang="en-GB" sz="1900" dirty="0"/>
              <a:t>First aeroplane flight, Rainhill Trials of Stephenson’s Rocket, Isaac Newton*, make an image with a moving part. </a:t>
            </a:r>
          </a:p>
          <a:p>
            <a:pPr marL="0" indent="0">
              <a:buNone/>
            </a:pPr>
            <a:r>
              <a:rPr lang="en-GB" sz="2300" b="1" u="sng" dirty="0">
                <a:solidFill>
                  <a:srgbClr val="FFFF00"/>
                </a:solidFill>
              </a:rPr>
              <a:t>Lent</a:t>
            </a:r>
          </a:p>
          <a:p>
            <a:pPr marL="0" indent="0">
              <a:buNone/>
            </a:pPr>
            <a:r>
              <a:rPr lang="en-GB" sz="2100" b="1" dirty="0"/>
              <a:t>My Family</a:t>
            </a:r>
          </a:p>
          <a:p>
            <a:pPr marL="0" indent="0">
              <a:buNone/>
            </a:pPr>
            <a:r>
              <a:rPr lang="en-GB" sz="1900" dirty="0"/>
              <a:t>Explore similarities and differences between their own lives and their grandparents lives’, distinguish between an object and the material from which it is made and identify and name a variety of everyday materials, </a:t>
            </a:r>
            <a:r>
              <a:rPr lang="en-US" sz="1900" dirty="0"/>
              <a:t>make a sandwich. </a:t>
            </a:r>
          </a:p>
          <a:p>
            <a:pPr marL="0" indent="0">
              <a:buNone/>
            </a:pPr>
            <a:r>
              <a:rPr lang="en-GB" sz="2100" b="1" dirty="0"/>
              <a:t>Our Local Area</a:t>
            </a:r>
          </a:p>
          <a:p>
            <a:pPr marL="0" indent="0">
              <a:buNone/>
            </a:pPr>
            <a:r>
              <a:rPr lang="en-US" sz="1900" dirty="0"/>
              <a:t>Develop local knowledge based on the view from the school, </a:t>
            </a:r>
            <a:r>
              <a:rPr lang="en-GB" sz="1900" dirty="0"/>
              <a:t>Identify and name a variety of common wild and garden plants, including deciduous and evergreen trees, drawing &amp; digital media creating a sunflower picture based on the artist: Van Gough.</a:t>
            </a:r>
          </a:p>
          <a:p>
            <a:pPr marL="0" indent="0">
              <a:buNone/>
            </a:pPr>
            <a:r>
              <a:rPr lang="en-GB" sz="2300" b="1" u="sng" dirty="0">
                <a:solidFill>
                  <a:srgbClr val="FF0000"/>
                </a:solidFill>
              </a:rPr>
              <a:t>Pentecost</a:t>
            </a:r>
          </a:p>
          <a:p>
            <a:pPr marL="0" indent="0">
              <a:buNone/>
            </a:pPr>
            <a:r>
              <a:rPr lang="en-US" sz="2100" b="1" dirty="0"/>
              <a:t>The Greatest Explorers</a:t>
            </a:r>
          </a:p>
          <a:p>
            <a:pPr marL="0" indent="0">
              <a:buNone/>
            </a:pPr>
            <a:r>
              <a:rPr lang="en-US" sz="1900" dirty="0"/>
              <a:t>Investigate the lives and journeys of five explorers from various eras, </a:t>
            </a:r>
            <a:r>
              <a:rPr lang="en-GB" sz="1900" dirty="0"/>
              <a:t>compare and describe differences in their own features (eye, hair, skin colour, etc.) and recognise that humans have many similarities.</a:t>
            </a:r>
          </a:p>
          <a:p>
            <a:pPr marL="0" indent="0">
              <a:buNone/>
            </a:pPr>
            <a:r>
              <a:rPr lang="en-US" sz="1900" dirty="0"/>
              <a:t>design and build a bee house.</a:t>
            </a:r>
          </a:p>
          <a:p>
            <a:pPr marL="0" indent="0">
              <a:buNone/>
            </a:pPr>
            <a:r>
              <a:rPr lang="en-GB" sz="2100" b="1" dirty="0"/>
              <a:t>Animals and their Habitats</a:t>
            </a:r>
          </a:p>
          <a:p>
            <a:pPr marL="0" indent="0">
              <a:buNone/>
            </a:pPr>
            <a:r>
              <a:rPr lang="en-GB" sz="1900" dirty="0"/>
              <a:t>Look at animals who live in 5 of our continents looking at the landscapes and the animals homes, identify and name a variety of common animals including fish, amphibians, reptiles, birds and mammals.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4976</TotalTime>
  <Words>2924</Words>
  <Application>Microsoft Office PowerPoint</Application>
  <PresentationFormat>On-screen Show (4:3)</PresentationFormat>
  <Paragraphs>452</Paragraphs>
  <Slides>43</Slides>
  <Notes>27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43</vt:i4>
      </vt:variant>
    </vt:vector>
  </HeadingPairs>
  <TitlesOfParts>
    <vt:vector size="56" baseType="lpstr">
      <vt:lpstr>Arial</vt:lpstr>
      <vt:lpstr>Calibri</vt:lpstr>
      <vt:lpstr>Cambria</vt:lpstr>
      <vt:lpstr>Comic Sans MS</vt:lpstr>
      <vt:lpstr>Gabriola</vt:lpstr>
      <vt:lpstr>Letter-join Air Plus 4</vt:lpstr>
      <vt:lpstr>Lucida Handwriting</vt:lpstr>
      <vt:lpstr>Times New Roman</vt:lpstr>
      <vt:lpstr>Trebuchet MS</vt:lpstr>
      <vt:lpstr>Wingdings</vt:lpstr>
      <vt:lpstr>Wingdings 3</vt:lpstr>
      <vt:lpstr>Office Theme</vt:lpstr>
      <vt:lpstr>Facet</vt:lpstr>
      <vt:lpstr>Welcome to Key Stage 1  </vt:lpstr>
      <vt:lpstr>PowerPoint Presentation</vt:lpstr>
      <vt:lpstr>PowerPoint Presentation</vt:lpstr>
      <vt:lpstr>PowerPoint Presentation</vt:lpstr>
      <vt:lpstr>Year 1  Staff Team</vt:lpstr>
      <vt:lpstr>Year 2  Staff Team</vt:lpstr>
      <vt:lpstr>PowerPoint Presentation</vt:lpstr>
      <vt:lpstr>PowerPoint Presentation</vt:lpstr>
      <vt:lpstr>Curriculum Year 1 </vt:lpstr>
      <vt:lpstr>Curriculum Year 2 </vt:lpstr>
      <vt:lpstr>A typical week…</vt:lpstr>
      <vt:lpstr>PowerPoint Presentation</vt:lpstr>
      <vt:lpstr>PowerPoint Presentation</vt:lpstr>
      <vt:lpstr>PowerPoint Presentation</vt:lpstr>
      <vt:lpstr>      </vt:lpstr>
      <vt:lpstr>Key Dates</vt:lpstr>
      <vt:lpstr>Sports Afternoons</vt:lpstr>
      <vt:lpstr>PowerPoint Presentation</vt:lpstr>
      <vt:lpstr>Stationery</vt:lpstr>
      <vt:lpstr>PowerPoint Presentation</vt:lpstr>
      <vt:lpstr>End of day procedures</vt:lpstr>
      <vt:lpstr>PowerPoint Presentation</vt:lpstr>
      <vt:lpstr>Working Together</vt:lpstr>
      <vt:lpstr>PowerPoint Presentation</vt:lpstr>
      <vt:lpstr>PowerPoint Presentation</vt:lpstr>
      <vt:lpstr>Raise Your Child’s Attendance, -Raise their Chances! High attendance encourages the widest possible opportunities for YOUR child.</vt:lpstr>
      <vt:lpstr>Why do children need to come to school?</vt:lpstr>
      <vt:lpstr>What is good attendance?</vt:lpstr>
      <vt:lpstr>90% attendance is……..</vt:lpstr>
      <vt:lpstr>School Hours</vt:lpstr>
      <vt:lpstr>How does absence affect your child’s progress at school?</vt:lpstr>
      <vt:lpstr>How can YOU support? Encouragement</vt:lpstr>
      <vt:lpstr>Expectations</vt:lpstr>
      <vt:lpstr>Appointments during school time</vt:lpstr>
      <vt:lpstr>Holidays and exceptional circumstance leave</vt:lpstr>
      <vt:lpstr>Rewards </vt:lpstr>
      <vt:lpstr>High Attendance</vt:lpstr>
      <vt:lpstr>Information</vt:lpstr>
      <vt:lpstr>Dietary &amp; Medical Needs</vt:lpstr>
      <vt:lpstr>PowerPoint Presentation</vt:lpstr>
      <vt:lpstr>PowerPoint Presentation</vt:lpstr>
      <vt:lpstr>Supporting Your Child</vt:lpstr>
      <vt:lpstr> Thank you for coming and for your continuing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xxxxx</dc:title>
  <dc:creator>Home</dc:creator>
  <cp:lastModifiedBy>Mrs P OKane</cp:lastModifiedBy>
  <cp:revision>171</cp:revision>
  <cp:lastPrinted>2023-09-11T11:37:47Z</cp:lastPrinted>
  <dcterms:created xsi:type="dcterms:W3CDTF">2013-09-03T19:22:59Z</dcterms:created>
  <dcterms:modified xsi:type="dcterms:W3CDTF">2023-09-11T11:37:48Z</dcterms:modified>
</cp:coreProperties>
</file>